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3.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24" r:id="rId1"/>
    <p:sldMasterId id="2147483877" r:id="rId2"/>
    <p:sldMasterId id="2147483895" r:id="rId3"/>
    <p:sldMasterId id="2147483913" r:id="rId4"/>
  </p:sldMasterIdLst>
  <p:notesMasterIdLst>
    <p:notesMasterId r:id="rId39"/>
  </p:notesMasterIdLst>
  <p:sldIdLst>
    <p:sldId id="272" r:id="rId5"/>
    <p:sldId id="273" r:id="rId6"/>
    <p:sldId id="292" r:id="rId7"/>
    <p:sldId id="294" r:id="rId8"/>
    <p:sldId id="295" r:id="rId9"/>
    <p:sldId id="296" r:id="rId10"/>
    <p:sldId id="309" r:id="rId11"/>
    <p:sldId id="298" r:id="rId12"/>
    <p:sldId id="299" r:id="rId13"/>
    <p:sldId id="300" r:id="rId14"/>
    <p:sldId id="301" r:id="rId15"/>
    <p:sldId id="302" r:id="rId16"/>
    <p:sldId id="303" r:id="rId17"/>
    <p:sldId id="304" r:id="rId18"/>
    <p:sldId id="305" r:id="rId19"/>
    <p:sldId id="306" r:id="rId20"/>
    <p:sldId id="307" r:id="rId21"/>
    <p:sldId id="308" r:id="rId22"/>
    <p:sldId id="256" r:id="rId23"/>
    <p:sldId id="257" r:id="rId24"/>
    <p:sldId id="258" r:id="rId25"/>
    <p:sldId id="259" r:id="rId26"/>
    <p:sldId id="260" r:id="rId27"/>
    <p:sldId id="261" r:id="rId28"/>
    <p:sldId id="262" r:id="rId29"/>
    <p:sldId id="263" r:id="rId30"/>
    <p:sldId id="264" r:id="rId31"/>
    <p:sldId id="265" r:id="rId32"/>
    <p:sldId id="266" r:id="rId33"/>
    <p:sldId id="267" r:id="rId34"/>
    <p:sldId id="268" r:id="rId35"/>
    <p:sldId id="269" r:id="rId36"/>
    <p:sldId id="270" r:id="rId37"/>
    <p:sldId id="271" r:id="rId3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203BE1F-9BF3-45C0-8017-50A3F9128529}">
          <p14:sldIdLst>
            <p14:sldId id="272"/>
            <p14:sldId id="273"/>
            <p14:sldId id="292"/>
            <p14:sldId id="294"/>
            <p14:sldId id="295"/>
            <p14:sldId id="296"/>
            <p14:sldId id="309"/>
            <p14:sldId id="298"/>
            <p14:sldId id="299"/>
            <p14:sldId id="300"/>
            <p14:sldId id="301"/>
            <p14:sldId id="302"/>
            <p14:sldId id="303"/>
            <p14:sldId id="304"/>
            <p14:sldId id="305"/>
            <p14:sldId id="306"/>
            <p14:sldId id="307"/>
            <p14:sldId id="308"/>
          </p14:sldIdLst>
        </p14:section>
        <p14:section name="Untitled Section" id="{5E7AB142-6732-446D-BB1F-9F051A90849B}">
          <p14:sldIdLst>
            <p14:sldId id="256"/>
            <p14:sldId id="257"/>
            <p14:sldId id="258"/>
            <p14:sldId id="259"/>
            <p14:sldId id="260"/>
            <p14:sldId id="261"/>
            <p14:sldId id="262"/>
            <p14:sldId id="263"/>
            <p14:sldId id="264"/>
            <p14:sldId id="265"/>
            <p14:sldId id="266"/>
            <p14:sldId id="267"/>
            <p14:sldId id="268"/>
            <p14:sldId id="269"/>
            <p14:sldId id="270"/>
            <p14:sldId id="27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DF0F5073-BE13-43F1-BDF0-A9857B873511}" type="datetimeFigureOut">
              <a:rPr lang="en-US" smtClean="0"/>
              <a:t>10/12/2018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72DFFCAC-2386-4D31-9023-6E0EF1F0FD93}" type="slidenum">
              <a:rPr lang="en-US" smtClean="0"/>
              <a:t>‹#›</a:t>
            </a:fld>
            <a:endParaRPr lang="en-US"/>
          </a:p>
        </p:txBody>
      </p:sp>
    </p:spTree>
    <p:extLst>
      <p:ext uri="{BB962C8B-B14F-4D97-AF65-F5344CB8AC3E}">
        <p14:creationId xmlns:p14="http://schemas.microsoft.com/office/powerpoint/2010/main" val="840404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0F4A2C8-6C88-4E71-83EE-698B9D4FE22F}" type="slidenum">
              <a:rPr lang="en-US" smtClean="0"/>
              <a:pPr/>
              <a:t>3</a:t>
            </a:fld>
            <a:endParaRPr lang="en-US" dirty="0"/>
          </a:p>
        </p:txBody>
      </p:sp>
    </p:spTree>
    <p:extLst>
      <p:ext uri="{BB962C8B-B14F-4D97-AF65-F5344CB8AC3E}">
        <p14:creationId xmlns:p14="http://schemas.microsoft.com/office/powerpoint/2010/main" val="2051019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F8DD645-B9B4-46EE-B031-35C24A448A04}" type="datetimeFigureOut">
              <a:rPr lang="en-US" smtClean="0"/>
              <a:t>10/12/2018</a:t>
            </a:fld>
            <a:endParaRPr lang="en-US" dirty="0"/>
          </a:p>
        </p:txBody>
      </p:sp>
      <p:sp>
        <p:nvSpPr>
          <p:cNvPr id="5" name="Footer Placeholder 4"/>
          <p:cNvSpPr>
            <a:spLocks noGrp="1"/>
          </p:cNvSpPr>
          <p:nvPr>
            <p:ph type="ftr" sz="quarter" idx="11"/>
          </p:nvPr>
        </p:nvSpPr>
        <p:spPr/>
        <p:txBody>
          <a:bodyPr/>
          <a:lstStyle/>
          <a:p>
            <a:r>
              <a:rPr lang="en-CA" noProof="0" smtClean="0"/>
              <a:t>Go to "Insert Tab" to insert a footer</a:t>
            </a:r>
            <a:endParaRPr lang="en-CA" noProof="0" dirty="0"/>
          </a:p>
        </p:txBody>
      </p:sp>
      <p:sp>
        <p:nvSpPr>
          <p:cNvPr id="6" name="Slide Number Placeholder 5"/>
          <p:cNvSpPr>
            <a:spLocks noGrp="1"/>
          </p:cNvSpPr>
          <p:nvPr>
            <p:ph type="sldNum" sz="quarter" idx="12"/>
          </p:nvPr>
        </p:nvSpPr>
        <p:spPr/>
        <p:txBody>
          <a:bodyPr/>
          <a:lstStyle/>
          <a:p>
            <a:fld id="{061A9654-7BF2-42EF-AE33-C129A2459692}" type="slidenum">
              <a:rPr lang="en-CA" noProof="0" smtClean="0"/>
              <a:pPr/>
              <a:t>‹#›</a:t>
            </a:fld>
            <a:endParaRPr lang="en-CA" noProof="0" dirty="0"/>
          </a:p>
        </p:txBody>
      </p:sp>
    </p:spTree>
    <p:extLst>
      <p:ext uri="{BB962C8B-B14F-4D97-AF65-F5344CB8AC3E}">
        <p14:creationId xmlns:p14="http://schemas.microsoft.com/office/powerpoint/2010/main" val="3472572115"/>
      </p:ext>
    </p:extLst>
  </p:cSld>
  <p:clrMapOvr>
    <a:masterClrMapping/>
  </p:clrMapOvr>
  <p:timing>
    <p:tnLst>
      <p:par>
        <p:cTn id="1" dur="indefinite" restart="never" nodeType="tmRoot"/>
      </p:par>
    </p:tnLst>
  </p:timing>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BE451C3-0FF4-47C4-B829-773ADF60F88C}" type="datetimeFigureOut">
              <a:rPr lang="en-US" smtClean="0"/>
              <a:t>10/12/2018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36480103"/>
      </p:ext>
    </p:extLst>
  </p:cSld>
  <p:clrMapOvr>
    <a:masterClrMapping/>
  </p:clrMapOvr>
  <p:timing>
    <p:tnLst>
      <p:par>
        <p:cTn id="1" dur="indefinite" restart="never" nodeType="tmRoot"/>
      </p:par>
    </p:tnLst>
  </p:timing>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BE451C3-0FF4-47C4-B829-773ADF60F88C}" type="datetimeFigureOut">
              <a:rPr lang="en-US" smtClean="0"/>
              <a:t>10/12/2018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757037554"/>
      </p:ext>
    </p:extLst>
  </p:cSld>
  <p:clrMapOvr>
    <a:masterClrMapping/>
  </p:clrMapOvr>
  <p:timing>
    <p:tnLst>
      <p:par>
        <p:cTn id="1" dur="indefinite" restart="never" nodeType="tmRoot"/>
      </p:par>
    </p:tnLst>
  </p:timing>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FE61780-2E25-4081-A2D9-4C0805256F67}" type="datetimeFigureOut">
              <a:rPr lang="en-US" smtClean="0"/>
              <a:t>10/12/2018</a:t>
            </a:fld>
            <a:endParaRPr lang="en-US" dirty="0"/>
          </a:p>
        </p:txBody>
      </p:sp>
      <p:sp>
        <p:nvSpPr>
          <p:cNvPr id="5" name="Footer Placeholder 4"/>
          <p:cNvSpPr>
            <a:spLocks noGrp="1"/>
          </p:cNvSpPr>
          <p:nvPr>
            <p:ph type="ftr" sz="quarter" idx="11"/>
          </p:nvPr>
        </p:nvSpPr>
        <p:spPr/>
        <p:txBody>
          <a:bodyPr/>
          <a:lstStyle/>
          <a:p>
            <a:r>
              <a:rPr lang="en-CA" noProof="0" smtClean="0"/>
              <a:t>Go to "Insert Tab" to insert a footer</a:t>
            </a:r>
            <a:endParaRPr lang="en-CA" noProof="0" dirty="0"/>
          </a:p>
        </p:txBody>
      </p:sp>
      <p:sp>
        <p:nvSpPr>
          <p:cNvPr id="6" name="Slide Number Placeholder 5"/>
          <p:cNvSpPr>
            <a:spLocks noGrp="1"/>
          </p:cNvSpPr>
          <p:nvPr>
            <p:ph type="sldNum" sz="quarter" idx="12"/>
          </p:nvPr>
        </p:nvSpPr>
        <p:spPr/>
        <p:txBody>
          <a:bodyPr/>
          <a:lstStyle/>
          <a:p>
            <a:fld id="{061A9654-7BF2-42EF-AE33-C129A2459692}" type="slidenum">
              <a:rPr lang="en-CA" noProof="0" smtClean="0"/>
              <a:pPr/>
              <a:t>‹#›</a:t>
            </a:fld>
            <a:endParaRPr lang="en-CA" noProof="0" dirty="0"/>
          </a:p>
        </p:txBody>
      </p:sp>
    </p:spTree>
    <p:extLst>
      <p:ext uri="{BB962C8B-B14F-4D97-AF65-F5344CB8AC3E}">
        <p14:creationId xmlns:p14="http://schemas.microsoft.com/office/powerpoint/2010/main" val="496830667"/>
      </p:ext>
    </p:extLst>
  </p:cSld>
  <p:clrMapOvr>
    <a:masterClrMapping/>
  </p:clrMapOvr>
  <p:timing>
    <p:tnLst>
      <p:par>
        <p:cTn id="1" dur="indefinite" restart="never" nodeType="tmRoot"/>
      </p:par>
    </p:tnLst>
  </p:timing>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BE451C3-0FF4-47C4-B829-773ADF60F88C}" type="datetimeFigureOut">
              <a:rPr lang="en-US" smtClean="0"/>
              <a:t>10/12/2018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48539216"/>
      </p:ext>
    </p:extLst>
  </p:cSld>
  <p:clrMapOvr>
    <a:masterClrMapping/>
  </p:clrMapOvr>
  <p:timing>
    <p:tnLst>
      <p:par>
        <p:cTn id="1" dur="indefinite" restart="never" nodeType="tmRoot"/>
      </p:par>
    </p:tnLst>
  </p:timing>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BE451C3-0FF4-47C4-B829-773ADF60F88C}" type="datetimeFigureOut">
              <a:rPr lang="en-US" smtClean="0"/>
              <a:t>10/12/2018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21972163"/>
      </p:ext>
    </p:extLst>
  </p:cSld>
  <p:clrMapOvr>
    <a:masterClrMapping/>
  </p:clrMapOvr>
  <p:timing>
    <p:tnLst>
      <p:par>
        <p:cTn id="1" dur="indefinite" restart="never" nodeType="tmRoot"/>
      </p:par>
    </p:tnLst>
  </p:timing>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1580A0-ED6C-4884-9FFE-87471827F59A}" type="datetimeFigureOut">
              <a:rPr lang="en-US" smtClean="0"/>
              <a:t>10/12/2018</a:t>
            </a:fld>
            <a:endParaRPr lang="en-US" dirty="0"/>
          </a:p>
        </p:txBody>
      </p:sp>
      <p:sp>
        <p:nvSpPr>
          <p:cNvPr id="5" name="Footer Placeholder 4"/>
          <p:cNvSpPr>
            <a:spLocks noGrp="1"/>
          </p:cNvSpPr>
          <p:nvPr>
            <p:ph type="ftr" sz="quarter" idx="11"/>
          </p:nvPr>
        </p:nvSpPr>
        <p:spPr/>
        <p:txBody>
          <a:bodyPr/>
          <a:lstStyle/>
          <a:p>
            <a:r>
              <a:rPr lang="en-CA" noProof="0" smtClean="0"/>
              <a:t>Go to "Insert Tab" to insert a footer</a:t>
            </a:r>
            <a:endParaRPr lang="en-CA" noProof="0" dirty="0"/>
          </a:p>
        </p:txBody>
      </p:sp>
      <p:sp>
        <p:nvSpPr>
          <p:cNvPr id="6" name="Slide Number Placeholder 5"/>
          <p:cNvSpPr>
            <a:spLocks noGrp="1"/>
          </p:cNvSpPr>
          <p:nvPr>
            <p:ph type="sldNum" sz="quarter" idx="12"/>
          </p:nvPr>
        </p:nvSpPr>
        <p:spPr/>
        <p:txBody>
          <a:bodyPr/>
          <a:lstStyle/>
          <a:p>
            <a:fld id="{061A9654-7BF2-42EF-AE33-C129A2459692}" type="slidenum">
              <a:rPr lang="en-CA" noProof="0" smtClean="0"/>
              <a:pPr/>
              <a:t>‹#›</a:t>
            </a:fld>
            <a:endParaRPr lang="en-CA" noProof="0" dirty="0"/>
          </a:p>
        </p:txBody>
      </p:sp>
    </p:spTree>
    <p:extLst>
      <p:ext uri="{BB962C8B-B14F-4D97-AF65-F5344CB8AC3E}">
        <p14:creationId xmlns:p14="http://schemas.microsoft.com/office/powerpoint/2010/main" val="2597828124"/>
      </p:ext>
    </p:extLst>
  </p:cSld>
  <p:clrMapOvr>
    <a:masterClrMapping/>
  </p:clrMapOvr>
  <p:timing>
    <p:tnLst>
      <p:par>
        <p:cTn id="1" dur="indefinite" restart="never" nodeType="tmRoot"/>
      </p:par>
    </p:tnLst>
  </p:timing>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474D98-3273-47CE-B312-A00AAFA2779F}" type="datetimeFigureOut">
              <a:rPr lang="en-US" smtClean="0"/>
              <a:t>10/12/2018</a:t>
            </a:fld>
            <a:endParaRPr lang="en-US" dirty="0"/>
          </a:p>
        </p:txBody>
      </p:sp>
      <p:sp>
        <p:nvSpPr>
          <p:cNvPr id="5" name="Footer Placeholder 4"/>
          <p:cNvSpPr>
            <a:spLocks noGrp="1"/>
          </p:cNvSpPr>
          <p:nvPr>
            <p:ph type="ftr" sz="quarter" idx="11"/>
          </p:nvPr>
        </p:nvSpPr>
        <p:spPr/>
        <p:txBody>
          <a:bodyPr/>
          <a:lstStyle/>
          <a:p>
            <a:r>
              <a:rPr lang="en-CA" noProof="0" smtClean="0"/>
              <a:t>Go to "Insert Tab" to insert a footer</a:t>
            </a:r>
            <a:endParaRPr lang="en-CA" noProof="0" dirty="0"/>
          </a:p>
        </p:txBody>
      </p:sp>
      <p:sp>
        <p:nvSpPr>
          <p:cNvPr id="6" name="Slide Number Placeholder 5"/>
          <p:cNvSpPr>
            <a:spLocks noGrp="1"/>
          </p:cNvSpPr>
          <p:nvPr>
            <p:ph type="sldNum" sz="quarter" idx="12"/>
          </p:nvPr>
        </p:nvSpPr>
        <p:spPr/>
        <p:txBody>
          <a:bodyPr/>
          <a:lstStyle/>
          <a:p>
            <a:fld id="{061A9654-7BF2-42EF-AE33-C129A2459692}" type="slidenum">
              <a:rPr lang="en-CA" noProof="0" smtClean="0"/>
              <a:pPr/>
              <a:t>‹#›</a:t>
            </a:fld>
            <a:endParaRPr lang="en-CA" noProof="0" dirty="0"/>
          </a:p>
        </p:txBody>
      </p:sp>
    </p:spTree>
    <p:extLst>
      <p:ext uri="{BB962C8B-B14F-4D97-AF65-F5344CB8AC3E}">
        <p14:creationId xmlns:p14="http://schemas.microsoft.com/office/powerpoint/2010/main" val="208510319"/>
      </p:ext>
    </p:extLst>
  </p:cSld>
  <p:clrMapOvr>
    <a:masterClrMapping/>
  </p:clrMapOvr>
  <p:timing>
    <p:tnLst>
      <p:par>
        <p:cTn id="1" dur="indefinite" restart="never" nodeType="tmRoot"/>
      </p:par>
    </p:tnLst>
  </p:timing>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923F103-BC34-4FE4-A40E-EDDEECFDA5D0}" type="datetimeFigureOut">
              <a:rPr lang="en-US" smtClean="0"/>
              <a:pPr/>
              <a:t>10/12/2018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9965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10/12/2018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964894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smtClean="0"/>
              <a:t>10/12/2018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96872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6993E9-CEF0-47B7-AEA6-AFACC79966BA}" type="datetimeFigureOut">
              <a:rPr lang="en-US" smtClean="0"/>
              <a:t>10/12/2018</a:t>
            </a:fld>
            <a:endParaRPr lang="en-US" dirty="0"/>
          </a:p>
        </p:txBody>
      </p:sp>
      <p:sp>
        <p:nvSpPr>
          <p:cNvPr id="5" name="Footer Placeholder 4"/>
          <p:cNvSpPr>
            <a:spLocks noGrp="1"/>
          </p:cNvSpPr>
          <p:nvPr>
            <p:ph type="ftr" sz="quarter" idx="11"/>
          </p:nvPr>
        </p:nvSpPr>
        <p:spPr/>
        <p:txBody>
          <a:bodyPr/>
          <a:lstStyle/>
          <a:p>
            <a:r>
              <a:rPr lang="en-CA" noProof="0" smtClean="0"/>
              <a:t>Go to "Insert Tab" to insert a footer</a:t>
            </a:r>
            <a:endParaRPr lang="en-CA" noProof="0" dirty="0"/>
          </a:p>
        </p:txBody>
      </p:sp>
      <p:sp>
        <p:nvSpPr>
          <p:cNvPr id="6" name="Slide Number Placeholder 5"/>
          <p:cNvSpPr>
            <a:spLocks noGrp="1"/>
          </p:cNvSpPr>
          <p:nvPr>
            <p:ph type="sldNum" sz="quarter" idx="12"/>
          </p:nvPr>
        </p:nvSpPr>
        <p:spPr/>
        <p:txBody>
          <a:bodyPr/>
          <a:lstStyle/>
          <a:p>
            <a:fld id="{061A9654-7BF2-42EF-AE33-C129A2459692}" type="slidenum">
              <a:rPr lang="en-CA" noProof="0" smtClean="0"/>
              <a:pPr/>
              <a:t>‹#›</a:t>
            </a:fld>
            <a:endParaRPr lang="en-CA" noProof="0" dirty="0"/>
          </a:p>
        </p:txBody>
      </p:sp>
    </p:spTree>
    <p:extLst>
      <p:ext uri="{BB962C8B-B14F-4D97-AF65-F5344CB8AC3E}">
        <p14:creationId xmlns:p14="http://schemas.microsoft.com/office/powerpoint/2010/main" val="912275799"/>
      </p:ext>
    </p:extLst>
  </p:cSld>
  <p:clrMapOvr>
    <a:masterClrMapping/>
  </p:clrMapOvr>
  <p:timing>
    <p:tnLst>
      <p:par>
        <p:cTn id="1" dur="indefinite" restart="never" nodeType="tmRoot"/>
      </p:par>
    </p:tnLst>
  </p:timing>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10/12/2018</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44061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10/12/2018</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259474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10/12/2018</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0654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10/12/2018</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466692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6E86A4C-8E40-4F87-A4F0-01A0687C5742}" type="datetimeFigureOut">
              <a:rPr lang="en-US" smtClean="0"/>
              <a:t>10/12/2018</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721463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smtClean="0"/>
              <a:t>10/12/2018</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1334187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BE451C3-0FF4-47C4-B829-773ADF60F88C}" type="datetimeFigureOut">
              <a:rPr lang="en-US" smtClean="0"/>
              <a:t>10/12/2018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6625280"/>
      </p:ext>
    </p:extLst>
  </p:cSld>
  <p:clrMapOvr>
    <a:masterClrMapping/>
  </p:clrMapOvr>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BE451C3-0FF4-47C4-B829-773ADF60F88C}" type="datetimeFigureOut">
              <a:rPr lang="en-US" smtClean="0"/>
              <a:t>10/12/2018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70108711"/>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C12C299-16B2-4475-990D-751901EACC14}" type="datetimeFigureOut">
              <a:rPr lang="en-US" smtClean="0"/>
              <a:t>10/12/2018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685776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BE451C3-0FF4-47C4-B829-773ADF60F88C}" type="datetimeFigureOut">
              <a:rPr lang="en-US" smtClean="0"/>
              <a:t>10/12/2018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52861061"/>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2434F47-3A99-4701-A7D9-FE6C4D9DA92E}" type="datetimeFigureOut">
              <a:rPr lang="en-US" smtClean="0"/>
              <a:t>10/12/2018</a:t>
            </a:fld>
            <a:endParaRPr lang="en-US" dirty="0"/>
          </a:p>
        </p:txBody>
      </p:sp>
      <p:sp>
        <p:nvSpPr>
          <p:cNvPr id="5" name="Footer Placeholder 4"/>
          <p:cNvSpPr>
            <a:spLocks noGrp="1"/>
          </p:cNvSpPr>
          <p:nvPr>
            <p:ph type="ftr" sz="quarter" idx="11"/>
          </p:nvPr>
        </p:nvSpPr>
        <p:spPr/>
        <p:txBody>
          <a:bodyPr/>
          <a:lstStyle/>
          <a:p>
            <a:r>
              <a:rPr lang="en-CA" noProof="0" smtClean="0"/>
              <a:t>Go to "Insert Tab" to insert a footer</a:t>
            </a:r>
            <a:endParaRPr lang="en-CA" noProof="0" dirty="0"/>
          </a:p>
        </p:txBody>
      </p:sp>
      <p:sp>
        <p:nvSpPr>
          <p:cNvPr id="6" name="Slide Number Placeholder 5"/>
          <p:cNvSpPr>
            <a:spLocks noGrp="1"/>
          </p:cNvSpPr>
          <p:nvPr>
            <p:ph type="sldNum" sz="quarter" idx="12"/>
          </p:nvPr>
        </p:nvSpPr>
        <p:spPr/>
        <p:txBody>
          <a:bodyPr/>
          <a:lstStyle/>
          <a:p>
            <a:fld id="{061A9654-7BF2-42EF-AE33-C129A2459692}" type="slidenum">
              <a:rPr lang="en-CA" noProof="0" smtClean="0"/>
              <a:pPr/>
              <a:t>‹#›</a:t>
            </a:fld>
            <a:endParaRPr lang="en-CA" noProof="0" dirty="0"/>
          </a:p>
        </p:txBody>
      </p:sp>
    </p:spTree>
    <p:extLst>
      <p:ext uri="{BB962C8B-B14F-4D97-AF65-F5344CB8AC3E}">
        <p14:creationId xmlns:p14="http://schemas.microsoft.com/office/powerpoint/2010/main" val="701824448"/>
      </p:ext>
    </p:extLst>
  </p:cSld>
  <p:clrMapOvr>
    <a:masterClrMapping/>
  </p:clrMapOvr>
  <p:timing>
    <p:tnLst>
      <p:par>
        <p:cTn id="1" dur="indefinite" restart="never" nodeType="tmRoot"/>
      </p:par>
    </p:tnLst>
  </p:timing>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BE451C3-0FF4-47C4-B829-773ADF60F88C}" type="datetimeFigureOut">
              <a:rPr lang="en-US" smtClean="0"/>
              <a:t>10/12/2018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49209518"/>
      </p:ext>
    </p:extLst>
  </p:cSld>
  <p:clrMapOvr>
    <a:masterClrMapping/>
  </p:clrMapOvr>
  <p:hf sldNum="0"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10/12/2018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391536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10/12/2018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569634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smtClean="0"/>
              <a:pPr/>
              <a:t>10/12/2018</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smtClean="0"/>
              <a:t>
              </a:t>
            </a:r>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205808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10/12/2018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3185106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smtClean="0"/>
              <a:t>10/12/2018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3137919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10/12/2018</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3466587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10/12/2018</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926279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10/12/2018</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3973641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10/12/2018</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61750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FE61780-2E25-4081-A2D9-4C0805256F67}" type="datetimeFigureOut">
              <a:rPr lang="en-US" smtClean="0"/>
              <a:t>10/12/2018</a:t>
            </a:fld>
            <a:endParaRPr lang="en-US" dirty="0"/>
          </a:p>
        </p:txBody>
      </p:sp>
      <p:sp>
        <p:nvSpPr>
          <p:cNvPr id="6" name="Footer Placeholder 5"/>
          <p:cNvSpPr>
            <a:spLocks noGrp="1"/>
          </p:cNvSpPr>
          <p:nvPr>
            <p:ph type="ftr" sz="quarter" idx="11"/>
          </p:nvPr>
        </p:nvSpPr>
        <p:spPr/>
        <p:txBody>
          <a:bodyPr/>
          <a:lstStyle/>
          <a:p>
            <a:r>
              <a:rPr lang="en-CA" noProof="0" smtClean="0"/>
              <a:t>Go to "Insert Tab" to insert a footer</a:t>
            </a:r>
            <a:endParaRPr lang="en-CA" noProof="0" dirty="0"/>
          </a:p>
        </p:txBody>
      </p:sp>
      <p:sp>
        <p:nvSpPr>
          <p:cNvPr id="7" name="Slide Number Placeholder 6"/>
          <p:cNvSpPr>
            <a:spLocks noGrp="1"/>
          </p:cNvSpPr>
          <p:nvPr>
            <p:ph type="sldNum" sz="quarter" idx="12"/>
          </p:nvPr>
        </p:nvSpPr>
        <p:spPr/>
        <p:txBody>
          <a:bodyPr/>
          <a:lstStyle/>
          <a:p>
            <a:fld id="{061A9654-7BF2-42EF-AE33-C129A2459692}" type="slidenum">
              <a:rPr lang="en-CA" noProof="0" smtClean="0"/>
              <a:pPr/>
              <a:t>‹#›</a:t>
            </a:fld>
            <a:endParaRPr lang="en-CA" noProof="0" dirty="0"/>
          </a:p>
        </p:txBody>
      </p:sp>
    </p:spTree>
    <p:extLst>
      <p:ext uri="{BB962C8B-B14F-4D97-AF65-F5344CB8AC3E}">
        <p14:creationId xmlns:p14="http://schemas.microsoft.com/office/powerpoint/2010/main" val="2293873255"/>
      </p:ext>
    </p:extLst>
  </p:cSld>
  <p:clrMapOvr>
    <a:masterClrMapping/>
  </p:clrMapOvr>
  <p:timing>
    <p:tnLst>
      <p:par>
        <p:cTn id="1" dur="indefinite" restart="never" nodeType="tmRoot"/>
      </p:par>
    </p:tnLst>
  </p:timing>
  <p:hf hdr="0" dt="0"/>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6E86A4C-8E40-4F87-A4F0-01A0687C5742}" type="datetimeFigureOut">
              <a:rPr lang="en-US" smtClean="0"/>
              <a:t>10/12/2018</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0553562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smtClean="0"/>
              <a:t>10/12/2018</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6600315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BE451C3-0FF4-47C4-B829-773ADF60F88C}" type="datetimeFigureOut">
              <a:rPr lang="en-US" smtClean="0"/>
              <a:t>10/12/2018</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56212598"/>
      </p:ext>
    </p:extLst>
  </p:cSld>
  <p:clrMapOvr>
    <a:masterClrMapping/>
  </p:clrMapOvr>
  <p:hf sldNum="0"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2BE451C3-0FF4-47C4-B829-773ADF60F88C}" type="datetimeFigureOut">
              <a:rPr lang="en-US" smtClean="0"/>
              <a:t>10/12/2018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25221517"/>
      </p:ext>
    </p:extLst>
  </p:cSld>
  <p:clrMapOvr>
    <a:masterClrMapping/>
  </p:clrMapOvr>
  <p:hf sldNum="0" hdr="0" ftr="0" dt="0"/>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2BE451C3-0FF4-47C4-B829-773ADF60F88C}" type="datetimeFigureOut">
              <a:rPr lang="en-US" smtClean="0"/>
              <a:t>10/12/2018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92414487"/>
      </p:ext>
    </p:extLst>
  </p:cSld>
  <p:clrMapOvr>
    <a:masterClrMapping/>
  </p:clrMapOvr>
  <p:hf sldNum="0" hdr="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C12C299-16B2-4475-990D-751901EACC14}" type="datetimeFigureOut">
              <a:rPr lang="en-US" smtClean="0"/>
              <a:t>10/12/2018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226701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BE451C3-0FF4-47C4-B829-773ADF60F88C}" type="datetimeFigureOut">
              <a:rPr lang="en-US" smtClean="0"/>
              <a:t>10/12/2018</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8321612"/>
      </p:ext>
    </p:extLst>
  </p:cSld>
  <p:clrMapOvr>
    <a:masterClrMapping/>
  </p:clrMapOvr>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BE451C3-0FF4-47C4-B829-773ADF60F88C}" type="datetimeFigureOut">
              <a:rPr lang="en-US" smtClean="0"/>
              <a:t>10/12/2018</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9727499"/>
      </p:ext>
    </p:extLst>
  </p:cSld>
  <p:clrMapOvr>
    <a:masterClrMapping/>
  </p:clrMapOvr>
  <p:hf sldNum="0"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smtClean="0"/>
              <a:t>10/12/2018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9086230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smtClean="0"/>
              <a:t>10/12/2018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94877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2D5D575-BDA5-4AAF-81DC-5D38C213A391}" type="datetimeFigureOut">
              <a:rPr lang="en-US" smtClean="0"/>
              <a:t>10/12/2018</a:t>
            </a:fld>
            <a:endParaRPr lang="en-US" dirty="0"/>
          </a:p>
        </p:txBody>
      </p:sp>
      <p:sp>
        <p:nvSpPr>
          <p:cNvPr id="8" name="Footer Placeholder 7"/>
          <p:cNvSpPr>
            <a:spLocks noGrp="1"/>
          </p:cNvSpPr>
          <p:nvPr>
            <p:ph type="ftr" sz="quarter" idx="11"/>
          </p:nvPr>
        </p:nvSpPr>
        <p:spPr/>
        <p:txBody>
          <a:bodyPr/>
          <a:lstStyle/>
          <a:p>
            <a:r>
              <a:rPr lang="en-CA" noProof="0" smtClean="0"/>
              <a:t>Go to "Insert Tab" to insert a footer</a:t>
            </a:r>
            <a:endParaRPr lang="en-CA" noProof="0" dirty="0"/>
          </a:p>
        </p:txBody>
      </p:sp>
      <p:sp>
        <p:nvSpPr>
          <p:cNvPr id="9" name="Slide Number Placeholder 8"/>
          <p:cNvSpPr>
            <a:spLocks noGrp="1"/>
          </p:cNvSpPr>
          <p:nvPr>
            <p:ph type="sldNum" sz="quarter" idx="12"/>
          </p:nvPr>
        </p:nvSpPr>
        <p:spPr/>
        <p:txBody>
          <a:bodyPr/>
          <a:lstStyle/>
          <a:p>
            <a:fld id="{061A9654-7BF2-42EF-AE33-C129A2459692}" type="slidenum">
              <a:rPr lang="en-CA" noProof="0" smtClean="0"/>
              <a:pPr/>
              <a:t>‹#›</a:t>
            </a:fld>
            <a:endParaRPr lang="en-CA" noProof="0" dirty="0"/>
          </a:p>
        </p:txBody>
      </p:sp>
    </p:spTree>
    <p:extLst>
      <p:ext uri="{BB962C8B-B14F-4D97-AF65-F5344CB8AC3E}">
        <p14:creationId xmlns:p14="http://schemas.microsoft.com/office/powerpoint/2010/main" val="2198519888"/>
      </p:ext>
    </p:extLst>
  </p:cSld>
  <p:clrMapOvr>
    <a:masterClrMapping/>
  </p:clrMapOvr>
  <p:timing>
    <p:tnLst>
      <p:par>
        <p:cTn id="1" dur="indefinite" restart="never" nodeType="tmRoot"/>
      </p:par>
    </p:tnLst>
  </p:timing>
  <p:hf hdr="0" dt="0"/>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87C0B6-2CFA-49A9-B3C7-683B5018B01D}" type="datetimeFigureOut">
              <a:rPr lang="en-US" smtClean="0"/>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5814E8-6DA8-4CA7-8975-0280DD833D44}" type="slidenum">
              <a:rPr lang="en-US" smtClean="0"/>
              <a:t>‹#›</a:t>
            </a:fld>
            <a:endParaRPr lang="en-US"/>
          </a:p>
        </p:txBody>
      </p:sp>
    </p:spTree>
    <p:extLst>
      <p:ext uri="{BB962C8B-B14F-4D97-AF65-F5344CB8AC3E}">
        <p14:creationId xmlns:p14="http://schemas.microsoft.com/office/powerpoint/2010/main" val="259756185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87C0B6-2CFA-49A9-B3C7-683B5018B01D}" type="datetimeFigureOut">
              <a:rPr lang="en-US" smtClean="0"/>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5814E8-6DA8-4CA7-8975-0280DD833D44}" type="slidenum">
              <a:rPr lang="en-US" smtClean="0"/>
              <a:t>‹#›</a:t>
            </a:fld>
            <a:endParaRPr lang="en-US"/>
          </a:p>
        </p:txBody>
      </p:sp>
    </p:spTree>
    <p:extLst>
      <p:ext uri="{BB962C8B-B14F-4D97-AF65-F5344CB8AC3E}">
        <p14:creationId xmlns:p14="http://schemas.microsoft.com/office/powerpoint/2010/main" val="125450290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887C0B6-2CFA-49A9-B3C7-683B5018B01D}" type="datetimeFigureOut">
              <a:rPr lang="en-US" smtClean="0"/>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5814E8-6DA8-4CA7-8975-0280DD833D44}" type="slidenum">
              <a:rPr lang="en-US" smtClean="0"/>
              <a:t>‹#›</a:t>
            </a:fld>
            <a:endParaRPr lang="en-US"/>
          </a:p>
        </p:txBody>
      </p:sp>
    </p:spTree>
    <p:extLst>
      <p:ext uri="{BB962C8B-B14F-4D97-AF65-F5344CB8AC3E}">
        <p14:creationId xmlns:p14="http://schemas.microsoft.com/office/powerpoint/2010/main" val="424575022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87C0B6-2CFA-49A9-B3C7-683B5018B01D}" type="datetimeFigureOut">
              <a:rPr lang="en-US" smtClean="0"/>
              <a:t>10/12/2018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5814E8-6DA8-4CA7-8975-0280DD833D44}" type="slidenum">
              <a:rPr lang="en-US" smtClean="0"/>
              <a:t>‹#›</a:t>
            </a:fld>
            <a:endParaRPr lang="en-US"/>
          </a:p>
        </p:txBody>
      </p:sp>
    </p:spTree>
    <p:extLst>
      <p:ext uri="{BB962C8B-B14F-4D97-AF65-F5344CB8AC3E}">
        <p14:creationId xmlns:p14="http://schemas.microsoft.com/office/powerpoint/2010/main" val="214027916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87C0B6-2CFA-49A9-B3C7-683B5018B01D}" type="datetimeFigureOut">
              <a:rPr lang="en-US" smtClean="0"/>
              <a:t>10/12/2018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5814E8-6DA8-4CA7-8975-0280DD833D44}" type="slidenum">
              <a:rPr lang="en-US" smtClean="0"/>
              <a:t>‹#›</a:t>
            </a:fld>
            <a:endParaRPr lang="en-US"/>
          </a:p>
        </p:txBody>
      </p:sp>
    </p:spTree>
    <p:extLst>
      <p:ext uri="{BB962C8B-B14F-4D97-AF65-F5344CB8AC3E}">
        <p14:creationId xmlns:p14="http://schemas.microsoft.com/office/powerpoint/2010/main" val="345316302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87C0B6-2CFA-49A9-B3C7-683B5018B01D}" type="datetimeFigureOut">
              <a:rPr lang="en-US" smtClean="0"/>
              <a:t>10/12/2018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5814E8-6DA8-4CA7-8975-0280DD833D44}" type="slidenum">
              <a:rPr lang="en-US" smtClean="0"/>
              <a:t>‹#›</a:t>
            </a:fld>
            <a:endParaRPr lang="en-US"/>
          </a:p>
        </p:txBody>
      </p:sp>
    </p:spTree>
    <p:extLst>
      <p:ext uri="{BB962C8B-B14F-4D97-AF65-F5344CB8AC3E}">
        <p14:creationId xmlns:p14="http://schemas.microsoft.com/office/powerpoint/2010/main" val="19194136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87C0B6-2CFA-49A9-B3C7-683B5018B01D}" type="datetimeFigureOut">
              <a:rPr lang="en-US" smtClean="0"/>
              <a:t>10/12/2018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5814E8-6DA8-4CA7-8975-0280DD833D44}" type="slidenum">
              <a:rPr lang="en-US" smtClean="0"/>
              <a:t>‹#›</a:t>
            </a:fld>
            <a:endParaRPr lang="en-US"/>
          </a:p>
        </p:txBody>
      </p:sp>
    </p:spTree>
    <p:extLst>
      <p:ext uri="{BB962C8B-B14F-4D97-AF65-F5344CB8AC3E}">
        <p14:creationId xmlns:p14="http://schemas.microsoft.com/office/powerpoint/2010/main" val="74206019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887C0B6-2CFA-49A9-B3C7-683B5018B01D}" type="datetimeFigureOut">
              <a:rPr lang="en-US" smtClean="0"/>
              <a:t>10/12/2018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5814E8-6DA8-4CA7-8975-0280DD833D44}" type="slidenum">
              <a:rPr lang="en-US" smtClean="0"/>
              <a:t>‹#›</a:t>
            </a:fld>
            <a:endParaRPr lang="en-US"/>
          </a:p>
        </p:txBody>
      </p:sp>
    </p:spTree>
    <p:extLst>
      <p:ext uri="{BB962C8B-B14F-4D97-AF65-F5344CB8AC3E}">
        <p14:creationId xmlns:p14="http://schemas.microsoft.com/office/powerpoint/2010/main" val="137168333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887C0B6-2CFA-49A9-B3C7-683B5018B01D}" type="datetimeFigureOut">
              <a:rPr lang="en-US" smtClean="0"/>
              <a:t>10/12/2018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5814E8-6DA8-4CA7-8975-0280DD833D44}" type="slidenum">
              <a:rPr lang="en-US" smtClean="0"/>
              <a:t>‹#›</a:t>
            </a:fld>
            <a:endParaRPr lang="en-US"/>
          </a:p>
        </p:txBody>
      </p:sp>
    </p:spTree>
    <p:extLst>
      <p:ext uri="{BB962C8B-B14F-4D97-AF65-F5344CB8AC3E}">
        <p14:creationId xmlns:p14="http://schemas.microsoft.com/office/powerpoint/2010/main" val="352479477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87C0B6-2CFA-49A9-B3C7-683B5018B01D}" type="datetimeFigureOut">
              <a:rPr lang="en-US" smtClean="0"/>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5814E8-6DA8-4CA7-8975-0280DD833D44}" type="slidenum">
              <a:rPr lang="en-US" smtClean="0"/>
              <a:t>‹#›</a:t>
            </a:fld>
            <a:endParaRPr lang="en-US"/>
          </a:p>
        </p:txBody>
      </p:sp>
    </p:spTree>
    <p:extLst>
      <p:ext uri="{BB962C8B-B14F-4D97-AF65-F5344CB8AC3E}">
        <p14:creationId xmlns:p14="http://schemas.microsoft.com/office/powerpoint/2010/main" val="3826888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F9C5B0-21BA-48EA-B067-5E37072B4F18}" type="datetimeFigureOut">
              <a:rPr lang="en-US" smtClean="0"/>
              <a:t>10/12/2018</a:t>
            </a:fld>
            <a:endParaRPr lang="en-US" dirty="0"/>
          </a:p>
        </p:txBody>
      </p:sp>
      <p:sp>
        <p:nvSpPr>
          <p:cNvPr id="4" name="Footer Placeholder 3"/>
          <p:cNvSpPr>
            <a:spLocks noGrp="1"/>
          </p:cNvSpPr>
          <p:nvPr>
            <p:ph type="ftr" sz="quarter" idx="11"/>
          </p:nvPr>
        </p:nvSpPr>
        <p:spPr/>
        <p:txBody>
          <a:bodyPr/>
          <a:lstStyle/>
          <a:p>
            <a:r>
              <a:rPr lang="en-CA" noProof="0" smtClean="0"/>
              <a:t>Go to "Insert Tab" to insert a footer</a:t>
            </a:r>
            <a:endParaRPr lang="en-CA" noProof="0" dirty="0"/>
          </a:p>
        </p:txBody>
      </p:sp>
      <p:sp>
        <p:nvSpPr>
          <p:cNvPr id="5" name="Slide Number Placeholder 4"/>
          <p:cNvSpPr>
            <a:spLocks noGrp="1"/>
          </p:cNvSpPr>
          <p:nvPr>
            <p:ph type="sldNum" sz="quarter" idx="12"/>
          </p:nvPr>
        </p:nvSpPr>
        <p:spPr/>
        <p:txBody>
          <a:bodyPr/>
          <a:lstStyle/>
          <a:p>
            <a:fld id="{061A9654-7BF2-42EF-AE33-C129A2459692}" type="slidenum">
              <a:rPr lang="en-CA" noProof="0" smtClean="0"/>
              <a:pPr/>
              <a:t>‹#›</a:t>
            </a:fld>
            <a:endParaRPr lang="en-CA" noProof="0" dirty="0"/>
          </a:p>
        </p:txBody>
      </p:sp>
    </p:spTree>
    <p:extLst>
      <p:ext uri="{BB962C8B-B14F-4D97-AF65-F5344CB8AC3E}">
        <p14:creationId xmlns:p14="http://schemas.microsoft.com/office/powerpoint/2010/main" val="2665177581"/>
      </p:ext>
    </p:extLst>
  </p:cSld>
  <p:clrMapOvr>
    <a:masterClrMapping/>
  </p:clrMapOvr>
  <p:transition>
    <p:fade/>
  </p:transition>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87C0B6-2CFA-49A9-B3C7-683B5018B01D}" type="datetimeFigureOut">
              <a:rPr lang="en-US" smtClean="0"/>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5814E8-6DA8-4CA7-8975-0280DD833D44}" type="slidenum">
              <a:rPr lang="en-US" smtClean="0"/>
              <a:t>‹#›</a:t>
            </a:fld>
            <a:endParaRPr lang="en-US"/>
          </a:p>
        </p:txBody>
      </p:sp>
    </p:spTree>
    <p:extLst>
      <p:ext uri="{BB962C8B-B14F-4D97-AF65-F5344CB8AC3E}">
        <p14:creationId xmlns:p14="http://schemas.microsoft.com/office/powerpoint/2010/main" val="3727593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B959AD-49F4-478E-A013-BE606CDD1B41}" type="datetimeFigureOut">
              <a:rPr lang="en-US" smtClean="0"/>
              <a:t>10/12/2018</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14646196"/>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755E8D2-BCEE-4D3D-AE6D-93BD204BAD0C}" type="datetimeFigureOut">
              <a:rPr lang="en-US" smtClean="0"/>
              <a:t>10/12/2018</a:t>
            </a:fld>
            <a:endParaRPr lang="en-US" dirty="0"/>
          </a:p>
        </p:txBody>
      </p:sp>
      <p:sp>
        <p:nvSpPr>
          <p:cNvPr id="6" name="Footer Placeholder 5"/>
          <p:cNvSpPr>
            <a:spLocks noGrp="1"/>
          </p:cNvSpPr>
          <p:nvPr>
            <p:ph type="ftr" sz="quarter" idx="11"/>
          </p:nvPr>
        </p:nvSpPr>
        <p:spPr/>
        <p:txBody>
          <a:bodyPr/>
          <a:lstStyle/>
          <a:p>
            <a:r>
              <a:rPr lang="en-CA" noProof="0" smtClean="0"/>
              <a:t>Go to "Insert Tab" to insert a footer</a:t>
            </a:r>
            <a:endParaRPr lang="en-CA" noProof="0" dirty="0"/>
          </a:p>
        </p:txBody>
      </p:sp>
      <p:sp>
        <p:nvSpPr>
          <p:cNvPr id="7" name="Slide Number Placeholder 6"/>
          <p:cNvSpPr>
            <a:spLocks noGrp="1"/>
          </p:cNvSpPr>
          <p:nvPr>
            <p:ph type="sldNum" sz="quarter" idx="12"/>
          </p:nvPr>
        </p:nvSpPr>
        <p:spPr/>
        <p:txBody>
          <a:bodyPr/>
          <a:lstStyle/>
          <a:p>
            <a:fld id="{061A9654-7BF2-42EF-AE33-C129A2459692}" type="slidenum">
              <a:rPr lang="en-CA" noProof="0" smtClean="0"/>
              <a:pPr/>
              <a:t>‹#›</a:t>
            </a:fld>
            <a:endParaRPr lang="en-CA" noProof="0" dirty="0"/>
          </a:p>
        </p:txBody>
      </p:sp>
    </p:spTree>
    <p:extLst>
      <p:ext uri="{BB962C8B-B14F-4D97-AF65-F5344CB8AC3E}">
        <p14:creationId xmlns:p14="http://schemas.microsoft.com/office/powerpoint/2010/main" val="3186766309"/>
      </p:ext>
    </p:extLst>
  </p:cSld>
  <p:clrMapOvr>
    <a:masterClrMapping/>
  </p:clrMapOvr>
  <p:timing>
    <p:tnLst>
      <p:par>
        <p:cTn id="1" dur="indefinite" restart="never" nodeType="tmRoot"/>
      </p:par>
    </p:tnLst>
  </p:timing>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FE61780-2E25-4081-A2D9-4C0805256F67}" type="datetimeFigureOut">
              <a:rPr lang="en-US" smtClean="0"/>
              <a:t>10/12/2018</a:t>
            </a:fld>
            <a:endParaRPr lang="en-US" dirty="0"/>
          </a:p>
        </p:txBody>
      </p:sp>
      <p:sp>
        <p:nvSpPr>
          <p:cNvPr id="6" name="Footer Placeholder 5"/>
          <p:cNvSpPr>
            <a:spLocks noGrp="1"/>
          </p:cNvSpPr>
          <p:nvPr>
            <p:ph type="ftr" sz="quarter" idx="11"/>
          </p:nvPr>
        </p:nvSpPr>
        <p:spPr/>
        <p:txBody>
          <a:bodyPr/>
          <a:lstStyle/>
          <a:p>
            <a:r>
              <a:rPr lang="en-CA" noProof="0" smtClean="0"/>
              <a:t>Go to "Insert Tab" to insert a footer</a:t>
            </a:r>
            <a:endParaRPr lang="en-CA" noProof="0" dirty="0"/>
          </a:p>
        </p:txBody>
      </p:sp>
      <p:sp>
        <p:nvSpPr>
          <p:cNvPr id="7" name="Slide Number Placeholder 6"/>
          <p:cNvSpPr>
            <a:spLocks noGrp="1"/>
          </p:cNvSpPr>
          <p:nvPr>
            <p:ph type="sldNum" sz="quarter" idx="12"/>
          </p:nvPr>
        </p:nvSpPr>
        <p:spPr/>
        <p:txBody>
          <a:bodyPr/>
          <a:lstStyle/>
          <a:p>
            <a:fld id="{061A9654-7BF2-42EF-AE33-C129A2459692}" type="slidenum">
              <a:rPr lang="en-CA" noProof="0" smtClean="0"/>
              <a:pPr/>
              <a:t>‹#›</a:t>
            </a:fld>
            <a:endParaRPr lang="en-CA" noProof="0" dirty="0"/>
          </a:p>
        </p:txBody>
      </p:sp>
    </p:spTree>
    <p:extLst>
      <p:ext uri="{BB962C8B-B14F-4D97-AF65-F5344CB8AC3E}">
        <p14:creationId xmlns:p14="http://schemas.microsoft.com/office/powerpoint/2010/main" val="3283421032"/>
      </p:ext>
    </p:extLst>
  </p:cSld>
  <p:clrMapOvr>
    <a:masterClrMapping/>
  </p:clrMapOvr>
  <p:timing>
    <p:tnLst>
      <p:par>
        <p:cTn id="1" dur="indefinite" restart="never" nodeType="tmRoot"/>
      </p:par>
    </p:tnLst>
  </p:timing>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18" Type="http://schemas.openxmlformats.org/officeDocument/2006/relationships/theme" Target="../theme/theme3.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slideLayout" Target="../slideLayouts/slideLayout49.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19" Type="http://schemas.openxmlformats.org/officeDocument/2006/relationships/image" Target="../media/image1.jpeg"/><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7.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theme" Target="../theme/theme4.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BE451C3-0FF4-47C4-B829-773ADF60F88C}" type="datetimeFigureOut">
              <a:rPr lang="en-US" smtClean="0"/>
              <a:t>10/12/2018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
        <p:nvSpPr>
          <p:cNvPr id="18" name="TextBox 17"/>
          <p:cNvSpPr txBox="1"/>
          <p:nvPr userDrawn="1"/>
        </p:nvSpPr>
        <p:spPr>
          <a:xfrm>
            <a:off x="501649" y="6477000"/>
            <a:ext cx="5355168" cy="201260"/>
          </a:xfrm>
          <a:prstGeom prst="rect">
            <a:avLst/>
          </a:prstGeom>
          <a:noFill/>
        </p:spPr>
        <p:txBody>
          <a:bodyPr wrap="square" lIns="0" tIns="0" rIns="0" bIns="0" rtlCol="0">
            <a:noAutofit/>
          </a:bodyPr>
          <a:lstStyle/>
          <a:p>
            <a:pPr marL="0" indent="0">
              <a:spcBef>
                <a:spcPts val="600"/>
              </a:spcBef>
              <a:buSzPct val="100000"/>
              <a:buFont typeface="Arial"/>
              <a:buNone/>
            </a:pPr>
            <a:r>
              <a:rPr lang="en-CA" sz="650" noProof="0" dirty="0" smtClean="0">
                <a:solidFill>
                  <a:schemeClr val="tx1"/>
                </a:solidFill>
              </a:rPr>
              <a:t>© Deloitte LLP and affiliated entities.</a:t>
            </a:r>
            <a:endParaRPr lang="en-CA" sz="650" noProof="0" dirty="0">
              <a:solidFill>
                <a:schemeClr val="tx1"/>
              </a:solidFill>
            </a:endParaRPr>
          </a:p>
        </p:txBody>
      </p:sp>
    </p:spTree>
    <p:extLst>
      <p:ext uri="{BB962C8B-B14F-4D97-AF65-F5344CB8AC3E}">
        <p14:creationId xmlns:p14="http://schemas.microsoft.com/office/powerpoint/2010/main" val="3240232061"/>
      </p:ext>
    </p:extLst>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 id="2147483836" r:id="rId12"/>
    <p:sldLayoutId id="2147483837" r:id="rId13"/>
    <p:sldLayoutId id="2147483838" r:id="rId14"/>
    <p:sldLayoutId id="2147483839" r:id="rId15"/>
    <p:sldLayoutId id="2147483840" r:id="rId16"/>
  </p:sldLayoutIdLst>
  <p:transition>
    <p:fade/>
  </p:transition>
  <p:timing>
    <p:tnLst>
      <p:par>
        <p:cTn id="1" dur="indefinite" restart="never" nodeType="tmRoot"/>
      </p:par>
    </p:tnLst>
  </p:timing>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BE451C3-0FF4-47C4-B829-773ADF60F88C}" type="datetimeFigureOut">
              <a:rPr lang="en-US" smtClean="0"/>
              <a:t>10/12/2018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57911682"/>
      </p:ext>
    </p:extLst>
  </p:cSld>
  <p:clrMap bg1="lt1" tx1="dk1" bg2="lt2" tx2="dk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 id="2147483887" r:id="rId10"/>
    <p:sldLayoutId id="2147483888" r:id="rId11"/>
    <p:sldLayoutId id="2147483889" r:id="rId12"/>
    <p:sldLayoutId id="2147483890" r:id="rId13"/>
    <p:sldLayoutId id="2147483891" r:id="rId14"/>
    <p:sldLayoutId id="2147483892" r:id="rId15"/>
    <p:sldLayoutId id="2147483893"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smtClean="0"/>
              <a:t>10/12/2018</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smtClean="0"/>
              <a:t>
              </a:t>
            </a:r>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37762480"/>
      </p:ext>
    </p:extLst>
  </p:cSld>
  <p:clrMap bg1="lt1" tx1="dk1" bg2="lt2" tx2="dk2" accent1="accent1" accent2="accent2" accent3="accent3" accent4="accent4" accent5="accent5" accent6="accent6" hlink="hlink" folHlink="folHlink"/>
  <p:sldLayoutIdLst>
    <p:sldLayoutId id="2147483896" r:id="rId1"/>
    <p:sldLayoutId id="2147483897" r:id="rId2"/>
    <p:sldLayoutId id="2147483898" r:id="rId3"/>
    <p:sldLayoutId id="2147483899" r:id="rId4"/>
    <p:sldLayoutId id="2147483900" r:id="rId5"/>
    <p:sldLayoutId id="2147483901" r:id="rId6"/>
    <p:sldLayoutId id="2147483902" r:id="rId7"/>
    <p:sldLayoutId id="2147483903" r:id="rId8"/>
    <p:sldLayoutId id="2147483904" r:id="rId9"/>
    <p:sldLayoutId id="2147483905" r:id="rId10"/>
    <p:sldLayoutId id="2147483906" r:id="rId11"/>
    <p:sldLayoutId id="2147483907" r:id="rId12"/>
    <p:sldLayoutId id="2147483908" r:id="rId13"/>
    <p:sldLayoutId id="2147483909" r:id="rId14"/>
    <p:sldLayoutId id="2147483910" r:id="rId15"/>
    <p:sldLayoutId id="2147483911" r:id="rId16"/>
    <p:sldLayoutId id="2147483912"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87C0B6-2CFA-49A9-B3C7-683B5018B01D}" type="datetimeFigureOut">
              <a:rPr lang="en-US" smtClean="0"/>
              <a:t>10/12/2018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5814E8-6DA8-4CA7-8975-0280DD833D44}" type="slidenum">
              <a:rPr lang="en-US" smtClean="0"/>
              <a:t>‹#›</a:t>
            </a:fld>
            <a:endParaRPr lang="en-US"/>
          </a:p>
        </p:txBody>
      </p:sp>
    </p:spTree>
    <p:extLst>
      <p:ext uri="{BB962C8B-B14F-4D97-AF65-F5344CB8AC3E}">
        <p14:creationId xmlns:p14="http://schemas.microsoft.com/office/powerpoint/2010/main" val="3106888462"/>
      </p:ext>
    </p:extLst>
  </p:cSld>
  <p:clrMap bg1="lt1" tx1="dk1" bg2="lt2" tx2="dk2" accent1="accent1" accent2="accent2" accent3="accent3" accent4="accent4" accent5="accent5" accent6="accent6" hlink="hlink" folHlink="folHlink"/>
  <p:sldLayoutIdLst>
    <p:sldLayoutId id="2147483914" r:id="rId1"/>
    <p:sldLayoutId id="2147483915" r:id="rId2"/>
    <p:sldLayoutId id="2147483916" r:id="rId3"/>
    <p:sldLayoutId id="2147483917" r:id="rId4"/>
    <p:sldLayoutId id="2147483918" r:id="rId5"/>
    <p:sldLayoutId id="2147483919" r:id="rId6"/>
    <p:sldLayoutId id="2147483920" r:id="rId7"/>
    <p:sldLayoutId id="2147483921" r:id="rId8"/>
    <p:sldLayoutId id="2147483922" r:id="rId9"/>
    <p:sldLayoutId id="2147483923" r:id="rId10"/>
    <p:sldLayoutId id="21474839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5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67274" y="1307253"/>
            <a:ext cx="8825658" cy="2677648"/>
          </a:xfrm>
        </p:spPr>
        <p:txBody>
          <a:bodyPr/>
          <a:lstStyle/>
          <a:p>
            <a:r>
              <a:rPr lang="en-US" dirty="0" smtClean="0"/>
              <a:t>Northern Border U.S./Canada Immigration Law Conference – Emerging Issues</a:t>
            </a:r>
            <a:endParaRPr lang="en-US" dirty="0"/>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698749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1923779" y="1351287"/>
            <a:ext cx="6767353" cy="4579042"/>
          </a:xfrm>
        </p:spPr>
        <p:txBody>
          <a:bodyPr>
            <a:normAutofit/>
          </a:bodyPr>
          <a:lstStyle/>
          <a:p>
            <a:pPr algn="just"/>
            <a:r>
              <a:rPr lang="en-US" dirty="0">
                <a:solidFill>
                  <a:schemeClr val="tx1"/>
                </a:solidFill>
              </a:rPr>
              <a:t>T</a:t>
            </a:r>
            <a:r>
              <a:rPr lang="en-US" dirty="0" smtClean="0">
                <a:solidFill>
                  <a:schemeClr val="tx1"/>
                </a:solidFill>
              </a:rPr>
              <a:t>he </a:t>
            </a:r>
            <a:r>
              <a:rPr lang="en-US" dirty="0">
                <a:solidFill>
                  <a:schemeClr val="tx1"/>
                </a:solidFill>
              </a:rPr>
              <a:t>Canadian Government introduced Bill C-45 (“The Cannabis Act”) on April 13, 2017. </a:t>
            </a:r>
            <a:endParaRPr lang="en-US" dirty="0" smtClean="0">
              <a:solidFill>
                <a:schemeClr val="tx1"/>
              </a:solidFill>
            </a:endParaRPr>
          </a:p>
          <a:p>
            <a:pPr algn="just"/>
            <a:r>
              <a:rPr lang="en-US" dirty="0" smtClean="0">
                <a:solidFill>
                  <a:schemeClr val="tx1"/>
                </a:solidFill>
              </a:rPr>
              <a:t>Since </a:t>
            </a:r>
            <a:r>
              <a:rPr lang="en-US" dirty="0">
                <a:solidFill>
                  <a:schemeClr val="tx1"/>
                </a:solidFill>
              </a:rPr>
              <a:t>the Cannabis Act received Royal Assent on June 21, 2018, the use, sale, and possession of marijuana will no longer be considered a criminal offence. </a:t>
            </a:r>
            <a:endParaRPr lang="en-US" dirty="0" smtClean="0">
              <a:solidFill>
                <a:schemeClr val="tx1"/>
              </a:solidFill>
            </a:endParaRPr>
          </a:p>
          <a:p>
            <a:pPr algn="just"/>
            <a:r>
              <a:rPr lang="en-US" dirty="0" smtClean="0">
                <a:solidFill>
                  <a:schemeClr val="tx1"/>
                </a:solidFill>
              </a:rPr>
              <a:t>The </a:t>
            </a:r>
            <a:r>
              <a:rPr lang="en-US" dirty="0">
                <a:solidFill>
                  <a:schemeClr val="tx1"/>
                </a:solidFill>
              </a:rPr>
              <a:t>legalization of cannabis will have a great impact on Canadians or Canadian permanent residents travelling to the U.S. </a:t>
            </a:r>
            <a:endParaRPr lang="en-US" dirty="0" smtClean="0">
              <a:solidFill>
                <a:schemeClr val="tx1"/>
              </a:solidFill>
            </a:endParaRPr>
          </a:p>
          <a:p>
            <a:pPr algn="just"/>
            <a:r>
              <a:rPr lang="en-US" dirty="0" smtClean="0">
                <a:solidFill>
                  <a:schemeClr val="tx1"/>
                </a:solidFill>
              </a:rPr>
              <a:t>The </a:t>
            </a:r>
            <a:r>
              <a:rPr lang="en-US" dirty="0">
                <a:solidFill>
                  <a:schemeClr val="tx1"/>
                </a:solidFill>
              </a:rPr>
              <a:t>legalization of marijuana </a:t>
            </a:r>
            <a:r>
              <a:rPr lang="en-US" dirty="0" smtClean="0">
                <a:solidFill>
                  <a:schemeClr val="tx1"/>
                </a:solidFill>
              </a:rPr>
              <a:t>goes into effect on </a:t>
            </a:r>
            <a:r>
              <a:rPr lang="en-US" dirty="0">
                <a:solidFill>
                  <a:schemeClr val="tx1"/>
                </a:solidFill>
              </a:rPr>
              <a:t>October 17, 2018, </a:t>
            </a:r>
            <a:r>
              <a:rPr lang="en-US" dirty="0" smtClean="0">
                <a:solidFill>
                  <a:schemeClr val="tx1"/>
                </a:solidFill>
              </a:rPr>
              <a:t>however, there </a:t>
            </a:r>
            <a:r>
              <a:rPr lang="en-US" dirty="0">
                <a:solidFill>
                  <a:schemeClr val="tx1"/>
                </a:solidFill>
              </a:rPr>
              <a:t>are still implications relating to immigration and travel to the U.S. </a:t>
            </a:r>
            <a:endParaRPr lang="en-US" dirty="0" smtClean="0">
              <a:solidFill>
                <a:schemeClr val="tx1"/>
              </a:solidFill>
            </a:endParaRPr>
          </a:p>
          <a:p>
            <a:pPr algn="just"/>
            <a:endParaRPr lang="en-US" dirty="0">
              <a:solidFill>
                <a:schemeClr val="tx1"/>
              </a:solidFill>
            </a:endParaRPr>
          </a:p>
          <a:p>
            <a:endParaRPr lang="en-US" dirty="0">
              <a:solidFill>
                <a:schemeClr val="tx1"/>
              </a:solidFill>
            </a:endParaRPr>
          </a:p>
        </p:txBody>
      </p:sp>
      <p:sp>
        <p:nvSpPr>
          <p:cNvPr id="5" name="Slide Number Placeholder 4"/>
          <p:cNvSpPr>
            <a:spLocks noGrp="1"/>
          </p:cNvSpPr>
          <p:nvPr>
            <p:ph type="sldNum" sz="quarter" idx="12"/>
          </p:nvPr>
        </p:nvSpPr>
        <p:spPr/>
        <p:txBody>
          <a:bodyPr/>
          <a:lstStyle/>
          <a:p>
            <a:fld id="{061A9654-7BF2-42EF-AE33-C129A2459692}" type="slidenum">
              <a:rPr lang="en-CA" noProof="0" smtClean="0"/>
              <a:pPr/>
              <a:t>10</a:t>
            </a:fld>
            <a:endParaRPr lang="en-CA" noProof="0" dirty="0"/>
          </a:p>
        </p:txBody>
      </p:sp>
      <p:sp>
        <p:nvSpPr>
          <p:cNvPr id="6" name="Rectangle 2"/>
          <p:cNvSpPr>
            <a:spLocks noChangeArrowheads="1"/>
          </p:cNvSpPr>
          <p:nvPr/>
        </p:nvSpPr>
        <p:spPr bwMode="auto">
          <a:xfrm>
            <a:off x="2032001" y="4467368"/>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endParaRPr lang="en-US" altLang="en-US" dirty="0"/>
          </a:p>
        </p:txBody>
      </p:sp>
    </p:spTree>
    <p:extLst>
      <p:ext uri="{BB962C8B-B14F-4D97-AF65-F5344CB8AC3E}">
        <p14:creationId xmlns:p14="http://schemas.microsoft.com/office/powerpoint/2010/main" val="8124685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Immigration and Nationality Act (“INA”)</a:t>
            </a:r>
            <a:endParaRPr lang="en-US" dirty="0"/>
          </a:p>
        </p:txBody>
      </p:sp>
      <p:sp>
        <p:nvSpPr>
          <p:cNvPr id="3" name="Content Placeholder 2"/>
          <p:cNvSpPr>
            <a:spLocks noGrp="1"/>
          </p:cNvSpPr>
          <p:nvPr>
            <p:ph idx="1"/>
          </p:nvPr>
        </p:nvSpPr>
        <p:spPr>
          <a:xfrm>
            <a:off x="2133599" y="1930401"/>
            <a:ext cx="6347714" cy="4110963"/>
          </a:xfrm>
        </p:spPr>
        <p:txBody>
          <a:bodyPr>
            <a:normAutofit fontScale="92500"/>
          </a:bodyPr>
          <a:lstStyle/>
          <a:p>
            <a:pPr algn="just"/>
            <a:r>
              <a:rPr lang="en-US" dirty="0" smtClean="0">
                <a:solidFill>
                  <a:schemeClr val="tx1"/>
                </a:solidFill>
              </a:rPr>
              <a:t>Under the INA, </a:t>
            </a:r>
            <a:r>
              <a:rPr lang="en-US" dirty="0">
                <a:solidFill>
                  <a:schemeClr val="tx1"/>
                </a:solidFill>
              </a:rPr>
              <a:t>individuals who have been convicted of a controlled substance offense are </a:t>
            </a:r>
            <a:r>
              <a:rPr lang="en-US" dirty="0" smtClean="0">
                <a:solidFill>
                  <a:schemeClr val="tx1"/>
                </a:solidFill>
              </a:rPr>
              <a:t>inadmissible </a:t>
            </a:r>
            <a:r>
              <a:rPr lang="en-US" dirty="0">
                <a:solidFill>
                  <a:schemeClr val="tx1"/>
                </a:solidFill>
              </a:rPr>
              <a:t>to the U.S. </a:t>
            </a:r>
            <a:endParaRPr lang="en-US" dirty="0" smtClean="0">
              <a:solidFill>
                <a:schemeClr val="tx1"/>
              </a:solidFill>
            </a:endParaRPr>
          </a:p>
          <a:p>
            <a:pPr algn="just"/>
            <a:r>
              <a:rPr lang="en-US" dirty="0" smtClean="0">
                <a:solidFill>
                  <a:schemeClr val="tx1"/>
                </a:solidFill>
              </a:rPr>
              <a:t>Another </a:t>
            </a:r>
            <a:r>
              <a:rPr lang="en-US" dirty="0">
                <a:solidFill>
                  <a:schemeClr val="tx1"/>
                </a:solidFill>
              </a:rPr>
              <a:t>way of becoming inadmissible to enter the U.S. would be by making an admission to a United States Customs and Border Protection officer. </a:t>
            </a:r>
            <a:endParaRPr lang="en-US" dirty="0" smtClean="0">
              <a:solidFill>
                <a:schemeClr val="tx1"/>
              </a:solidFill>
            </a:endParaRPr>
          </a:p>
          <a:p>
            <a:pPr algn="just"/>
            <a:r>
              <a:rPr lang="en-US" dirty="0">
                <a:solidFill>
                  <a:schemeClr val="tx1"/>
                </a:solidFill>
              </a:rPr>
              <a:t>E</a:t>
            </a:r>
            <a:r>
              <a:rPr lang="en-US" dirty="0" smtClean="0">
                <a:solidFill>
                  <a:schemeClr val="tx1"/>
                </a:solidFill>
              </a:rPr>
              <a:t>ven </a:t>
            </a:r>
            <a:r>
              <a:rPr lang="en-US" dirty="0">
                <a:solidFill>
                  <a:schemeClr val="tx1"/>
                </a:solidFill>
              </a:rPr>
              <a:t>the legal use and possession of marijuana as set out in the Cannabis Act could potentially result in a bar in admission to the U.S. </a:t>
            </a:r>
            <a:endParaRPr lang="en-US" dirty="0" smtClean="0">
              <a:solidFill>
                <a:schemeClr val="tx1"/>
              </a:solidFill>
            </a:endParaRPr>
          </a:p>
          <a:p>
            <a:pPr algn="just"/>
            <a:r>
              <a:rPr lang="en-US" dirty="0" smtClean="0">
                <a:solidFill>
                  <a:schemeClr val="tx1"/>
                </a:solidFill>
              </a:rPr>
              <a:t>Furthermore</a:t>
            </a:r>
            <a:r>
              <a:rPr lang="en-US" dirty="0">
                <a:solidFill>
                  <a:schemeClr val="tx1"/>
                </a:solidFill>
              </a:rPr>
              <a:t>, individuals who are employed by or have </a:t>
            </a:r>
            <a:r>
              <a:rPr lang="en-US" dirty="0" smtClean="0">
                <a:solidFill>
                  <a:schemeClr val="tx1"/>
                </a:solidFill>
              </a:rPr>
              <a:t>investments in cannabis companies, even publicly traded cannabis </a:t>
            </a:r>
            <a:r>
              <a:rPr lang="en-US" dirty="0">
                <a:solidFill>
                  <a:schemeClr val="tx1"/>
                </a:solidFill>
              </a:rPr>
              <a:t>based companies could also be barred from entering the U.S. provided the consular or immigration officer reasonably believes they are or have been a trafficker of a controlled substance.</a:t>
            </a:r>
          </a:p>
        </p:txBody>
      </p:sp>
      <p:sp>
        <p:nvSpPr>
          <p:cNvPr id="5" name="Slide Number Placeholder 4"/>
          <p:cNvSpPr>
            <a:spLocks noGrp="1"/>
          </p:cNvSpPr>
          <p:nvPr>
            <p:ph type="sldNum" sz="quarter" idx="12"/>
          </p:nvPr>
        </p:nvSpPr>
        <p:spPr/>
        <p:txBody>
          <a:bodyPr/>
          <a:lstStyle/>
          <a:p>
            <a:fld id="{061A9654-7BF2-42EF-AE33-C129A2459692}" type="slidenum">
              <a:rPr lang="en-CA" noProof="0" smtClean="0"/>
              <a:pPr/>
              <a:t>11</a:t>
            </a:fld>
            <a:endParaRPr lang="en-CA" noProof="0" dirty="0"/>
          </a:p>
        </p:txBody>
      </p:sp>
    </p:spTree>
    <p:extLst>
      <p:ext uri="{BB962C8B-B14F-4D97-AF65-F5344CB8AC3E}">
        <p14:creationId xmlns:p14="http://schemas.microsoft.com/office/powerpoint/2010/main" val="6616281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Cannabis Act</a:t>
            </a:r>
            <a:endParaRPr lang="en-US" dirty="0"/>
          </a:p>
        </p:txBody>
      </p:sp>
      <p:sp>
        <p:nvSpPr>
          <p:cNvPr id="3" name="Content Placeholder 2"/>
          <p:cNvSpPr>
            <a:spLocks noGrp="1"/>
          </p:cNvSpPr>
          <p:nvPr>
            <p:ph idx="1"/>
          </p:nvPr>
        </p:nvSpPr>
        <p:spPr>
          <a:xfrm>
            <a:off x="2133599" y="1515292"/>
            <a:ext cx="6347714" cy="4526072"/>
          </a:xfrm>
        </p:spPr>
        <p:txBody>
          <a:bodyPr>
            <a:normAutofit fontScale="77500" lnSpcReduction="20000"/>
          </a:bodyPr>
          <a:lstStyle/>
          <a:p>
            <a:pPr algn="just"/>
            <a:r>
              <a:rPr lang="en-US" sz="2100" dirty="0">
                <a:solidFill>
                  <a:schemeClr val="tx1"/>
                </a:solidFill>
              </a:rPr>
              <a:t>The new offence provisions under Bill C-45 Cannabis Act change the regulatory regime surrounding cannabis and cannabis products. </a:t>
            </a:r>
          </a:p>
          <a:p>
            <a:pPr algn="just"/>
            <a:r>
              <a:rPr lang="en-US" sz="2100" dirty="0">
                <a:solidFill>
                  <a:schemeClr val="tx1"/>
                </a:solidFill>
              </a:rPr>
              <a:t>According to </a:t>
            </a:r>
            <a:r>
              <a:rPr lang="en-US" sz="2100" b="1" dirty="0">
                <a:solidFill>
                  <a:schemeClr val="tx1"/>
                </a:solidFill>
              </a:rPr>
              <a:t>Section 8 of Bill C-45 Cannabis Act</a:t>
            </a:r>
            <a:r>
              <a:rPr lang="en-US" sz="2100" dirty="0">
                <a:solidFill>
                  <a:schemeClr val="tx1"/>
                </a:solidFill>
              </a:rPr>
              <a:t> </a:t>
            </a:r>
            <a:r>
              <a:rPr lang="en-US" sz="2100" b="1" i="1" dirty="0">
                <a:solidFill>
                  <a:schemeClr val="tx1"/>
                </a:solidFill>
              </a:rPr>
              <a:t>(1)</a:t>
            </a:r>
            <a:r>
              <a:rPr lang="en-US" sz="2100" i="1" dirty="0">
                <a:solidFill>
                  <a:schemeClr val="tx1"/>
                </a:solidFill>
              </a:rPr>
              <a:t> Unless authorized under this Act, it is prohibited </a:t>
            </a:r>
            <a:r>
              <a:rPr lang="en-US" sz="2100" b="1" i="1" dirty="0">
                <a:solidFill>
                  <a:schemeClr val="tx1"/>
                </a:solidFill>
              </a:rPr>
              <a:t>(a) </a:t>
            </a:r>
            <a:r>
              <a:rPr lang="en-US" sz="2100" i="1" dirty="0">
                <a:solidFill>
                  <a:schemeClr val="tx1"/>
                </a:solidFill>
              </a:rPr>
              <a:t>for an individual who is 18 years of age or older to possess, in a public place, more than 30 grams of dried cannabis; </a:t>
            </a:r>
            <a:r>
              <a:rPr lang="en-US" sz="2100" b="1" i="1" dirty="0">
                <a:solidFill>
                  <a:schemeClr val="tx1"/>
                </a:solidFill>
              </a:rPr>
              <a:t>(b) </a:t>
            </a:r>
            <a:r>
              <a:rPr lang="en-US" sz="2100" i="1" dirty="0">
                <a:solidFill>
                  <a:schemeClr val="tx1"/>
                </a:solidFill>
              </a:rPr>
              <a:t>for an individual who is 18 years of age or older to possess any cannabis that they know is </a:t>
            </a:r>
            <a:r>
              <a:rPr lang="en-US" sz="2100" i="1" u="sng" dirty="0">
                <a:solidFill>
                  <a:schemeClr val="tx1"/>
                </a:solidFill>
              </a:rPr>
              <a:t>illicit cannabis</a:t>
            </a:r>
            <a:r>
              <a:rPr lang="en-US" sz="2100" i="1" dirty="0">
                <a:solidFill>
                  <a:schemeClr val="tx1"/>
                </a:solidFill>
              </a:rPr>
              <a:t>; </a:t>
            </a:r>
            <a:r>
              <a:rPr lang="en-US" sz="2100" b="1" i="1" dirty="0">
                <a:solidFill>
                  <a:schemeClr val="tx1"/>
                </a:solidFill>
              </a:rPr>
              <a:t>(2)</a:t>
            </a:r>
            <a:r>
              <a:rPr lang="en-US" sz="2100" i="1" dirty="0">
                <a:solidFill>
                  <a:schemeClr val="tx1"/>
                </a:solidFill>
              </a:rPr>
              <a:t> A person that contravenes subsection </a:t>
            </a:r>
            <a:r>
              <a:rPr lang="en-US" sz="2100" b="1" i="1" dirty="0">
                <a:solidFill>
                  <a:schemeClr val="tx1"/>
                </a:solidFill>
              </a:rPr>
              <a:t>(1)</a:t>
            </a:r>
            <a:r>
              <a:rPr lang="en-US" sz="2100" i="1" dirty="0">
                <a:solidFill>
                  <a:schemeClr val="tx1"/>
                </a:solidFill>
              </a:rPr>
              <a:t>; </a:t>
            </a:r>
            <a:r>
              <a:rPr lang="en-US" sz="2100" b="1" i="1" dirty="0">
                <a:solidFill>
                  <a:schemeClr val="tx1"/>
                </a:solidFill>
              </a:rPr>
              <a:t>(a)</a:t>
            </a:r>
            <a:r>
              <a:rPr lang="en-US" sz="2100" i="1" dirty="0">
                <a:solidFill>
                  <a:schemeClr val="tx1"/>
                </a:solidFill>
              </a:rPr>
              <a:t> is guilty of an indictable offence and is liable to imprisonment for a term of not more than five years less a day</a:t>
            </a:r>
            <a:r>
              <a:rPr lang="en-US" sz="2100" dirty="0">
                <a:solidFill>
                  <a:schemeClr val="tx1"/>
                </a:solidFill>
              </a:rPr>
              <a:t>. </a:t>
            </a:r>
          </a:p>
          <a:p>
            <a:pPr algn="just"/>
            <a:r>
              <a:rPr lang="en-US" sz="2100" dirty="0">
                <a:solidFill>
                  <a:schemeClr val="tx1"/>
                </a:solidFill>
              </a:rPr>
              <a:t>“</a:t>
            </a:r>
            <a:r>
              <a:rPr lang="en-US" sz="2100" u="sng" dirty="0">
                <a:solidFill>
                  <a:schemeClr val="tx1"/>
                </a:solidFill>
              </a:rPr>
              <a:t>Illicit cannabis</a:t>
            </a:r>
            <a:r>
              <a:rPr lang="en-US" sz="2100" dirty="0">
                <a:solidFill>
                  <a:schemeClr val="tx1"/>
                </a:solidFill>
              </a:rPr>
              <a:t>” means cannabis that is or was sold, produced, or distributed by a person prohibited from doing so under this Act or any provincial Act or that was imported by a person prohibited from doing so under this Act. </a:t>
            </a:r>
          </a:p>
          <a:p>
            <a:pPr algn="just"/>
            <a:r>
              <a:rPr lang="en-US" sz="2100" dirty="0">
                <a:solidFill>
                  <a:schemeClr val="tx1"/>
                </a:solidFill>
              </a:rPr>
              <a:t>The implications of Bill C-45 on immigration are that a single conviction for simple possession of “</a:t>
            </a:r>
            <a:r>
              <a:rPr lang="en-US" sz="2100" i="1" dirty="0">
                <a:solidFill>
                  <a:schemeClr val="tx1"/>
                </a:solidFill>
              </a:rPr>
              <a:t>illicit cannabis</a:t>
            </a:r>
            <a:r>
              <a:rPr lang="en-US" sz="2100" dirty="0">
                <a:solidFill>
                  <a:schemeClr val="tx1"/>
                </a:solidFill>
              </a:rPr>
              <a:t>” under Bill C-45 of the Cannabis Act will render a foreign national inadmissible into the U.S.</a:t>
            </a:r>
          </a:p>
          <a:p>
            <a:endParaRPr lang="en-US" dirty="0"/>
          </a:p>
        </p:txBody>
      </p:sp>
      <p:sp>
        <p:nvSpPr>
          <p:cNvPr id="5" name="Slide Number Placeholder 4"/>
          <p:cNvSpPr>
            <a:spLocks noGrp="1"/>
          </p:cNvSpPr>
          <p:nvPr>
            <p:ph type="sldNum" sz="quarter" idx="12"/>
          </p:nvPr>
        </p:nvSpPr>
        <p:spPr/>
        <p:txBody>
          <a:bodyPr/>
          <a:lstStyle/>
          <a:p>
            <a:fld id="{061A9654-7BF2-42EF-AE33-C129A2459692}" type="slidenum">
              <a:rPr lang="en-CA" noProof="0" smtClean="0"/>
              <a:pPr/>
              <a:t>12</a:t>
            </a:fld>
            <a:endParaRPr lang="en-CA" noProof="0" dirty="0"/>
          </a:p>
        </p:txBody>
      </p:sp>
    </p:spTree>
    <p:extLst>
      <p:ext uri="{BB962C8B-B14F-4D97-AF65-F5344CB8AC3E}">
        <p14:creationId xmlns:p14="http://schemas.microsoft.com/office/powerpoint/2010/main" val="10404926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smtClean="0"/>
              <a:t>Cannabis Act</a:t>
            </a:r>
            <a:endParaRPr lang="en-US" dirty="0"/>
          </a:p>
        </p:txBody>
      </p:sp>
      <p:sp>
        <p:nvSpPr>
          <p:cNvPr id="3" name="Content Placeholder 2"/>
          <p:cNvSpPr>
            <a:spLocks noGrp="1"/>
          </p:cNvSpPr>
          <p:nvPr>
            <p:ph idx="1"/>
          </p:nvPr>
        </p:nvSpPr>
        <p:spPr>
          <a:xfrm>
            <a:off x="1983376" y="1376818"/>
            <a:ext cx="6901544" cy="4272868"/>
          </a:xfrm>
        </p:spPr>
        <p:txBody>
          <a:bodyPr>
            <a:normAutofit/>
          </a:bodyPr>
          <a:lstStyle/>
          <a:p>
            <a:pPr algn="just"/>
            <a:r>
              <a:rPr lang="en-US" dirty="0" smtClean="0">
                <a:solidFill>
                  <a:schemeClr val="tx1"/>
                </a:solidFill>
              </a:rPr>
              <a:t>Under </a:t>
            </a:r>
            <a:r>
              <a:rPr lang="en-US" dirty="0">
                <a:solidFill>
                  <a:schemeClr val="tx1"/>
                </a:solidFill>
              </a:rPr>
              <a:t>the Cannabis Act, the legalization of cannabis will not alter Canada’s border rules. </a:t>
            </a:r>
            <a:endParaRPr lang="en-US" dirty="0" smtClean="0">
              <a:solidFill>
                <a:schemeClr val="tx1"/>
              </a:solidFill>
            </a:endParaRPr>
          </a:p>
          <a:p>
            <a:pPr algn="just"/>
            <a:r>
              <a:rPr lang="en-US" dirty="0" smtClean="0">
                <a:solidFill>
                  <a:schemeClr val="tx1"/>
                </a:solidFill>
              </a:rPr>
              <a:t>Transporting </a:t>
            </a:r>
            <a:r>
              <a:rPr lang="en-US" dirty="0">
                <a:solidFill>
                  <a:schemeClr val="tx1"/>
                </a:solidFill>
              </a:rPr>
              <a:t>marijuana (including medical marijuana) into Canada will remain prohibited and can result in serious criminal penalties in both Canada or the foreign national’s home country or even destination country. </a:t>
            </a:r>
            <a:endParaRPr lang="en-US" dirty="0" smtClean="0">
              <a:solidFill>
                <a:schemeClr val="tx1"/>
              </a:solidFill>
            </a:endParaRPr>
          </a:p>
          <a:p>
            <a:pPr algn="just"/>
            <a:r>
              <a:rPr lang="en-US" dirty="0" smtClean="0">
                <a:solidFill>
                  <a:schemeClr val="tx1"/>
                </a:solidFill>
              </a:rPr>
              <a:t>Each </a:t>
            </a:r>
            <a:r>
              <a:rPr lang="en-US" dirty="0">
                <a:solidFill>
                  <a:schemeClr val="tx1"/>
                </a:solidFill>
              </a:rPr>
              <a:t>province in Canada will control the use and distribution of cannabis; therefore, foreign nationals must ensure they follow the regulations in place such as age restrictions and possession limits. </a:t>
            </a:r>
            <a:endParaRPr lang="en-US" dirty="0" smtClean="0">
              <a:solidFill>
                <a:schemeClr val="tx1"/>
              </a:solidFill>
            </a:endParaRPr>
          </a:p>
          <a:p>
            <a:pPr algn="just"/>
            <a:r>
              <a:rPr lang="en-US" dirty="0" smtClean="0">
                <a:solidFill>
                  <a:schemeClr val="tx1"/>
                </a:solidFill>
              </a:rPr>
              <a:t>Moreover</a:t>
            </a:r>
            <a:r>
              <a:rPr lang="en-US" dirty="0">
                <a:solidFill>
                  <a:schemeClr val="tx1"/>
                </a:solidFill>
              </a:rPr>
              <a:t>, foreign nationals with criminal pasts regarding illicit cannabis use or possession will remain inadmissible to Canada unless pre-authorization has been granted. </a:t>
            </a:r>
            <a:endParaRPr lang="en-US" dirty="0"/>
          </a:p>
        </p:txBody>
      </p:sp>
      <p:sp>
        <p:nvSpPr>
          <p:cNvPr id="5" name="Slide Number Placeholder 4"/>
          <p:cNvSpPr>
            <a:spLocks noGrp="1"/>
          </p:cNvSpPr>
          <p:nvPr>
            <p:ph type="sldNum" sz="quarter" idx="12"/>
          </p:nvPr>
        </p:nvSpPr>
        <p:spPr/>
        <p:txBody>
          <a:bodyPr/>
          <a:lstStyle/>
          <a:p>
            <a:fld id="{061A9654-7BF2-42EF-AE33-C129A2459692}" type="slidenum">
              <a:rPr lang="en-CA" noProof="0" smtClean="0"/>
              <a:pPr/>
              <a:t>13</a:t>
            </a:fld>
            <a:endParaRPr lang="en-CA" noProof="0" dirty="0"/>
          </a:p>
        </p:txBody>
      </p:sp>
    </p:spTree>
    <p:extLst>
      <p:ext uri="{BB962C8B-B14F-4D97-AF65-F5344CB8AC3E}">
        <p14:creationId xmlns:p14="http://schemas.microsoft.com/office/powerpoint/2010/main" val="14946816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Significance </a:t>
            </a:r>
            <a:endParaRPr lang="en-US" dirty="0"/>
          </a:p>
        </p:txBody>
      </p:sp>
      <p:sp>
        <p:nvSpPr>
          <p:cNvPr id="3" name="Content Placeholder 2"/>
          <p:cNvSpPr>
            <a:spLocks noGrp="1"/>
          </p:cNvSpPr>
          <p:nvPr>
            <p:ph idx="1"/>
          </p:nvPr>
        </p:nvSpPr>
        <p:spPr>
          <a:xfrm>
            <a:off x="2133598" y="1737258"/>
            <a:ext cx="6347714" cy="4232469"/>
          </a:xfrm>
        </p:spPr>
        <p:txBody>
          <a:bodyPr>
            <a:normAutofit lnSpcReduction="10000"/>
          </a:bodyPr>
          <a:lstStyle/>
          <a:p>
            <a:r>
              <a:rPr lang="en-US" dirty="0" smtClean="0">
                <a:solidFill>
                  <a:schemeClr val="tx1"/>
                </a:solidFill>
              </a:rPr>
              <a:t>In the past 50 years public opinion on the use of cannabis has changed drastically and governments such as Canada are beginning to adapt their laws to fit these developments.</a:t>
            </a:r>
          </a:p>
          <a:p>
            <a:r>
              <a:rPr lang="en-US" dirty="0">
                <a:solidFill>
                  <a:schemeClr val="tx1"/>
                </a:solidFill>
              </a:rPr>
              <a:t>L</a:t>
            </a:r>
            <a:r>
              <a:rPr lang="en-US" dirty="0" smtClean="0">
                <a:solidFill>
                  <a:schemeClr val="tx1"/>
                </a:solidFill>
              </a:rPr>
              <a:t>egalization </a:t>
            </a:r>
            <a:r>
              <a:rPr lang="en-US" dirty="0">
                <a:solidFill>
                  <a:schemeClr val="tx1"/>
                </a:solidFill>
              </a:rPr>
              <a:t>of marijuana (both in Canada and in some U.S. states) has created considerable uncertainty for Canadian </a:t>
            </a:r>
            <a:r>
              <a:rPr lang="en-US" dirty="0" smtClean="0">
                <a:solidFill>
                  <a:schemeClr val="tx1"/>
                </a:solidFill>
              </a:rPr>
              <a:t>citizens.</a:t>
            </a:r>
          </a:p>
          <a:p>
            <a:r>
              <a:rPr lang="en-US" dirty="0">
                <a:solidFill>
                  <a:schemeClr val="tx1"/>
                </a:solidFill>
              </a:rPr>
              <a:t>The U.S. and Canadian governments will undoubtedly have to engage in negotiation efforts in order to fully accommodate the Cannabis Act and the substantial impact it will have on cross border travel. </a:t>
            </a:r>
            <a:endParaRPr lang="en-US" dirty="0" smtClean="0">
              <a:solidFill>
                <a:schemeClr val="tx1"/>
              </a:solidFill>
            </a:endParaRPr>
          </a:p>
          <a:p>
            <a:r>
              <a:rPr lang="en-US" dirty="0" smtClean="0">
                <a:solidFill>
                  <a:schemeClr val="tx1"/>
                </a:solidFill>
              </a:rPr>
              <a:t>In </a:t>
            </a:r>
            <a:r>
              <a:rPr lang="en-US" dirty="0">
                <a:solidFill>
                  <a:schemeClr val="tx1"/>
                </a:solidFill>
              </a:rPr>
              <a:t>the meantime, foreign nationals travelling to the U.S. must truthfully respond to all questions posed by U.S. Customs and Border Patrol officers. Failure to do so could potentially result in fines and even imprisonment. </a:t>
            </a:r>
          </a:p>
        </p:txBody>
      </p:sp>
      <p:sp>
        <p:nvSpPr>
          <p:cNvPr id="5" name="Slide Number Placeholder 4"/>
          <p:cNvSpPr>
            <a:spLocks noGrp="1"/>
          </p:cNvSpPr>
          <p:nvPr>
            <p:ph type="sldNum" sz="quarter" idx="12"/>
          </p:nvPr>
        </p:nvSpPr>
        <p:spPr/>
        <p:txBody>
          <a:bodyPr/>
          <a:lstStyle/>
          <a:p>
            <a:fld id="{061A9654-7BF2-42EF-AE33-C129A2459692}" type="slidenum">
              <a:rPr lang="en-CA" noProof="0" smtClean="0"/>
              <a:pPr/>
              <a:t>14</a:t>
            </a:fld>
            <a:endParaRPr lang="en-CA" noProof="0" dirty="0"/>
          </a:p>
        </p:txBody>
      </p:sp>
    </p:spTree>
    <p:extLst>
      <p:ext uri="{BB962C8B-B14F-4D97-AF65-F5344CB8AC3E}">
        <p14:creationId xmlns:p14="http://schemas.microsoft.com/office/powerpoint/2010/main" val="18712516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Implications of a DUI offense</a:t>
            </a:r>
            <a:endParaRPr lang="en-US" dirty="0"/>
          </a:p>
        </p:txBody>
      </p:sp>
    </p:spTree>
    <p:extLst>
      <p:ext uri="{BB962C8B-B14F-4D97-AF65-F5344CB8AC3E}">
        <p14:creationId xmlns:p14="http://schemas.microsoft.com/office/powerpoint/2010/main" val="12458545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Preface</a:t>
            </a:r>
            <a:endParaRPr lang="en-US" dirty="0"/>
          </a:p>
        </p:txBody>
      </p:sp>
      <p:sp>
        <p:nvSpPr>
          <p:cNvPr id="3" name="Content Placeholder 2"/>
          <p:cNvSpPr>
            <a:spLocks noGrp="1"/>
          </p:cNvSpPr>
          <p:nvPr>
            <p:ph idx="1"/>
          </p:nvPr>
        </p:nvSpPr>
        <p:spPr>
          <a:xfrm>
            <a:off x="1983376" y="1448665"/>
            <a:ext cx="6347714" cy="4592699"/>
          </a:xfrm>
        </p:spPr>
        <p:txBody>
          <a:bodyPr>
            <a:normAutofit fontScale="92500" lnSpcReduction="10000"/>
          </a:bodyPr>
          <a:lstStyle/>
          <a:p>
            <a:pPr algn="just"/>
            <a:r>
              <a:rPr lang="en-US" dirty="0">
                <a:solidFill>
                  <a:schemeClr val="tx1"/>
                </a:solidFill>
              </a:rPr>
              <a:t>The new provisions introduced by Bill C-46 received Royal Assent on June 21, 2018. </a:t>
            </a:r>
            <a:endParaRPr lang="en-US" dirty="0" smtClean="0">
              <a:solidFill>
                <a:schemeClr val="tx1"/>
              </a:solidFill>
            </a:endParaRPr>
          </a:p>
          <a:p>
            <a:pPr algn="just"/>
            <a:r>
              <a:rPr lang="en-US" dirty="0" smtClean="0">
                <a:solidFill>
                  <a:schemeClr val="tx1"/>
                </a:solidFill>
              </a:rPr>
              <a:t>The </a:t>
            </a:r>
            <a:r>
              <a:rPr lang="en-US" dirty="0">
                <a:solidFill>
                  <a:schemeClr val="tx1"/>
                </a:solidFill>
              </a:rPr>
              <a:t>implications of these have been generally understood to be in relation to the offence of impaired driving and DUIs respectively. </a:t>
            </a:r>
            <a:endParaRPr lang="en-US" dirty="0" smtClean="0">
              <a:solidFill>
                <a:schemeClr val="tx1"/>
              </a:solidFill>
            </a:endParaRPr>
          </a:p>
          <a:p>
            <a:pPr algn="just"/>
            <a:r>
              <a:rPr lang="en-US" dirty="0" smtClean="0">
                <a:solidFill>
                  <a:schemeClr val="tx1"/>
                </a:solidFill>
              </a:rPr>
              <a:t>The </a:t>
            </a:r>
            <a:r>
              <a:rPr lang="en-US" dirty="0">
                <a:solidFill>
                  <a:schemeClr val="tx1"/>
                </a:solidFill>
              </a:rPr>
              <a:t>changes introduced by the Bill are as </a:t>
            </a:r>
            <a:r>
              <a:rPr lang="en-US" dirty="0" smtClean="0">
                <a:solidFill>
                  <a:schemeClr val="tx1"/>
                </a:solidFill>
              </a:rPr>
              <a:t>follows:</a:t>
            </a:r>
          </a:p>
          <a:p>
            <a:pPr lvl="1" algn="just"/>
            <a:r>
              <a:rPr lang="en-US" dirty="0" smtClean="0">
                <a:solidFill>
                  <a:schemeClr val="tx1"/>
                </a:solidFill>
              </a:rPr>
              <a:t>The </a:t>
            </a:r>
            <a:r>
              <a:rPr lang="en-US" dirty="0">
                <a:solidFill>
                  <a:schemeClr val="tx1"/>
                </a:solidFill>
              </a:rPr>
              <a:t>Bill itself deems all DUIs to be under the category of serious criminality offences under the Canadian Criminal </a:t>
            </a:r>
            <a:r>
              <a:rPr lang="en-US" dirty="0" smtClean="0">
                <a:solidFill>
                  <a:schemeClr val="tx1"/>
                </a:solidFill>
              </a:rPr>
              <a:t>Code.</a:t>
            </a:r>
          </a:p>
          <a:p>
            <a:pPr lvl="1" algn="just"/>
            <a:r>
              <a:rPr lang="en-US" dirty="0" smtClean="0">
                <a:solidFill>
                  <a:schemeClr val="tx1"/>
                </a:solidFill>
              </a:rPr>
              <a:t>All convictions </a:t>
            </a:r>
            <a:r>
              <a:rPr lang="en-US" dirty="0">
                <a:solidFill>
                  <a:schemeClr val="tx1"/>
                </a:solidFill>
              </a:rPr>
              <a:t>for such an offence may result in up to 10 years imprisonment, a five-year increase from previous </a:t>
            </a:r>
            <a:r>
              <a:rPr lang="en-US" dirty="0" smtClean="0">
                <a:solidFill>
                  <a:schemeClr val="tx1"/>
                </a:solidFill>
              </a:rPr>
              <a:t>sentencing.</a:t>
            </a:r>
          </a:p>
          <a:p>
            <a:pPr lvl="1" algn="just"/>
            <a:r>
              <a:rPr lang="en-US" dirty="0" smtClean="0">
                <a:solidFill>
                  <a:schemeClr val="tx1"/>
                </a:solidFill>
              </a:rPr>
              <a:t>Despite </a:t>
            </a:r>
            <a:r>
              <a:rPr lang="en-US" dirty="0">
                <a:solidFill>
                  <a:schemeClr val="tx1"/>
                </a:solidFill>
              </a:rPr>
              <a:t>the Senate’s attempt to amend the sentencing to be a maximum of 6 months imprisonment by arguing that it would inevitably result in different treatment between permanent residents was rejected by Members of Parliament. </a:t>
            </a:r>
            <a:endParaRPr lang="en-US" dirty="0" smtClean="0">
              <a:solidFill>
                <a:schemeClr val="tx1"/>
              </a:solidFill>
            </a:endParaRPr>
          </a:p>
          <a:p>
            <a:pPr lvl="1" algn="just"/>
            <a:r>
              <a:rPr lang="en-US" dirty="0" smtClean="0">
                <a:solidFill>
                  <a:schemeClr val="tx1"/>
                </a:solidFill>
              </a:rPr>
              <a:t>This </a:t>
            </a:r>
            <a:r>
              <a:rPr lang="en-US" dirty="0">
                <a:solidFill>
                  <a:schemeClr val="tx1"/>
                </a:solidFill>
              </a:rPr>
              <a:t>leads to the notion as to how Bill C-46 will impact immigration law, notably permanent residents. </a:t>
            </a:r>
          </a:p>
        </p:txBody>
      </p:sp>
      <p:sp>
        <p:nvSpPr>
          <p:cNvPr id="5" name="Slide Number Placeholder 4"/>
          <p:cNvSpPr>
            <a:spLocks noGrp="1"/>
          </p:cNvSpPr>
          <p:nvPr>
            <p:ph type="sldNum" sz="quarter" idx="12"/>
          </p:nvPr>
        </p:nvSpPr>
        <p:spPr/>
        <p:txBody>
          <a:bodyPr/>
          <a:lstStyle/>
          <a:p>
            <a:fld id="{061A9654-7BF2-42EF-AE33-C129A2459692}" type="slidenum">
              <a:rPr lang="en-CA" noProof="0" smtClean="0"/>
              <a:pPr/>
              <a:t>16</a:t>
            </a:fld>
            <a:endParaRPr lang="en-CA" noProof="0" dirty="0"/>
          </a:p>
        </p:txBody>
      </p:sp>
    </p:spTree>
    <p:extLst>
      <p:ext uri="{BB962C8B-B14F-4D97-AF65-F5344CB8AC3E}">
        <p14:creationId xmlns:p14="http://schemas.microsoft.com/office/powerpoint/2010/main" val="34162602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of Bill C-46</a:t>
            </a:r>
            <a:endParaRPr lang="en-US" dirty="0"/>
          </a:p>
        </p:txBody>
      </p:sp>
      <p:sp>
        <p:nvSpPr>
          <p:cNvPr id="3" name="Content Placeholder 2"/>
          <p:cNvSpPr>
            <a:spLocks noGrp="1"/>
          </p:cNvSpPr>
          <p:nvPr>
            <p:ph idx="1"/>
          </p:nvPr>
        </p:nvSpPr>
        <p:spPr>
          <a:xfrm>
            <a:off x="2033847" y="1620262"/>
            <a:ext cx="6347714" cy="4678938"/>
          </a:xfrm>
        </p:spPr>
        <p:txBody>
          <a:bodyPr>
            <a:normAutofit/>
          </a:bodyPr>
          <a:lstStyle/>
          <a:p>
            <a:r>
              <a:rPr lang="en-US" dirty="0" smtClean="0">
                <a:solidFill>
                  <a:schemeClr val="tx1"/>
                </a:solidFill>
              </a:rPr>
              <a:t>If a permanent resident is convicted outside of Canada they will now loose their status with no possibility to appeal.</a:t>
            </a:r>
          </a:p>
          <a:p>
            <a:r>
              <a:rPr lang="en-US" dirty="0" smtClean="0">
                <a:solidFill>
                  <a:schemeClr val="tx1"/>
                </a:solidFill>
              </a:rPr>
              <a:t>If an individual was convicted in the past and subsequently deemed rehabilitated </a:t>
            </a:r>
            <a:r>
              <a:rPr lang="en-US" dirty="0">
                <a:solidFill>
                  <a:schemeClr val="tx1"/>
                </a:solidFill>
              </a:rPr>
              <a:t>will no longer be </a:t>
            </a:r>
            <a:r>
              <a:rPr lang="en-US" dirty="0" smtClean="0">
                <a:solidFill>
                  <a:schemeClr val="tx1"/>
                </a:solidFill>
              </a:rPr>
              <a:t>so; and become</a:t>
            </a:r>
            <a:r>
              <a:rPr lang="en-US" dirty="0">
                <a:solidFill>
                  <a:schemeClr val="tx1"/>
                </a:solidFill>
              </a:rPr>
              <a:t> </a:t>
            </a:r>
            <a:r>
              <a:rPr lang="en-US" b="1" dirty="0">
                <a:solidFill>
                  <a:schemeClr val="tx1"/>
                </a:solidFill>
              </a:rPr>
              <a:t>inadmissible again.</a:t>
            </a:r>
            <a:endParaRPr lang="en-US" dirty="0">
              <a:solidFill>
                <a:schemeClr val="tx1"/>
              </a:solidFill>
            </a:endParaRPr>
          </a:p>
          <a:p>
            <a:r>
              <a:rPr lang="en-US" dirty="0">
                <a:solidFill>
                  <a:schemeClr val="tx1"/>
                </a:solidFill>
              </a:rPr>
              <a:t>Sponsored relatives with an impaired conviction </a:t>
            </a:r>
            <a:r>
              <a:rPr lang="en-US" dirty="0" smtClean="0">
                <a:solidFill>
                  <a:schemeClr val="tx1"/>
                </a:solidFill>
              </a:rPr>
              <a:t>will loose their right to repeal an immigration officer’s decision of </a:t>
            </a:r>
            <a:r>
              <a:rPr lang="en-US" dirty="0">
                <a:solidFill>
                  <a:schemeClr val="tx1"/>
                </a:solidFill>
              </a:rPr>
              <a:t>inadmissibility for an impaired offence.</a:t>
            </a:r>
          </a:p>
          <a:p>
            <a:r>
              <a:rPr lang="en-US" dirty="0" smtClean="0">
                <a:solidFill>
                  <a:schemeClr val="tx1"/>
                </a:solidFill>
              </a:rPr>
              <a:t>Any applicant convicted </a:t>
            </a:r>
            <a:r>
              <a:rPr lang="en-US" dirty="0">
                <a:solidFill>
                  <a:schemeClr val="tx1"/>
                </a:solidFill>
              </a:rPr>
              <a:t>of impaired offences may be inadmissible for </a:t>
            </a:r>
            <a:r>
              <a:rPr lang="en-US" dirty="0" smtClean="0">
                <a:solidFill>
                  <a:schemeClr val="tx1"/>
                </a:solidFill>
              </a:rPr>
              <a:t>“serious criminality.”</a:t>
            </a:r>
            <a:endParaRPr lang="en-US" dirty="0">
              <a:solidFill>
                <a:schemeClr val="tx1"/>
              </a:solidFill>
            </a:endParaRPr>
          </a:p>
          <a:p>
            <a:endParaRPr lang="en-US" dirty="0"/>
          </a:p>
        </p:txBody>
      </p:sp>
      <p:sp>
        <p:nvSpPr>
          <p:cNvPr id="5" name="Slide Number Placeholder 4"/>
          <p:cNvSpPr>
            <a:spLocks noGrp="1"/>
          </p:cNvSpPr>
          <p:nvPr>
            <p:ph type="sldNum" sz="quarter" idx="12"/>
          </p:nvPr>
        </p:nvSpPr>
        <p:spPr/>
        <p:txBody>
          <a:bodyPr/>
          <a:lstStyle/>
          <a:p>
            <a:fld id="{061A9654-7BF2-42EF-AE33-C129A2459692}" type="slidenum">
              <a:rPr lang="en-CA" noProof="0" smtClean="0"/>
              <a:pPr/>
              <a:t>17</a:t>
            </a:fld>
            <a:endParaRPr lang="en-CA" noProof="0" dirty="0"/>
          </a:p>
        </p:txBody>
      </p:sp>
    </p:spTree>
    <p:extLst>
      <p:ext uri="{BB962C8B-B14F-4D97-AF65-F5344CB8AC3E}">
        <p14:creationId xmlns:p14="http://schemas.microsoft.com/office/powerpoint/2010/main" val="15652758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Significance</a:t>
            </a:r>
            <a:endParaRPr lang="en-US" dirty="0"/>
          </a:p>
        </p:txBody>
      </p:sp>
      <p:sp>
        <p:nvSpPr>
          <p:cNvPr id="3" name="Content Placeholder 2"/>
          <p:cNvSpPr>
            <a:spLocks noGrp="1"/>
          </p:cNvSpPr>
          <p:nvPr>
            <p:ph idx="1"/>
          </p:nvPr>
        </p:nvSpPr>
        <p:spPr>
          <a:xfrm>
            <a:off x="2133599" y="1527041"/>
            <a:ext cx="6347714" cy="4651690"/>
          </a:xfrm>
        </p:spPr>
        <p:txBody>
          <a:bodyPr>
            <a:normAutofit lnSpcReduction="10000"/>
          </a:bodyPr>
          <a:lstStyle/>
          <a:p>
            <a:pPr algn="just"/>
            <a:r>
              <a:rPr lang="en-US" dirty="0" smtClean="0">
                <a:solidFill>
                  <a:schemeClr val="tx1"/>
                </a:solidFill>
              </a:rPr>
              <a:t>Immigration </a:t>
            </a:r>
            <a:r>
              <a:rPr lang="en-US" dirty="0">
                <a:solidFill>
                  <a:schemeClr val="tx1"/>
                </a:solidFill>
              </a:rPr>
              <a:t>Officers now have the right and power to refuse a foreign national entry to Canada if this individual is found to be guilty of a single impaired driving offence. </a:t>
            </a:r>
            <a:endParaRPr lang="en-US" dirty="0" smtClean="0">
              <a:solidFill>
                <a:schemeClr val="tx1"/>
              </a:solidFill>
            </a:endParaRPr>
          </a:p>
          <a:p>
            <a:pPr algn="just"/>
            <a:r>
              <a:rPr lang="en-US" dirty="0" smtClean="0">
                <a:solidFill>
                  <a:schemeClr val="tx1"/>
                </a:solidFill>
              </a:rPr>
              <a:t>The </a:t>
            </a:r>
            <a:r>
              <a:rPr lang="en-US" dirty="0">
                <a:solidFill>
                  <a:schemeClr val="tx1"/>
                </a:solidFill>
              </a:rPr>
              <a:t>individual will </a:t>
            </a:r>
            <a:r>
              <a:rPr lang="en-US" dirty="0" smtClean="0">
                <a:solidFill>
                  <a:schemeClr val="tx1"/>
                </a:solidFill>
              </a:rPr>
              <a:t>no longer be </a:t>
            </a:r>
            <a:r>
              <a:rPr lang="en-US" dirty="0">
                <a:solidFill>
                  <a:schemeClr val="tx1"/>
                </a:solidFill>
              </a:rPr>
              <a:t>able to </a:t>
            </a:r>
            <a:r>
              <a:rPr lang="en-US" dirty="0" smtClean="0">
                <a:solidFill>
                  <a:schemeClr val="tx1"/>
                </a:solidFill>
              </a:rPr>
              <a:t>resort </a:t>
            </a:r>
            <a:r>
              <a:rPr lang="en-US" dirty="0">
                <a:solidFill>
                  <a:schemeClr val="tx1"/>
                </a:solidFill>
              </a:rPr>
              <a:t>to the rehabilitation </a:t>
            </a:r>
            <a:r>
              <a:rPr lang="en-US" dirty="0" smtClean="0">
                <a:solidFill>
                  <a:schemeClr val="tx1"/>
                </a:solidFill>
              </a:rPr>
              <a:t>option.</a:t>
            </a:r>
          </a:p>
          <a:p>
            <a:pPr algn="just"/>
            <a:r>
              <a:rPr lang="en-US" dirty="0" smtClean="0">
                <a:solidFill>
                  <a:schemeClr val="tx1"/>
                </a:solidFill>
              </a:rPr>
              <a:t>The only option to become admissible to Canada if convicted of a DUI ever</a:t>
            </a:r>
            <a:r>
              <a:rPr lang="en-US" dirty="0">
                <a:solidFill>
                  <a:schemeClr val="tx1"/>
                </a:solidFill>
              </a:rPr>
              <a:t>, it is worth noting that despite an individual being labelled as inadmissible to Canada, they may be </a:t>
            </a:r>
            <a:r>
              <a:rPr lang="en-US" dirty="0" smtClean="0">
                <a:solidFill>
                  <a:schemeClr val="tx1"/>
                </a:solidFill>
              </a:rPr>
              <a:t>eligible for a </a:t>
            </a:r>
            <a:r>
              <a:rPr lang="en-US" dirty="0">
                <a:solidFill>
                  <a:schemeClr val="tx1"/>
                </a:solidFill>
              </a:rPr>
              <a:t>Temporary Resident Permit (“TRP”). </a:t>
            </a:r>
            <a:endParaRPr lang="en-US" dirty="0" smtClean="0">
              <a:solidFill>
                <a:schemeClr val="tx1"/>
              </a:solidFill>
            </a:endParaRPr>
          </a:p>
          <a:p>
            <a:pPr algn="just"/>
            <a:r>
              <a:rPr lang="en-US" dirty="0" smtClean="0">
                <a:solidFill>
                  <a:schemeClr val="tx1"/>
                </a:solidFill>
              </a:rPr>
              <a:t>The </a:t>
            </a:r>
            <a:r>
              <a:rPr lang="en-US" dirty="0">
                <a:solidFill>
                  <a:schemeClr val="tx1"/>
                </a:solidFill>
              </a:rPr>
              <a:t>aforementioned is defined by a justified entry to Canada for a limited time despite their conviction. The validity of a TRP varies from one day to up to three years depending on the specific set of facts and circumstances attached to the individual’s case. </a:t>
            </a:r>
          </a:p>
        </p:txBody>
      </p:sp>
      <p:sp>
        <p:nvSpPr>
          <p:cNvPr id="5" name="Slide Number Placeholder 4"/>
          <p:cNvSpPr>
            <a:spLocks noGrp="1"/>
          </p:cNvSpPr>
          <p:nvPr>
            <p:ph type="sldNum" sz="quarter" idx="12"/>
          </p:nvPr>
        </p:nvSpPr>
        <p:spPr/>
        <p:txBody>
          <a:bodyPr/>
          <a:lstStyle/>
          <a:p>
            <a:fld id="{061A9654-7BF2-42EF-AE33-C129A2459692}" type="slidenum">
              <a:rPr lang="en-CA" noProof="0" smtClean="0"/>
              <a:pPr/>
              <a:t>18</a:t>
            </a:fld>
            <a:endParaRPr lang="en-CA" noProof="0" dirty="0"/>
          </a:p>
        </p:txBody>
      </p:sp>
    </p:spTree>
    <p:extLst>
      <p:ext uri="{BB962C8B-B14F-4D97-AF65-F5344CB8AC3E}">
        <p14:creationId xmlns:p14="http://schemas.microsoft.com/office/powerpoint/2010/main" val="6312720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154955" y="2099733"/>
            <a:ext cx="8825658" cy="3539067"/>
          </a:xfrm>
        </p:spPr>
        <p:txBody>
          <a:bodyPr>
            <a:normAutofit/>
          </a:bodyPr>
          <a:lstStyle/>
          <a:p>
            <a:pPr algn="ctr"/>
            <a:r>
              <a:rPr lang="en-US" sz="4400" dirty="0" smtClean="0"/>
              <a:t>ELECTRONIC DEVICES AT THE CANADIAN BORDER</a:t>
            </a:r>
            <a:endParaRPr lang="en-US" sz="4400" dirty="0"/>
          </a:p>
        </p:txBody>
      </p:sp>
    </p:spTree>
    <p:extLst>
      <p:ext uri="{BB962C8B-B14F-4D97-AF65-F5344CB8AC3E}">
        <p14:creationId xmlns:p14="http://schemas.microsoft.com/office/powerpoint/2010/main" val="22456308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GDPR</a:t>
            </a:r>
            <a:endParaRPr lang="en-US" dirty="0"/>
          </a:p>
        </p:txBody>
      </p:sp>
      <p:sp>
        <p:nvSpPr>
          <p:cNvPr id="3" name="Subtitle 2"/>
          <p:cNvSpPr>
            <a:spLocks noGrp="1"/>
          </p:cNvSpPr>
          <p:nvPr>
            <p:ph type="subTitle" idx="1"/>
          </p:nvPr>
        </p:nvSpPr>
        <p:spPr/>
        <p:txBody>
          <a:bodyPr>
            <a:normAutofit/>
          </a:bodyPr>
          <a:lstStyle/>
          <a:p>
            <a:pPr algn="ctr"/>
            <a:r>
              <a:rPr lang="en-CA" dirty="0"/>
              <a:t>General Data Protection </a:t>
            </a:r>
            <a:r>
              <a:rPr lang="en-CA" dirty="0" smtClean="0"/>
              <a:t>Regulation</a:t>
            </a:r>
          </a:p>
          <a:p>
            <a:pPr algn="ctr"/>
            <a:endParaRPr lang="en-US" dirty="0"/>
          </a:p>
        </p:txBody>
      </p:sp>
    </p:spTree>
    <p:extLst>
      <p:ext uri="{BB962C8B-B14F-4D97-AF65-F5344CB8AC3E}">
        <p14:creationId xmlns:p14="http://schemas.microsoft.com/office/powerpoint/2010/main" val="41399993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Introduction </a:t>
            </a:r>
            <a:endParaRPr lang="en-US" dirty="0"/>
          </a:p>
        </p:txBody>
      </p:sp>
      <p:sp>
        <p:nvSpPr>
          <p:cNvPr id="3" name="Content Placeholder 2"/>
          <p:cNvSpPr>
            <a:spLocks noGrp="1"/>
          </p:cNvSpPr>
          <p:nvPr>
            <p:ph idx="1"/>
          </p:nvPr>
        </p:nvSpPr>
        <p:spPr>
          <a:xfrm>
            <a:off x="1329126" y="2507705"/>
            <a:ext cx="8825659" cy="3416300"/>
          </a:xfrm>
        </p:spPr>
        <p:txBody>
          <a:bodyPr/>
          <a:lstStyle/>
          <a:p>
            <a:pPr algn="just"/>
            <a:r>
              <a:rPr lang="en-US" dirty="0"/>
              <a:t>When entering Canada, Canadian Border Service Agency (“CBSA”) officers have the authority to search personal </a:t>
            </a:r>
            <a:r>
              <a:rPr lang="en-US" dirty="0" smtClean="0"/>
              <a:t>possessions </a:t>
            </a:r>
            <a:r>
              <a:rPr lang="en-US" dirty="0"/>
              <a:t>such as mobile phones, laptops, and electronic </a:t>
            </a:r>
            <a:r>
              <a:rPr lang="en-US" dirty="0" smtClean="0"/>
              <a:t>tablets.</a:t>
            </a:r>
          </a:p>
          <a:p>
            <a:pPr algn="just"/>
            <a:r>
              <a:rPr lang="en-US" dirty="0" smtClean="0"/>
              <a:t>The purpose of these searches range from a number of factors:</a:t>
            </a:r>
          </a:p>
          <a:p>
            <a:pPr lvl="1" algn="just"/>
            <a:r>
              <a:rPr lang="en-US" dirty="0" smtClean="0"/>
              <a:t>confirming </a:t>
            </a:r>
            <a:r>
              <a:rPr lang="en-US" dirty="0"/>
              <a:t>the identity of an international </a:t>
            </a:r>
            <a:r>
              <a:rPr lang="en-US" dirty="0" smtClean="0"/>
              <a:t>traveler;</a:t>
            </a:r>
          </a:p>
          <a:p>
            <a:pPr lvl="1" algn="just"/>
            <a:r>
              <a:rPr lang="en-US" dirty="0" smtClean="0"/>
              <a:t> </a:t>
            </a:r>
            <a:r>
              <a:rPr lang="en-US" dirty="0"/>
              <a:t>discovering receipts and invoices of imported </a:t>
            </a:r>
            <a:r>
              <a:rPr lang="en-US" dirty="0" smtClean="0"/>
              <a:t>goods;</a:t>
            </a:r>
          </a:p>
          <a:p>
            <a:pPr lvl="1" algn="just"/>
            <a:r>
              <a:rPr lang="en-US" dirty="0" smtClean="0"/>
              <a:t> detecting contraband smuggling, or uncovering the importation of obscenity, hate propaganda, or child pornography.</a:t>
            </a:r>
          </a:p>
          <a:p>
            <a:endParaRPr lang="en-US" dirty="0"/>
          </a:p>
        </p:txBody>
      </p:sp>
    </p:spTree>
    <p:extLst>
      <p:ext uri="{BB962C8B-B14F-4D97-AF65-F5344CB8AC3E}">
        <p14:creationId xmlns:p14="http://schemas.microsoft.com/office/powerpoint/2010/main" val="19563740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Introduction </a:t>
            </a:r>
            <a:endParaRPr lang="en-US" dirty="0"/>
          </a:p>
        </p:txBody>
      </p:sp>
      <p:sp>
        <p:nvSpPr>
          <p:cNvPr id="3" name="Content Placeholder 2"/>
          <p:cNvSpPr>
            <a:spLocks noGrp="1"/>
          </p:cNvSpPr>
          <p:nvPr>
            <p:ph idx="1"/>
          </p:nvPr>
        </p:nvSpPr>
        <p:spPr/>
        <p:txBody>
          <a:bodyPr/>
          <a:lstStyle/>
          <a:p>
            <a:pPr algn="just"/>
            <a:r>
              <a:rPr lang="en-US" dirty="0"/>
              <a:t>CBSA officers authority to conduct these searches stems from both the </a:t>
            </a:r>
            <a:r>
              <a:rPr lang="en-US" b="1" dirty="0"/>
              <a:t>Customs Act </a:t>
            </a:r>
            <a:r>
              <a:rPr lang="en-US" dirty="0"/>
              <a:t>and the </a:t>
            </a:r>
            <a:r>
              <a:rPr lang="en-US" b="1" dirty="0"/>
              <a:t>Immigration and Refugee Protection Act (“IRPA</a:t>
            </a:r>
            <a:r>
              <a:rPr lang="en-US" b="1" dirty="0" smtClean="0"/>
              <a:t>”)</a:t>
            </a:r>
            <a:r>
              <a:rPr lang="en-US" dirty="0" smtClean="0"/>
              <a:t>.</a:t>
            </a:r>
          </a:p>
          <a:p>
            <a:pPr algn="just"/>
            <a:r>
              <a:rPr lang="en-US" b="1" dirty="0" smtClean="0"/>
              <a:t>Subsection </a:t>
            </a:r>
            <a:r>
              <a:rPr lang="en-US" b="1" dirty="0"/>
              <a:t>99(1) of the Customs </a:t>
            </a:r>
            <a:r>
              <a:rPr lang="en-US" b="1" dirty="0" smtClean="0"/>
              <a:t>Act</a:t>
            </a:r>
            <a:r>
              <a:rPr lang="en-US" dirty="0" smtClean="0"/>
              <a:t>: CBSA </a:t>
            </a:r>
            <a:r>
              <a:rPr lang="en-US" dirty="0"/>
              <a:t>officers have the authority to search any goods that are being imported into Canada. </a:t>
            </a:r>
            <a:endParaRPr lang="en-US" dirty="0" smtClean="0"/>
          </a:p>
          <a:p>
            <a:pPr lvl="1" algn="just"/>
            <a:r>
              <a:rPr lang="en-US" dirty="0" smtClean="0"/>
              <a:t>The </a:t>
            </a:r>
            <a:r>
              <a:rPr lang="en-US" dirty="0"/>
              <a:t>term “</a:t>
            </a:r>
            <a:r>
              <a:rPr lang="en-US" b="1" u="sng" dirty="0"/>
              <a:t>goods</a:t>
            </a:r>
            <a:r>
              <a:rPr lang="en-US" dirty="0"/>
              <a:t>”, as defined in </a:t>
            </a:r>
            <a:r>
              <a:rPr lang="en-US" b="1" dirty="0"/>
              <a:t>Subsection 2(1) of the Customs Act</a:t>
            </a:r>
            <a:r>
              <a:rPr lang="en-US" dirty="0"/>
              <a:t>, means “</a:t>
            </a:r>
            <a:r>
              <a:rPr lang="en-US" i="1" dirty="0"/>
              <a:t>any documents in any form</a:t>
            </a:r>
            <a:r>
              <a:rPr lang="en-US" dirty="0"/>
              <a:t>,” and extends to “</a:t>
            </a:r>
            <a:r>
              <a:rPr lang="en-US" i="1" dirty="0"/>
              <a:t>electronic devices</a:t>
            </a:r>
            <a:r>
              <a:rPr lang="en-US" dirty="0"/>
              <a:t>.” </a:t>
            </a:r>
          </a:p>
          <a:p>
            <a:endParaRPr lang="en-US" dirty="0"/>
          </a:p>
        </p:txBody>
      </p:sp>
    </p:spTree>
    <p:extLst>
      <p:ext uri="{BB962C8B-B14F-4D97-AF65-F5344CB8AC3E}">
        <p14:creationId xmlns:p14="http://schemas.microsoft.com/office/powerpoint/2010/main" val="32732135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CBSA Officers Powers in Conducting Searches of Electronic Devices</a:t>
            </a:r>
            <a:endParaRPr lang="en-US" dirty="0"/>
          </a:p>
        </p:txBody>
      </p:sp>
      <p:sp>
        <p:nvSpPr>
          <p:cNvPr id="3" name="Content Placeholder 2"/>
          <p:cNvSpPr>
            <a:spLocks noGrp="1"/>
          </p:cNvSpPr>
          <p:nvPr>
            <p:ph idx="1"/>
          </p:nvPr>
        </p:nvSpPr>
        <p:spPr/>
        <p:txBody>
          <a:bodyPr>
            <a:normAutofit/>
          </a:bodyPr>
          <a:lstStyle/>
          <a:p>
            <a:pPr algn="just"/>
            <a:r>
              <a:rPr lang="en-US" b="1" dirty="0" smtClean="0"/>
              <a:t>Subsection </a:t>
            </a:r>
            <a:r>
              <a:rPr lang="en-US" b="1" dirty="0"/>
              <a:t>139(1) of the </a:t>
            </a:r>
            <a:r>
              <a:rPr lang="en-US" b="1" dirty="0" smtClean="0"/>
              <a:t>IRPA</a:t>
            </a:r>
            <a:r>
              <a:rPr lang="en-US" dirty="0"/>
              <a:t>:</a:t>
            </a:r>
            <a:r>
              <a:rPr lang="en-US" dirty="0" smtClean="0"/>
              <a:t> </a:t>
            </a:r>
            <a:r>
              <a:rPr lang="en-US" dirty="0"/>
              <a:t>CBSA officers are allowed to search electronic devices where there are ‘</a:t>
            </a:r>
            <a:r>
              <a:rPr lang="en-US" i="1" dirty="0"/>
              <a:t>reasonable grounds</a:t>
            </a:r>
            <a:r>
              <a:rPr lang="en-US" dirty="0"/>
              <a:t>’ to believe that the person </a:t>
            </a:r>
            <a:r>
              <a:rPr lang="en-US" dirty="0" smtClean="0"/>
              <a:t>has:</a:t>
            </a:r>
          </a:p>
          <a:p>
            <a:pPr lvl="1" algn="just"/>
            <a:r>
              <a:rPr lang="en-US" dirty="0" smtClean="0"/>
              <a:t>(</a:t>
            </a:r>
            <a:r>
              <a:rPr lang="en-US" dirty="0" err="1" smtClean="0"/>
              <a:t>i</a:t>
            </a:r>
            <a:r>
              <a:rPr lang="en-US" dirty="0" smtClean="0"/>
              <a:t>) </a:t>
            </a:r>
            <a:r>
              <a:rPr lang="en-US" dirty="0"/>
              <a:t>not revealed their </a:t>
            </a:r>
            <a:r>
              <a:rPr lang="en-US" dirty="0" smtClean="0"/>
              <a:t>identity;</a:t>
            </a:r>
          </a:p>
          <a:p>
            <a:pPr lvl="1" algn="just"/>
            <a:r>
              <a:rPr lang="en-US" dirty="0" smtClean="0"/>
              <a:t>(ii) </a:t>
            </a:r>
            <a:r>
              <a:rPr lang="en-US" dirty="0"/>
              <a:t>has hidden documents relevant to their </a:t>
            </a:r>
            <a:r>
              <a:rPr lang="en-US" dirty="0" smtClean="0"/>
              <a:t>admissibility; and </a:t>
            </a:r>
          </a:p>
          <a:p>
            <a:pPr lvl="1" algn="just"/>
            <a:r>
              <a:rPr lang="en-US" dirty="0" smtClean="0"/>
              <a:t>(iii) </a:t>
            </a:r>
            <a:r>
              <a:rPr lang="en-US" dirty="0"/>
              <a:t>or has committed, or possesses documents that may be used in the commission of an offence. </a:t>
            </a:r>
            <a:endParaRPr lang="en-US" dirty="0" smtClean="0"/>
          </a:p>
          <a:p>
            <a:endParaRPr lang="en-US" dirty="0"/>
          </a:p>
        </p:txBody>
      </p:sp>
    </p:spTree>
    <p:extLst>
      <p:ext uri="{BB962C8B-B14F-4D97-AF65-F5344CB8AC3E}">
        <p14:creationId xmlns:p14="http://schemas.microsoft.com/office/powerpoint/2010/main" val="37597077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CBSA Officers Powers in Conducting Searches of Electronic Devices</a:t>
            </a:r>
          </a:p>
        </p:txBody>
      </p:sp>
      <p:sp>
        <p:nvSpPr>
          <p:cNvPr id="3" name="Content Placeholder 2"/>
          <p:cNvSpPr>
            <a:spLocks noGrp="1"/>
          </p:cNvSpPr>
          <p:nvPr>
            <p:ph idx="1"/>
          </p:nvPr>
        </p:nvSpPr>
        <p:spPr/>
        <p:txBody>
          <a:bodyPr/>
          <a:lstStyle/>
          <a:p>
            <a:pPr algn="just"/>
            <a:r>
              <a:rPr lang="en-US" b="1" dirty="0" smtClean="0"/>
              <a:t>CBSA’s </a:t>
            </a:r>
            <a:r>
              <a:rPr lang="en-US" b="1" dirty="0"/>
              <a:t>Operational Bulletin PRG-2015-31 (“OB PRG-2015-31</a:t>
            </a:r>
            <a:r>
              <a:rPr lang="en-US" b="1" dirty="0" smtClean="0"/>
              <a:t>”): </a:t>
            </a:r>
            <a:r>
              <a:rPr lang="en-US" dirty="0"/>
              <a:t>CBSA officers searches should only be conducted if ‘</a:t>
            </a:r>
            <a:r>
              <a:rPr lang="en-US" i="1" dirty="0"/>
              <a:t>multiple indicators</a:t>
            </a:r>
            <a:r>
              <a:rPr lang="en-US" dirty="0"/>
              <a:t>’ are present, that evidence of contraventions may be found in the electronic device, indicating that searches of electronic devices conducted by CBSA officers should not be conducted as a matter of ‘</a:t>
            </a:r>
            <a:r>
              <a:rPr lang="en-US" i="1" dirty="0"/>
              <a:t>routine</a:t>
            </a:r>
            <a:r>
              <a:rPr lang="en-US" dirty="0"/>
              <a:t>’. </a:t>
            </a:r>
            <a:endParaRPr lang="en-US" dirty="0" smtClean="0"/>
          </a:p>
          <a:p>
            <a:pPr algn="just"/>
            <a:r>
              <a:rPr lang="en-US" dirty="0" smtClean="0"/>
              <a:t>However</a:t>
            </a:r>
            <a:r>
              <a:rPr lang="en-US" dirty="0"/>
              <a:t>, under </a:t>
            </a:r>
            <a:r>
              <a:rPr lang="en-US" b="1" dirty="0"/>
              <a:t>Clause 99(1)(a) of the Customs Act</a:t>
            </a:r>
            <a:r>
              <a:rPr lang="en-US" dirty="0"/>
              <a:t>, CBSA officers may examine and open any package or container of imported goods, </a:t>
            </a:r>
            <a:r>
              <a:rPr lang="en-US" b="1" u="sng" dirty="0"/>
              <a:t>without</a:t>
            </a:r>
            <a:r>
              <a:rPr lang="en-US" dirty="0"/>
              <a:t> any ‘</a:t>
            </a:r>
            <a:r>
              <a:rPr lang="en-US" i="1" dirty="0"/>
              <a:t>reasonable suspicion</a:t>
            </a:r>
            <a:r>
              <a:rPr lang="en-US" dirty="0"/>
              <a:t>.’</a:t>
            </a:r>
          </a:p>
        </p:txBody>
      </p:sp>
    </p:spTree>
    <p:extLst>
      <p:ext uri="{BB962C8B-B14F-4D97-AF65-F5344CB8AC3E}">
        <p14:creationId xmlns:p14="http://schemas.microsoft.com/office/powerpoint/2010/main" val="27919164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CBSA Officers Powers in Conducting Searches of Electronic Devices</a:t>
            </a:r>
          </a:p>
        </p:txBody>
      </p:sp>
      <p:sp>
        <p:nvSpPr>
          <p:cNvPr id="3" name="Content Placeholder 2"/>
          <p:cNvSpPr>
            <a:spLocks noGrp="1"/>
          </p:cNvSpPr>
          <p:nvPr>
            <p:ph idx="1"/>
          </p:nvPr>
        </p:nvSpPr>
        <p:spPr/>
        <p:txBody>
          <a:bodyPr>
            <a:normAutofit/>
          </a:bodyPr>
          <a:lstStyle/>
          <a:p>
            <a:pPr algn="just"/>
            <a:r>
              <a:rPr lang="en-US" dirty="0"/>
              <a:t>According to the </a:t>
            </a:r>
            <a:r>
              <a:rPr lang="en-US" b="1" dirty="0"/>
              <a:t>CBSA’s OB PRG-2015-31</a:t>
            </a:r>
            <a:r>
              <a:rPr lang="en-US" dirty="0"/>
              <a:t>, CBSA officers must </a:t>
            </a:r>
            <a:r>
              <a:rPr lang="en-US" dirty="0" smtClean="0"/>
              <a:t>only:</a:t>
            </a:r>
          </a:p>
          <a:p>
            <a:pPr lvl="1" algn="just"/>
            <a:r>
              <a:rPr lang="en-US" dirty="0" smtClean="0"/>
              <a:t> Search </a:t>
            </a:r>
            <a:r>
              <a:rPr lang="en-US" dirty="0"/>
              <a:t>what is </a:t>
            </a:r>
            <a:r>
              <a:rPr lang="en-US" u="sng" dirty="0"/>
              <a:t>physically stored </a:t>
            </a:r>
            <a:r>
              <a:rPr lang="en-US" dirty="0"/>
              <a:t>on the electronic device</a:t>
            </a:r>
            <a:r>
              <a:rPr lang="en-US" dirty="0" smtClean="0"/>
              <a:t>.</a:t>
            </a:r>
          </a:p>
          <a:p>
            <a:pPr lvl="1" algn="just"/>
            <a:r>
              <a:rPr lang="en-US" dirty="0" smtClean="0"/>
              <a:t>Prior </a:t>
            </a:r>
            <a:r>
              <a:rPr lang="en-US" dirty="0"/>
              <a:t>to searching an international travelers electronic device, the CBSA officer shall set the electronic device on </a:t>
            </a:r>
            <a:r>
              <a:rPr lang="en-US" u="sng" dirty="0"/>
              <a:t>airplane mode </a:t>
            </a:r>
            <a:r>
              <a:rPr lang="en-US" dirty="0"/>
              <a:t>to disable all wireless and Internet activity. </a:t>
            </a:r>
            <a:endParaRPr lang="en-US" dirty="0" smtClean="0"/>
          </a:p>
          <a:p>
            <a:pPr lvl="2" algn="just"/>
            <a:r>
              <a:rPr lang="en-US" dirty="0" smtClean="0"/>
              <a:t>This </a:t>
            </a:r>
            <a:r>
              <a:rPr lang="en-US" dirty="0"/>
              <a:t>prohibits CBSA officers from accessing emails or downloads that have not already been downloaded on the electronic device. </a:t>
            </a:r>
            <a:endParaRPr lang="en-US" dirty="0" smtClean="0"/>
          </a:p>
          <a:p>
            <a:pPr lvl="1" algn="just"/>
            <a:r>
              <a:rPr lang="en-US" dirty="0" smtClean="0"/>
              <a:t>CBSA </a:t>
            </a:r>
            <a:r>
              <a:rPr lang="en-US" dirty="0"/>
              <a:t>officers may request passwords from international travelers for electronic devices that are passcode locked, in order to proceed with the search of the electronic device. </a:t>
            </a:r>
          </a:p>
          <a:p>
            <a:endParaRPr lang="en-US" dirty="0"/>
          </a:p>
        </p:txBody>
      </p:sp>
    </p:spTree>
    <p:extLst>
      <p:ext uri="{BB962C8B-B14F-4D97-AF65-F5344CB8AC3E}">
        <p14:creationId xmlns:p14="http://schemas.microsoft.com/office/powerpoint/2010/main" val="26003516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Ambiguity OF CBSA’s Officers Powers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t>Courts have not directly addressed the limits on the authority of CBSA officers powers of conducting searches, therefore, leaving ambiguity in the limits and the scope of CBSA officers powers. </a:t>
            </a:r>
            <a:endParaRPr lang="en-US" dirty="0" smtClean="0"/>
          </a:p>
          <a:p>
            <a:pPr algn="just"/>
            <a:r>
              <a:rPr lang="en-US" dirty="0"/>
              <a:t>For </a:t>
            </a:r>
            <a:r>
              <a:rPr lang="en-US" dirty="0" smtClean="0"/>
              <a:t>instance:</a:t>
            </a:r>
          </a:p>
          <a:p>
            <a:pPr lvl="1" algn="just"/>
            <a:r>
              <a:rPr lang="en-US" b="1" dirty="0" smtClean="0"/>
              <a:t>Subsection 139(1) of the IRPA</a:t>
            </a:r>
            <a:r>
              <a:rPr lang="en-US" dirty="0" smtClean="0"/>
              <a:t> </a:t>
            </a:r>
            <a:r>
              <a:rPr lang="en-US" dirty="0"/>
              <a:t>states that CBSA officers </a:t>
            </a:r>
            <a:r>
              <a:rPr lang="en-US" u="sng" dirty="0"/>
              <a:t>are allowed </a:t>
            </a:r>
            <a:r>
              <a:rPr lang="en-US" dirty="0"/>
              <a:t>to search electronic devices where there are ‘</a:t>
            </a:r>
            <a:r>
              <a:rPr lang="en-US" i="1" dirty="0"/>
              <a:t>reasonable grounds</a:t>
            </a:r>
            <a:r>
              <a:rPr lang="en-US" dirty="0"/>
              <a:t>.’ </a:t>
            </a:r>
            <a:endParaRPr lang="en-US" dirty="0" smtClean="0"/>
          </a:p>
          <a:p>
            <a:pPr lvl="1" algn="just"/>
            <a:r>
              <a:rPr lang="en-US" b="1" dirty="0" smtClean="0"/>
              <a:t>OB </a:t>
            </a:r>
            <a:r>
              <a:rPr lang="en-US" b="1" dirty="0"/>
              <a:t>PRG-2015-31 </a:t>
            </a:r>
            <a:r>
              <a:rPr lang="en-US" dirty="0"/>
              <a:t>states that CBSA officers </a:t>
            </a:r>
            <a:r>
              <a:rPr lang="en-US" u="sng" dirty="0"/>
              <a:t>should only </a:t>
            </a:r>
            <a:r>
              <a:rPr lang="en-US" dirty="0"/>
              <a:t>conduct searches where ‘</a:t>
            </a:r>
            <a:r>
              <a:rPr lang="en-US" i="1" dirty="0"/>
              <a:t>multiple indicators</a:t>
            </a:r>
            <a:r>
              <a:rPr lang="en-US" dirty="0"/>
              <a:t>’ of evidence of contravention exist, and searches </a:t>
            </a:r>
            <a:r>
              <a:rPr lang="en-US" u="sng" dirty="0"/>
              <a:t>should not </a:t>
            </a:r>
            <a:r>
              <a:rPr lang="en-US" dirty="0"/>
              <a:t>be conducted as a matter of ‘</a:t>
            </a:r>
            <a:r>
              <a:rPr lang="en-US" i="1" dirty="0"/>
              <a:t>routine</a:t>
            </a:r>
            <a:r>
              <a:rPr lang="en-US" dirty="0"/>
              <a:t>.’ </a:t>
            </a:r>
            <a:endParaRPr lang="en-US" dirty="0" smtClean="0"/>
          </a:p>
          <a:p>
            <a:pPr marL="342900" lvl="1" indent="-342900" algn="just"/>
            <a:r>
              <a:rPr lang="en-US" sz="1800" dirty="0" smtClean="0"/>
              <a:t>However:</a:t>
            </a:r>
          </a:p>
          <a:p>
            <a:pPr marL="742950" lvl="2" indent="-342900" algn="just"/>
            <a:r>
              <a:rPr lang="en-US" sz="1600" b="1" dirty="0" smtClean="0"/>
              <a:t>Clause 99(1)(a) of the Customs Act</a:t>
            </a:r>
            <a:r>
              <a:rPr lang="en-US" sz="1600" dirty="0" smtClean="0"/>
              <a:t> </a:t>
            </a:r>
            <a:r>
              <a:rPr lang="en-US" sz="1600" u="sng" dirty="0" smtClean="0"/>
              <a:t>allows</a:t>
            </a:r>
            <a:r>
              <a:rPr lang="en-US" sz="1600" dirty="0" smtClean="0"/>
              <a:t> </a:t>
            </a:r>
            <a:r>
              <a:rPr lang="en-US" sz="1600" dirty="0"/>
              <a:t>CBSA officers to conduct ‘</a:t>
            </a:r>
            <a:r>
              <a:rPr lang="en-US" sz="1600" i="1" dirty="0"/>
              <a:t>suspicionless</a:t>
            </a:r>
            <a:r>
              <a:rPr lang="en-US" sz="1600" dirty="0"/>
              <a:t>’ searches, therefore, </a:t>
            </a:r>
            <a:r>
              <a:rPr lang="en-US" sz="1600" u="sng" dirty="0"/>
              <a:t>allowing</a:t>
            </a:r>
            <a:r>
              <a:rPr lang="en-US" sz="1600" dirty="0"/>
              <a:t> electronic devices to be searched </a:t>
            </a:r>
            <a:r>
              <a:rPr lang="en-US" sz="1600" dirty="0" smtClean="0"/>
              <a:t>‘</a:t>
            </a:r>
            <a:r>
              <a:rPr lang="en-US" sz="1600" i="1" dirty="0" smtClean="0"/>
              <a:t>routinely</a:t>
            </a:r>
            <a:r>
              <a:rPr lang="en-US" sz="1600" dirty="0" smtClean="0"/>
              <a:t>.’ </a:t>
            </a:r>
            <a:endParaRPr lang="en-US" dirty="0"/>
          </a:p>
        </p:txBody>
      </p:sp>
    </p:spTree>
    <p:extLst>
      <p:ext uri="{BB962C8B-B14F-4D97-AF65-F5344CB8AC3E}">
        <p14:creationId xmlns:p14="http://schemas.microsoft.com/office/powerpoint/2010/main" val="19210496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Ambiguity OF CBSA’s Officers Powers</a:t>
            </a:r>
          </a:p>
        </p:txBody>
      </p:sp>
      <p:sp>
        <p:nvSpPr>
          <p:cNvPr id="3" name="Content Placeholder 2"/>
          <p:cNvSpPr>
            <a:spLocks noGrp="1"/>
          </p:cNvSpPr>
          <p:nvPr>
            <p:ph idx="1"/>
          </p:nvPr>
        </p:nvSpPr>
        <p:spPr/>
        <p:txBody>
          <a:bodyPr/>
          <a:lstStyle/>
          <a:p>
            <a:pPr algn="just"/>
            <a:r>
              <a:rPr lang="en-US" dirty="0"/>
              <a:t>In </a:t>
            </a:r>
            <a:r>
              <a:rPr lang="en-US" b="1" dirty="0"/>
              <a:t>R. v. </a:t>
            </a:r>
            <a:r>
              <a:rPr lang="en-US" b="1" dirty="0" smtClean="0"/>
              <a:t>Simmons (1988)</a:t>
            </a:r>
            <a:r>
              <a:rPr lang="en-US" dirty="0" smtClean="0"/>
              <a:t>, </a:t>
            </a:r>
            <a:r>
              <a:rPr lang="en-US" dirty="0"/>
              <a:t>the Supreme Court of Canada recognized that international travelers </a:t>
            </a:r>
            <a:r>
              <a:rPr lang="en-US" u="sng" dirty="0"/>
              <a:t>have a reduced ‘</a:t>
            </a:r>
            <a:r>
              <a:rPr lang="en-US" i="1" u="sng" dirty="0"/>
              <a:t>expectation of privacy</a:t>
            </a:r>
            <a:r>
              <a:rPr lang="en-US" u="sng" dirty="0"/>
              <a:t>’ when entering Canada</a:t>
            </a:r>
            <a:r>
              <a:rPr lang="en-US" dirty="0"/>
              <a:t>, where there are ‘grounds’ of suspecting that a person has made a false declaration or is transporting prohibited </a:t>
            </a:r>
            <a:r>
              <a:rPr lang="en-US" dirty="0" smtClean="0"/>
              <a:t>goods.</a:t>
            </a:r>
          </a:p>
          <a:p>
            <a:pPr algn="just"/>
            <a:r>
              <a:rPr lang="en-US" dirty="0"/>
              <a:t>Despite the limited authority of lower courts, </a:t>
            </a:r>
            <a:r>
              <a:rPr lang="en-US" dirty="0" smtClean="0"/>
              <a:t>the </a:t>
            </a:r>
            <a:r>
              <a:rPr lang="en-US" dirty="0"/>
              <a:t>Ontario Court of </a:t>
            </a:r>
            <a:r>
              <a:rPr lang="en-US" dirty="0" smtClean="0"/>
              <a:t>Justice in </a:t>
            </a:r>
            <a:r>
              <a:rPr lang="en-US" b="1" dirty="0" smtClean="0"/>
              <a:t>R. v. </a:t>
            </a:r>
            <a:r>
              <a:rPr lang="en-US" b="1" dirty="0" err="1" smtClean="0"/>
              <a:t>Leask</a:t>
            </a:r>
            <a:r>
              <a:rPr lang="en-US" b="1" dirty="0" smtClean="0"/>
              <a:t> (2008) </a:t>
            </a:r>
            <a:r>
              <a:rPr lang="en-US" dirty="0" smtClean="0"/>
              <a:t>has </a:t>
            </a:r>
            <a:r>
              <a:rPr lang="en-US" dirty="0"/>
              <a:t>further strengthened the ambiguity of the limits and scope of CBSA officers powers, by </a:t>
            </a:r>
            <a:r>
              <a:rPr lang="en-US" u="sng" dirty="0"/>
              <a:t>concluding that border searches of electronic devices do not require ‘</a:t>
            </a:r>
            <a:r>
              <a:rPr lang="en-US" i="1" u="sng" dirty="0"/>
              <a:t>reasonable grounds</a:t>
            </a:r>
            <a:r>
              <a:rPr lang="en-US" u="sng" dirty="0"/>
              <a:t>,’ and are considered to be ‘</a:t>
            </a:r>
            <a:r>
              <a:rPr lang="en-US" i="1" u="sng" dirty="0"/>
              <a:t>routine searches</a:t>
            </a:r>
            <a:r>
              <a:rPr lang="en-US" dirty="0"/>
              <a:t>.’</a:t>
            </a:r>
          </a:p>
          <a:p>
            <a:endParaRPr lang="en-US" dirty="0"/>
          </a:p>
        </p:txBody>
      </p:sp>
    </p:spTree>
    <p:extLst>
      <p:ext uri="{BB962C8B-B14F-4D97-AF65-F5344CB8AC3E}">
        <p14:creationId xmlns:p14="http://schemas.microsoft.com/office/powerpoint/2010/main" val="27354872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Ambiguity OF CBSA’s Officers Powers</a:t>
            </a:r>
          </a:p>
        </p:txBody>
      </p:sp>
      <p:sp>
        <p:nvSpPr>
          <p:cNvPr id="3" name="Content Placeholder 2"/>
          <p:cNvSpPr>
            <a:spLocks noGrp="1"/>
          </p:cNvSpPr>
          <p:nvPr>
            <p:ph idx="1"/>
          </p:nvPr>
        </p:nvSpPr>
        <p:spPr/>
        <p:txBody>
          <a:bodyPr/>
          <a:lstStyle/>
          <a:p>
            <a:pPr algn="just"/>
            <a:r>
              <a:rPr lang="en-US" dirty="0"/>
              <a:t>This ambiguity raises questions on the constitutionality of these searches, and whether individuals have a </a:t>
            </a:r>
            <a:r>
              <a:rPr lang="en-US" dirty="0" smtClean="0"/>
              <a:t>‘</a:t>
            </a:r>
            <a:r>
              <a:rPr lang="en-US" u="sng" dirty="0" smtClean="0"/>
              <a:t>reasonable </a:t>
            </a:r>
            <a:r>
              <a:rPr lang="en-US" u="sng" dirty="0"/>
              <a:t>expectation of </a:t>
            </a:r>
            <a:r>
              <a:rPr lang="en-US" u="sng" dirty="0" smtClean="0"/>
              <a:t>privacy</a:t>
            </a:r>
            <a:r>
              <a:rPr lang="en-US" dirty="0" smtClean="0"/>
              <a:t>’ </a:t>
            </a:r>
            <a:r>
              <a:rPr lang="en-US" dirty="0"/>
              <a:t>in regards to their personal electronics, and whether or not CBSA officers should have the power to conduct suspicionless searches of electronic devices in the same manner as other possessions frequently searched at the border, such as luggage or briefcases. </a:t>
            </a:r>
          </a:p>
          <a:p>
            <a:endParaRPr lang="en-US" dirty="0" smtClean="0"/>
          </a:p>
          <a:p>
            <a:endParaRPr lang="en-US" dirty="0"/>
          </a:p>
        </p:txBody>
      </p:sp>
    </p:spTree>
    <p:extLst>
      <p:ext uri="{BB962C8B-B14F-4D97-AF65-F5344CB8AC3E}">
        <p14:creationId xmlns:p14="http://schemas.microsoft.com/office/powerpoint/2010/main" val="36235893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Should CBSA Officers Conduct Suspicionless Searches of Electronic devices?</a:t>
            </a:r>
            <a:endParaRPr lang="en-US" dirty="0"/>
          </a:p>
        </p:txBody>
      </p:sp>
      <p:sp>
        <p:nvSpPr>
          <p:cNvPr id="3" name="Content Placeholder 2"/>
          <p:cNvSpPr>
            <a:spLocks noGrp="1"/>
          </p:cNvSpPr>
          <p:nvPr>
            <p:ph idx="1"/>
          </p:nvPr>
        </p:nvSpPr>
        <p:spPr/>
        <p:txBody>
          <a:bodyPr/>
          <a:lstStyle/>
          <a:p>
            <a:pPr algn="just"/>
            <a:r>
              <a:rPr lang="en-US" dirty="0"/>
              <a:t>Although the Supreme Court of Canada </a:t>
            </a:r>
            <a:r>
              <a:rPr lang="en-US" u="sng" dirty="0"/>
              <a:t>does not </a:t>
            </a:r>
            <a:r>
              <a:rPr lang="en-US" dirty="0"/>
              <a:t>directly address the constitutionality of suspicionless searches of electronic devices at the Canadian border, the recent Supreme Court of Canada case of </a:t>
            </a:r>
            <a:r>
              <a:rPr lang="en-US" b="1" dirty="0"/>
              <a:t>R. v. </a:t>
            </a:r>
            <a:r>
              <a:rPr lang="en-US" b="1" dirty="0" err="1" smtClean="0"/>
              <a:t>Marakah</a:t>
            </a:r>
            <a:r>
              <a:rPr lang="en-US" b="1" dirty="0" smtClean="0"/>
              <a:t> (2017) </a:t>
            </a:r>
            <a:r>
              <a:rPr lang="en-US" i="1" dirty="0"/>
              <a:t>may </a:t>
            </a:r>
            <a:r>
              <a:rPr lang="en-US" dirty="0"/>
              <a:t>provide insight on whether individuals have a reasonable expectation of privacy in regards to their personal electronic devices, whether individuals have a guarantee against unreasonable search and seizure under Section 8 of the Charter, and whether electronic devices should be searched without reasonable suspicion as other possessions frequently searched at the border. </a:t>
            </a:r>
          </a:p>
          <a:p>
            <a:endParaRPr lang="en-US" dirty="0"/>
          </a:p>
        </p:txBody>
      </p:sp>
    </p:spTree>
    <p:extLst>
      <p:ext uri="{BB962C8B-B14F-4D97-AF65-F5344CB8AC3E}">
        <p14:creationId xmlns:p14="http://schemas.microsoft.com/office/powerpoint/2010/main" val="2854892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Section 8 of the Charter</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b="1" dirty="0"/>
              <a:t>Section 8 of the Charter of Rights and Freedoms (“Charter”) </a:t>
            </a:r>
            <a:r>
              <a:rPr lang="en-US" dirty="0"/>
              <a:t>expresses, “</a:t>
            </a:r>
            <a:r>
              <a:rPr lang="en-US" i="1" dirty="0"/>
              <a:t>everyone has the right to be secure against unreasonable search and seizure</a:t>
            </a:r>
            <a:r>
              <a:rPr lang="en-US" dirty="0"/>
              <a:t>.” </a:t>
            </a:r>
            <a:endParaRPr lang="en-US" dirty="0" smtClean="0"/>
          </a:p>
          <a:p>
            <a:pPr lvl="1" algn="just"/>
            <a:r>
              <a:rPr lang="en-US" dirty="0" smtClean="0"/>
              <a:t>In </a:t>
            </a:r>
            <a:r>
              <a:rPr lang="en-US" dirty="0"/>
              <a:t>order to claim a Section 8 Charter protection, an individual must first establish a ‘</a:t>
            </a:r>
            <a:r>
              <a:rPr lang="en-US" i="1" dirty="0"/>
              <a:t>reasonable expectation of privacy</a:t>
            </a:r>
            <a:r>
              <a:rPr lang="en-US" dirty="0"/>
              <a:t>’ in the subject matter of the search; therefore, it must be established that the individual subjectively expected the subject matter would be private, and that their expectation was objectively reasonable. </a:t>
            </a:r>
            <a:endParaRPr lang="en-US" dirty="0" smtClean="0"/>
          </a:p>
          <a:p>
            <a:pPr marL="342900" lvl="1" indent="-342900" algn="just"/>
            <a:r>
              <a:rPr lang="en-US" sz="1800" b="1" dirty="0" smtClean="0"/>
              <a:t>R</a:t>
            </a:r>
            <a:r>
              <a:rPr lang="en-US" sz="1800" b="1" dirty="0"/>
              <a:t>. v. </a:t>
            </a:r>
            <a:r>
              <a:rPr lang="en-US" sz="1800" b="1" dirty="0" err="1" smtClean="0"/>
              <a:t>Marakah</a:t>
            </a:r>
            <a:r>
              <a:rPr lang="en-US" sz="1800" b="1" dirty="0" smtClean="0"/>
              <a:t> (2017) </a:t>
            </a:r>
            <a:r>
              <a:rPr lang="en-US" sz="1800" dirty="0" smtClean="0"/>
              <a:t>provides </a:t>
            </a:r>
            <a:r>
              <a:rPr lang="en-US" sz="1800" dirty="0"/>
              <a:t>a number of factors that assist in determining whether it is objectively reasonable to expect privacy in different circumstances. These factors include: </a:t>
            </a:r>
            <a:endParaRPr lang="en-US" sz="1800" dirty="0" smtClean="0"/>
          </a:p>
          <a:p>
            <a:pPr marL="742950" lvl="2" indent="-342900" algn="just"/>
            <a:r>
              <a:rPr lang="en-US" sz="1600" dirty="0" smtClean="0"/>
              <a:t>(</a:t>
            </a:r>
            <a:r>
              <a:rPr lang="en-US" sz="1600" dirty="0"/>
              <a:t>1) the place where the search occurred; </a:t>
            </a:r>
            <a:endParaRPr lang="en-US" sz="1600" dirty="0" smtClean="0"/>
          </a:p>
          <a:p>
            <a:pPr marL="742950" lvl="2" indent="-342900" algn="just"/>
            <a:r>
              <a:rPr lang="en-US" sz="1600" dirty="0" smtClean="0"/>
              <a:t>(</a:t>
            </a:r>
            <a:r>
              <a:rPr lang="en-US" sz="1600" dirty="0"/>
              <a:t>2) the private nature of the subject matter; and </a:t>
            </a:r>
            <a:endParaRPr lang="en-US" sz="1600" dirty="0" smtClean="0"/>
          </a:p>
          <a:p>
            <a:pPr marL="742950" lvl="2" indent="-342900" algn="just"/>
            <a:r>
              <a:rPr lang="en-US" sz="1600" dirty="0" smtClean="0"/>
              <a:t>(</a:t>
            </a:r>
            <a:r>
              <a:rPr lang="en-US" sz="1600" dirty="0"/>
              <a:t>3) control over the subject matter.  </a:t>
            </a:r>
          </a:p>
          <a:p>
            <a:endParaRPr lang="en-US" dirty="0"/>
          </a:p>
        </p:txBody>
      </p:sp>
    </p:spTree>
    <p:extLst>
      <p:ext uri="{BB962C8B-B14F-4D97-AF65-F5344CB8AC3E}">
        <p14:creationId xmlns:p14="http://schemas.microsoft.com/office/powerpoint/2010/main" val="919546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95699" y="1114913"/>
            <a:ext cx="7065818" cy="5262979"/>
          </a:xfrm>
          <a:prstGeom prst="rect">
            <a:avLst/>
          </a:prstGeom>
        </p:spPr>
        <p:txBody>
          <a:bodyPr wrap="square">
            <a:spAutoFit/>
          </a:bodyPr>
          <a:lstStyle/>
          <a:p>
            <a:pPr algn="just"/>
            <a:r>
              <a:rPr lang="en-US" sz="1600" dirty="0"/>
              <a:t>On May 25, 2018, the European Union General Data Protection Regulation (“GDPR” or “Regulation”) came into effect. This groundbreaking legislation has a significant impact on global privacy laws as it requires any individual, company or an organization subject to the GDPR to comply with strict data protection legislation and accept greater liability. It is important to note that the Regulation is also applicable to companies located elsewhere yet still carry operations within the EU or have any EU customers. </a:t>
            </a:r>
          </a:p>
          <a:p>
            <a:endParaRPr lang="en-US" sz="1600" dirty="0"/>
          </a:p>
          <a:p>
            <a:pPr algn="just"/>
            <a:r>
              <a:rPr lang="en-US" sz="1600" dirty="0"/>
              <a:t>The GDPR is applicable to both data controllers (who own the customer relationship) and data processers (who handle data on the controller’s behalf) for all data relating to all European Union (“EU”) member states. Data controllers are responsible for collecting data directly from data subjects, determining the purpose and the means of the data processing. Data processers process personal data on behalf of the data controller with limited flexibility regarding the purpose or means of data processing. Therefore, controllers and processers must now consider adopting stricter security measures. </a:t>
            </a:r>
          </a:p>
          <a:p>
            <a:endParaRPr lang="en-US" sz="1600" dirty="0">
              <a:solidFill>
                <a:srgbClr val="92D050"/>
              </a:solidFill>
            </a:endParaRPr>
          </a:p>
          <a:p>
            <a:r>
              <a:rPr lang="en-US" sz="1600" dirty="0">
                <a:solidFill>
                  <a:srgbClr val="92D050"/>
                </a:solidFill>
              </a:rPr>
              <a:t>Fines of non-compliance are up to €20,000,000 or 4% of global revenue.</a:t>
            </a:r>
          </a:p>
          <a:p>
            <a:endParaRPr lang="en-US" sz="1600" dirty="0"/>
          </a:p>
        </p:txBody>
      </p:sp>
      <p:sp>
        <p:nvSpPr>
          <p:cNvPr id="4" name="Title 6"/>
          <p:cNvSpPr txBox="1">
            <a:spLocks/>
          </p:cNvSpPr>
          <p:nvPr/>
        </p:nvSpPr>
        <p:spPr>
          <a:xfrm>
            <a:off x="2160154" y="244645"/>
            <a:ext cx="11252200" cy="334102"/>
          </a:xfrm>
          <a:prstGeom prst="rect">
            <a:avLst/>
          </a:prstGeom>
        </p:spPr>
        <p:txBody>
          <a:bodyPr/>
          <a:lstStyle>
            <a:lvl1pPr algn="l" defTabSz="914400" rtl="0" eaLnBrk="1" latinLnBrk="0" hangingPunct="1">
              <a:spcBef>
                <a:spcPct val="0"/>
              </a:spcBef>
              <a:buNone/>
              <a:defRPr sz="2000" kern="1200">
                <a:solidFill>
                  <a:schemeClr val="tx1"/>
                </a:solidFill>
                <a:latin typeface="+mj-lt"/>
                <a:ea typeface="+mj-ea"/>
                <a:cs typeface="+mj-cs"/>
              </a:defRPr>
            </a:lvl1pPr>
          </a:lstStyle>
          <a:p>
            <a:r>
              <a:rPr lang="en-CA" dirty="0"/>
              <a:t>General Data Protection Regulation </a:t>
            </a:r>
          </a:p>
        </p:txBody>
      </p:sp>
    </p:spTree>
    <p:extLst>
      <p:ext uri="{BB962C8B-B14F-4D97-AF65-F5344CB8AC3E}">
        <p14:creationId xmlns:p14="http://schemas.microsoft.com/office/powerpoint/2010/main" val="2865507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(1) The Place of Search</a:t>
            </a:r>
            <a:endParaRPr lang="en-US" u="sng" dirty="0"/>
          </a:p>
        </p:txBody>
      </p:sp>
      <p:sp>
        <p:nvSpPr>
          <p:cNvPr id="3" name="Content Placeholder 2"/>
          <p:cNvSpPr>
            <a:spLocks noGrp="1"/>
          </p:cNvSpPr>
          <p:nvPr>
            <p:ph idx="1"/>
          </p:nvPr>
        </p:nvSpPr>
        <p:spPr/>
        <p:txBody>
          <a:bodyPr>
            <a:normAutofit lnSpcReduction="10000"/>
          </a:bodyPr>
          <a:lstStyle/>
          <a:p>
            <a:pPr algn="just"/>
            <a:r>
              <a:rPr lang="en-US" dirty="0"/>
              <a:t>There are two ways of interpreting the place of search in regards to electronic devices. </a:t>
            </a:r>
            <a:endParaRPr lang="en-US" dirty="0" smtClean="0"/>
          </a:p>
          <a:p>
            <a:pPr lvl="1" algn="just"/>
            <a:r>
              <a:rPr lang="en-US" dirty="0" smtClean="0"/>
              <a:t>The </a:t>
            </a:r>
            <a:r>
              <a:rPr lang="en-US" dirty="0"/>
              <a:t>first argument is that electronic information does occupy a particular place within the electronic device, since the place of search is the electronic device, which the information is accessed and stored. </a:t>
            </a:r>
            <a:endParaRPr lang="en-US" dirty="0" smtClean="0"/>
          </a:p>
          <a:p>
            <a:pPr lvl="1" algn="just"/>
            <a:r>
              <a:rPr lang="en-US" dirty="0" smtClean="0"/>
              <a:t>The </a:t>
            </a:r>
            <a:r>
              <a:rPr lang="en-US" dirty="0"/>
              <a:t>second argument is that electronic information does not occupy a particular place, since all or part of the electronic information is sent through radio waves, a service providers database, or on a remote server. </a:t>
            </a:r>
            <a:endParaRPr lang="en-US" dirty="0" smtClean="0"/>
          </a:p>
          <a:p>
            <a:pPr marL="342900" lvl="1" indent="-342900" algn="just"/>
            <a:r>
              <a:rPr lang="en-US" sz="1800" dirty="0"/>
              <a:t>Whatever the rationale may be, it is clear that information stored in electronic devices provides international travelers with a reasonable expectation of privacy, since Section 8 of the Charter protects people and not places. </a:t>
            </a:r>
          </a:p>
        </p:txBody>
      </p:sp>
    </p:spTree>
    <p:extLst>
      <p:ext uri="{BB962C8B-B14F-4D97-AF65-F5344CB8AC3E}">
        <p14:creationId xmlns:p14="http://schemas.microsoft.com/office/powerpoint/2010/main" val="34285824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(2) </a:t>
            </a:r>
            <a:r>
              <a:rPr lang="en-US" u="sng" dirty="0" smtClean="0"/>
              <a:t>The Private Nature of the Information</a:t>
            </a:r>
            <a:endParaRPr lang="en-US" u="sng" dirty="0"/>
          </a:p>
        </p:txBody>
      </p:sp>
      <p:sp>
        <p:nvSpPr>
          <p:cNvPr id="3" name="Content Placeholder 2"/>
          <p:cNvSpPr>
            <a:spLocks noGrp="1"/>
          </p:cNvSpPr>
          <p:nvPr>
            <p:ph idx="1"/>
          </p:nvPr>
        </p:nvSpPr>
        <p:spPr/>
        <p:txBody>
          <a:bodyPr/>
          <a:lstStyle/>
          <a:p>
            <a:pPr algn="just"/>
            <a:r>
              <a:rPr lang="en-US" dirty="0"/>
              <a:t>The purpose of Section 8 of the Charter is to protect the biographical core of personal information which individuals in a free and democratic society wish to maintain and control from dissemination to the state. </a:t>
            </a:r>
            <a:endParaRPr lang="en-US" dirty="0" smtClean="0"/>
          </a:p>
          <a:p>
            <a:pPr algn="just"/>
            <a:r>
              <a:rPr lang="en-US" dirty="0" smtClean="0"/>
              <a:t>In </a:t>
            </a:r>
            <a:r>
              <a:rPr lang="en-US" dirty="0"/>
              <a:t>considering this factor, the focus is on the potential of given electronic information to reveal personal or biographical information. </a:t>
            </a:r>
            <a:endParaRPr lang="en-US" dirty="0" smtClean="0"/>
          </a:p>
          <a:p>
            <a:pPr algn="just"/>
            <a:r>
              <a:rPr lang="en-US" dirty="0" smtClean="0"/>
              <a:t>What </a:t>
            </a:r>
            <a:r>
              <a:rPr lang="en-US" dirty="0"/>
              <a:t>matters is whether, in the circumstances, a search of electronic information which tends to reveal intimate details of the lifestyle and personal choices of an individual, such that the individual of the electronic device has reasonable expectation of privacy on its contents, whatever it may be. </a:t>
            </a:r>
          </a:p>
          <a:p>
            <a:endParaRPr lang="en-US" dirty="0"/>
          </a:p>
        </p:txBody>
      </p:sp>
    </p:spTree>
    <p:extLst>
      <p:ext uri="{BB962C8B-B14F-4D97-AF65-F5344CB8AC3E}">
        <p14:creationId xmlns:p14="http://schemas.microsoft.com/office/powerpoint/2010/main" val="22177590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(3) Control</a:t>
            </a:r>
            <a:endParaRPr lang="en-US" u="sng" dirty="0"/>
          </a:p>
        </p:txBody>
      </p:sp>
      <p:sp>
        <p:nvSpPr>
          <p:cNvPr id="3" name="Content Placeholder 2"/>
          <p:cNvSpPr>
            <a:spLocks noGrp="1"/>
          </p:cNvSpPr>
          <p:nvPr>
            <p:ph idx="1"/>
          </p:nvPr>
        </p:nvSpPr>
        <p:spPr/>
        <p:txBody>
          <a:bodyPr>
            <a:normAutofit lnSpcReduction="10000"/>
          </a:bodyPr>
          <a:lstStyle/>
          <a:p>
            <a:r>
              <a:rPr lang="en-US" dirty="0"/>
              <a:t>Control, ownership, and possession are considered to be relevant in determining whether a subjective expectation is objectively reasonable. </a:t>
            </a:r>
            <a:endParaRPr lang="en-US" dirty="0" smtClean="0"/>
          </a:p>
          <a:p>
            <a:r>
              <a:rPr lang="en-US" dirty="0" smtClean="0"/>
              <a:t>It </a:t>
            </a:r>
            <a:r>
              <a:rPr lang="en-US" dirty="0"/>
              <a:t>should be noted that like the other factors, control is not an absolute indicator of a reasonable expectation of privacy, nor is a lack of control fatal to a privacy interest. </a:t>
            </a:r>
            <a:endParaRPr lang="en-US" dirty="0" smtClean="0"/>
          </a:p>
          <a:p>
            <a:r>
              <a:rPr lang="en-US" dirty="0" smtClean="0"/>
              <a:t>Control </a:t>
            </a:r>
            <a:r>
              <a:rPr lang="en-US" dirty="0"/>
              <a:t>must be analyzed in relation to the subject matter of the search. Individuals exercise meaningful control over the information about them if communicated to others. </a:t>
            </a:r>
            <a:endParaRPr lang="en-US" dirty="0" smtClean="0"/>
          </a:p>
          <a:p>
            <a:r>
              <a:rPr lang="en-US" dirty="0" smtClean="0"/>
              <a:t>By </a:t>
            </a:r>
            <a:r>
              <a:rPr lang="en-US" dirty="0"/>
              <a:t>choosing when, how, and to what extent information stored in personal electronic devices is to be disclosed to others, individuals exercise control over the information stored in their electronic devices. </a:t>
            </a:r>
          </a:p>
        </p:txBody>
      </p:sp>
    </p:spTree>
    <p:extLst>
      <p:ext uri="{BB962C8B-B14F-4D97-AF65-F5344CB8AC3E}">
        <p14:creationId xmlns:p14="http://schemas.microsoft.com/office/powerpoint/2010/main" val="29323219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Conclusion </a:t>
            </a:r>
            <a:endParaRPr lang="en-US" dirty="0"/>
          </a:p>
        </p:txBody>
      </p:sp>
      <p:sp>
        <p:nvSpPr>
          <p:cNvPr id="3" name="Content Placeholder 2"/>
          <p:cNvSpPr>
            <a:spLocks noGrp="1"/>
          </p:cNvSpPr>
          <p:nvPr>
            <p:ph idx="1"/>
          </p:nvPr>
        </p:nvSpPr>
        <p:spPr/>
        <p:txBody>
          <a:bodyPr>
            <a:normAutofit fontScale="92500"/>
          </a:bodyPr>
          <a:lstStyle/>
          <a:p>
            <a:pPr algn="just"/>
            <a:r>
              <a:rPr lang="en-US" dirty="0"/>
              <a:t>Considering all of the factors provided by </a:t>
            </a:r>
            <a:r>
              <a:rPr lang="en-US" b="1" dirty="0"/>
              <a:t>R. v. </a:t>
            </a:r>
            <a:r>
              <a:rPr lang="en-US" b="1" dirty="0" err="1" smtClean="0"/>
              <a:t>Marakah</a:t>
            </a:r>
            <a:r>
              <a:rPr lang="en-US" b="1" dirty="0" smtClean="0"/>
              <a:t> (2017)</a:t>
            </a:r>
            <a:r>
              <a:rPr lang="en-US" dirty="0" smtClean="0"/>
              <a:t>, </a:t>
            </a:r>
            <a:r>
              <a:rPr lang="en-US" dirty="0"/>
              <a:t>it is </a:t>
            </a:r>
            <a:r>
              <a:rPr lang="en-US" i="1" dirty="0"/>
              <a:t>highly probable </a:t>
            </a:r>
            <a:r>
              <a:rPr lang="en-US" dirty="0"/>
              <a:t>that international travelers have a reasonable expectation of privacy in their personal electronic devices, and that such suspicionless searches conducted by the CBSA officers, may be a breach of international travelers right against unreasonable search and seizure under Section 8 of the Charter. </a:t>
            </a:r>
            <a:endParaRPr lang="en-US" dirty="0" smtClean="0"/>
          </a:p>
          <a:p>
            <a:pPr algn="just"/>
            <a:r>
              <a:rPr lang="en-US" dirty="0"/>
              <a:t>Despite the fact that the Supreme Court of Canada decision of </a:t>
            </a:r>
            <a:r>
              <a:rPr lang="en-US" b="1" dirty="0"/>
              <a:t>R. v. </a:t>
            </a:r>
            <a:r>
              <a:rPr lang="en-US" b="1" dirty="0" err="1" smtClean="0"/>
              <a:t>Marakah</a:t>
            </a:r>
            <a:r>
              <a:rPr lang="en-US" b="1" dirty="0" smtClean="0"/>
              <a:t> (2017) </a:t>
            </a:r>
            <a:r>
              <a:rPr lang="en-US" dirty="0"/>
              <a:t>does not directly address the constitutionality of suspicionless searches of electronic </a:t>
            </a:r>
            <a:r>
              <a:rPr lang="en-US" dirty="0" smtClean="0"/>
              <a:t>devices at the Canadian border, </a:t>
            </a:r>
            <a:r>
              <a:rPr lang="en-US" dirty="0"/>
              <a:t>it does address that information stored on electronic devices can, </a:t>
            </a:r>
            <a:r>
              <a:rPr lang="en-US" b="1" u="sng" dirty="0"/>
              <a:t>in some circumstances</a:t>
            </a:r>
            <a:r>
              <a:rPr lang="en-US" dirty="0"/>
              <a:t> attract a reasonable expectation of privacy and attract a guarantee against unreasonable search and seizure under Section 8 of the Charter. </a:t>
            </a:r>
          </a:p>
          <a:p>
            <a:endParaRPr lang="en-US" dirty="0" smtClean="0"/>
          </a:p>
          <a:p>
            <a:endParaRPr lang="en-US" dirty="0"/>
          </a:p>
        </p:txBody>
      </p:sp>
    </p:spTree>
    <p:extLst>
      <p:ext uri="{BB962C8B-B14F-4D97-AF65-F5344CB8AC3E}">
        <p14:creationId xmlns:p14="http://schemas.microsoft.com/office/powerpoint/2010/main" val="12946906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Conclusion </a:t>
            </a:r>
            <a:endParaRPr lang="en-US" dirty="0"/>
          </a:p>
        </p:txBody>
      </p:sp>
      <p:sp>
        <p:nvSpPr>
          <p:cNvPr id="3" name="Content Placeholder 2"/>
          <p:cNvSpPr>
            <a:spLocks noGrp="1"/>
          </p:cNvSpPr>
          <p:nvPr>
            <p:ph idx="1"/>
          </p:nvPr>
        </p:nvSpPr>
        <p:spPr/>
        <p:txBody>
          <a:bodyPr>
            <a:normAutofit/>
          </a:bodyPr>
          <a:lstStyle/>
          <a:p>
            <a:pPr algn="just"/>
            <a:r>
              <a:rPr lang="en-US" dirty="0" smtClean="0"/>
              <a:t>Due </a:t>
            </a:r>
            <a:r>
              <a:rPr lang="en-US" dirty="0"/>
              <a:t>to the fact that vast amounts of personal information stored, the private nature of the information, and the extent of control that international travelers exercise over the information stored in their electronic devices, the privacy interest in electronic devices should be viewed as being vastly different than the privacy interest in other possessions that are frequently searched at borders, such as luggage or briefcases, since electronic devices reveal vast amounts of information that international travelers may want to keep safe from state intrusion. </a:t>
            </a:r>
          </a:p>
          <a:p>
            <a:endParaRPr lang="en-US" dirty="0"/>
          </a:p>
        </p:txBody>
      </p:sp>
    </p:spTree>
    <p:extLst>
      <p:ext uri="{BB962C8B-B14F-4D97-AF65-F5344CB8AC3E}">
        <p14:creationId xmlns:p14="http://schemas.microsoft.com/office/powerpoint/2010/main" val="42215789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57F1E4F-1CFF-5643-939E-217C01CDF565}" type="slidenum">
              <a:rPr lang="en-US" smtClean="0"/>
              <a:pPr/>
              <a:t>4</a:t>
            </a:fld>
            <a:endParaRPr lang="en-US" dirty="0"/>
          </a:p>
        </p:txBody>
      </p:sp>
      <p:sp>
        <p:nvSpPr>
          <p:cNvPr id="9" name="Rectangle 8"/>
          <p:cNvSpPr/>
          <p:nvPr/>
        </p:nvSpPr>
        <p:spPr bwMode="gray">
          <a:xfrm>
            <a:off x="7376160" y="1"/>
            <a:ext cx="3291840" cy="2224823"/>
          </a:xfrm>
          <a:prstGeom prst="rect">
            <a:avLst/>
          </a:prstGeom>
          <a:solidFill>
            <a:schemeClr val="accent3"/>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endParaRPr lang="en-US" sz="1600" b="1" dirty="0">
              <a:solidFill>
                <a:schemeClr val="bg1"/>
              </a:solidFill>
            </a:endParaRPr>
          </a:p>
        </p:txBody>
      </p:sp>
      <p:graphicFrame>
        <p:nvGraphicFramePr>
          <p:cNvPr id="10" name="Table 9"/>
          <p:cNvGraphicFramePr>
            <a:graphicFrameLocks noGrp="1"/>
          </p:cNvGraphicFramePr>
          <p:nvPr>
            <p:extLst/>
          </p:nvPr>
        </p:nvGraphicFramePr>
        <p:xfrm>
          <a:off x="7376160" y="524670"/>
          <a:ext cx="3291840" cy="3840480"/>
        </p:xfrm>
        <a:graphic>
          <a:graphicData uri="http://schemas.openxmlformats.org/drawingml/2006/table">
            <a:tbl>
              <a:tblPr firstRow="1" bandRow="1">
                <a:tableStyleId>{5C22544A-7EE6-4342-B048-85BDC9FD1C3A}</a:tableStyleId>
              </a:tblPr>
              <a:tblGrid>
                <a:gridCol w="1172900">
                  <a:extLst>
                    <a:ext uri="{9D8B030D-6E8A-4147-A177-3AD203B41FA5}">
                      <a16:colId xmlns:a16="http://schemas.microsoft.com/office/drawing/2014/main" val="3926222114"/>
                    </a:ext>
                  </a:extLst>
                </a:gridCol>
                <a:gridCol w="2118940">
                  <a:extLst>
                    <a:ext uri="{9D8B030D-6E8A-4147-A177-3AD203B41FA5}">
                      <a16:colId xmlns:a16="http://schemas.microsoft.com/office/drawing/2014/main" val="223458636"/>
                    </a:ext>
                  </a:extLst>
                </a:gridCol>
              </a:tblGrid>
              <a:tr h="752022">
                <a:tc>
                  <a:txBody>
                    <a:bodyPr/>
                    <a:lstStyle/>
                    <a:p>
                      <a:r>
                        <a:rPr lang="en-US" sz="1600" b="1" dirty="0" smtClean="0">
                          <a:solidFill>
                            <a:schemeClr val="tx1"/>
                          </a:solidFill>
                        </a:rPr>
                        <a:t>Controller</a:t>
                      </a:r>
                      <a:endParaRPr lang="en-US" sz="1600" b="1" dirty="0">
                        <a:solidFill>
                          <a:schemeClr val="tx1"/>
                        </a:solidFill>
                      </a:endParaRPr>
                    </a:p>
                  </a:txBody>
                  <a:tcPr>
                    <a:solidFill>
                      <a:schemeClr val="accent1">
                        <a:lumMod val="40000"/>
                        <a:lumOff val="6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1600" b="0" baseline="0" dirty="0" smtClean="0">
                          <a:solidFill>
                            <a:schemeClr val="tx1"/>
                          </a:solidFill>
                        </a:rPr>
                        <a:t>Collects data directly from data subjects, determines the purpose and the means of the data processing</a:t>
                      </a:r>
                    </a:p>
                    <a:p>
                      <a:endParaRPr lang="en-US" sz="1600" b="1" dirty="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val="3426171887"/>
                  </a:ext>
                </a:extLst>
              </a:tr>
              <a:tr h="891933">
                <a:tc>
                  <a:txBody>
                    <a:bodyPr/>
                    <a:lstStyle/>
                    <a:p>
                      <a:r>
                        <a:rPr lang="en-US" sz="1600" b="1" dirty="0" smtClean="0">
                          <a:solidFill>
                            <a:schemeClr val="tx1"/>
                          </a:solidFill>
                        </a:rPr>
                        <a:t>Processor</a:t>
                      </a:r>
                      <a:endParaRPr lang="en-US" sz="1600" b="1" dirty="0">
                        <a:solidFill>
                          <a:schemeClr val="tx1"/>
                        </a:solidFill>
                      </a:endParaRPr>
                    </a:p>
                  </a:txBody>
                  <a:tcPr>
                    <a:solidFill>
                      <a:schemeClr val="accent1">
                        <a:lumMod val="40000"/>
                        <a:lumOff val="6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1600" b="0" baseline="0" dirty="0" smtClean="0"/>
                        <a:t>Processes personal data on the behalf of the controller with little flexibility on the purpose or means of data processing</a:t>
                      </a:r>
                      <a:endParaRPr lang="en-US" sz="1600" b="1" dirty="0" smtClean="0"/>
                    </a:p>
                    <a:p>
                      <a:endParaRPr lang="en-US" sz="1600" b="1" dirty="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val="1914994722"/>
                  </a:ext>
                </a:extLst>
              </a:tr>
            </a:tbl>
          </a:graphicData>
        </a:graphic>
      </p:graphicFrame>
      <p:sp>
        <p:nvSpPr>
          <p:cNvPr id="11" name="Rectangle 10"/>
          <p:cNvSpPr/>
          <p:nvPr/>
        </p:nvSpPr>
        <p:spPr>
          <a:xfrm>
            <a:off x="1734229" y="1563740"/>
            <a:ext cx="4519241" cy="1477328"/>
          </a:xfrm>
          <a:prstGeom prst="rect">
            <a:avLst/>
          </a:prstGeom>
        </p:spPr>
        <p:txBody>
          <a:bodyPr wrap="square">
            <a:spAutoFit/>
          </a:bodyPr>
          <a:lstStyle/>
          <a:p>
            <a:pPr algn="just"/>
            <a:r>
              <a:rPr lang="en-US" dirty="0"/>
              <a:t>A Controller, must have an arrangement in place with the client that outlines each other’s respective responsibilities to safeguard personal data. </a:t>
            </a:r>
          </a:p>
          <a:p>
            <a:endParaRPr lang="en-US" dirty="0"/>
          </a:p>
        </p:txBody>
      </p:sp>
      <p:sp>
        <p:nvSpPr>
          <p:cNvPr id="12" name="Rectangle 11"/>
          <p:cNvSpPr/>
          <p:nvPr/>
        </p:nvSpPr>
        <p:spPr>
          <a:xfrm>
            <a:off x="1734228" y="2807605"/>
            <a:ext cx="5280272" cy="3416320"/>
          </a:xfrm>
          <a:prstGeom prst="rect">
            <a:avLst/>
          </a:prstGeom>
        </p:spPr>
        <p:txBody>
          <a:bodyPr wrap="square">
            <a:spAutoFit/>
          </a:bodyPr>
          <a:lstStyle/>
          <a:p>
            <a:pPr algn="just"/>
            <a:r>
              <a:rPr lang="en-US" dirty="0"/>
              <a:t>Processors are required to enter into a much more prescriptive agreement, committing to high standards for, among other things, information security, sub-processing, cooperation with data protection authorities, and data subject rights. </a:t>
            </a:r>
          </a:p>
          <a:p>
            <a:pPr algn="just"/>
            <a:endParaRPr lang="en-US" dirty="0"/>
          </a:p>
          <a:p>
            <a:pPr algn="just"/>
            <a:r>
              <a:rPr lang="en-US" dirty="0"/>
              <a:t>Therefore, controllers and processers must now consider adopting stricter security measures. The concept of “</a:t>
            </a:r>
            <a:r>
              <a:rPr lang="en-US" dirty="0" err="1"/>
              <a:t>pseudonymization</a:t>
            </a:r>
            <a:r>
              <a:rPr lang="en-US" dirty="0"/>
              <a:t>” has been introduced in order to process customer data such that the considered individual cannot be identified without more information revealed. </a:t>
            </a:r>
          </a:p>
        </p:txBody>
      </p:sp>
      <p:sp>
        <p:nvSpPr>
          <p:cNvPr id="13" name="Content Placeholder 6"/>
          <p:cNvSpPr txBox="1">
            <a:spLocks/>
          </p:cNvSpPr>
          <p:nvPr/>
        </p:nvSpPr>
        <p:spPr>
          <a:xfrm>
            <a:off x="1734228" y="256094"/>
            <a:ext cx="5280272" cy="1415952"/>
          </a:xfrm>
          <a:prstGeom prst="rect">
            <a:avLst/>
          </a:prstGeom>
        </p:spPr>
        <p:txBody>
          <a:bodyPr>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pPr>
            <a:r>
              <a:rPr lang="en-US" dirty="0">
                <a:solidFill>
                  <a:schemeClr val="tx1"/>
                </a:solidFill>
              </a:rPr>
              <a:t>The GDPR requires organizations processing personal data, either as a Controller or a Processor, to have an agreement in place with any third party with whom they share personal data. </a:t>
            </a:r>
          </a:p>
          <a:p>
            <a:pPr marL="0" indent="0" algn="just">
              <a:buNone/>
            </a:pPr>
            <a:endParaRPr lang="en-US" dirty="0">
              <a:solidFill>
                <a:schemeClr val="tx1"/>
              </a:solidFill>
            </a:endParaRPr>
          </a:p>
          <a:p>
            <a:endParaRPr lang="en-US" dirty="0"/>
          </a:p>
          <a:p>
            <a:endParaRPr lang="en-US" dirty="0"/>
          </a:p>
        </p:txBody>
      </p:sp>
    </p:spTree>
    <p:extLst>
      <p:ext uri="{BB962C8B-B14F-4D97-AF65-F5344CB8AC3E}">
        <p14:creationId xmlns:p14="http://schemas.microsoft.com/office/powerpoint/2010/main" val="7630151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
              </a:t>
            </a:r>
            <a:endParaRPr lang="en-US" dirty="0"/>
          </a:p>
        </p:txBody>
      </p:sp>
      <p:sp>
        <p:nvSpPr>
          <p:cNvPr id="3" name="Slide Number Placeholder 2"/>
          <p:cNvSpPr>
            <a:spLocks noGrp="1"/>
          </p:cNvSpPr>
          <p:nvPr>
            <p:ph type="sldNum" sz="quarter" idx="12"/>
          </p:nvPr>
        </p:nvSpPr>
        <p:spPr/>
        <p:txBody>
          <a:bodyPr/>
          <a:lstStyle/>
          <a:p>
            <a:fld id="{D57F1E4F-1CFF-5643-939E-217C01CDF565}" type="slidenum">
              <a:rPr lang="en-US" smtClean="0"/>
              <a:pPr/>
              <a:t>5</a:t>
            </a:fld>
            <a:endParaRPr lang="en-US" dirty="0"/>
          </a:p>
        </p:txBody>
      </p:sp>
      <p:graphicFrame>
        <p:nvGraphicFramePr>
          <p:cNvPr id="4" name="Table 3"/>
          <p:cNvGraphicFramePr>
            <a:graphicFrameLocks noGrp="1"/>
          </p:cNvGraphicFramePr>
          <p:nvPr>
            <p:extLst/>
          </p:nvPr>
        </p:nvGraphicFramePr>
        <p:xfrm>
          <a:off x="1756756" y="2177934"/>
          <a:ext cx="8449136" cy="3139440"/>
        </p:xfrm>
        <a:graphic>
          <a:graphicData uri="http://schemas.openxmlformats.org/drawingml/2006/table">
            <a:tbl>
              <a:tblPr firstRow="1" bandRow="1">
                <a:tableStyleId>{5C22544A-7EE6-4342-B048-85BDC9FD1C3A}</a:tableStyleId>
              </a:tblPr>
              <a:tblGrid>
                <a:gridCol w="4119082">
                  <a:extLst>
                    <a:ext uri="{9D8B030D-6E8A-4147-A177-3AD203B41FA5}">
                      <a16:colId xmlns:a16="http://schemas.microsoft.com/office/drawing/2014/main" val="323091679"/>
                    </a:ext>
                  </a:extLst>
                </a:gridCol>
                <a:gridCol w="4330054">
                  <a:extLst>
                    <a:ext uri="{9D8B030D-6E8A-4147-A177-3AD203B41FA5}">
                      <a16:colId xmlns:a16="http://schemas.microsoft.com/office/drawing/2014/main" val="3137449165"/>
                    </a:ext>
                  </a:extLst>
                </a:gridCol>
              </a:tblGrid>
              <a:tr h="190393">
                <a:tc>
                  <a:txBody>
                    <a:bodyPr/>
                    <a:lstStyle/>
                    <a:p>
                      <a:r>
                        <a:rPr lang="en-US" dirty="0" smtClean="0"/>
                        <a:t>Controller</a:t>
                      </a:r>
                      <a:endParaRPr lang="en-US" dirty="0"/>
                    </a:p>
                  </a:txBody>
                  <a:tcPr/>
                </a:tc>
                <a:tc>
                  <a:txBody>
                    <a:bodyPr/>
                    <a:lstStyle/>
                    <a:p>
                      <a:r>
                        <a:rPr lang="en-US" dirty="0" smtClean="0"/>
                        <a:t>Processor</a:t>
                      </a:r>
                      <a:endParaRPr lang="en-US" dirty="0"/>
                    </a:p>
                  </a:txBody>
                  <a:tcPr/>
                </a:tc>
                <a:extLst>
                  <a:ext uri="{0D108BD9-81ED-4DB2-BD59-A6C34878D82A}">
                    <a16:rowId xmlns:a16="http://schemas.microsoft.com/office/drawing/2014/main" val="804537933"/>
                  </a:ext>
                </a:extLst>
              </a:tr>
              <a:tr h="1173652">
                <a:tc>
                  <a:txBody>
                    <a:bodyPr/>
                    <a:lstStyle/>
                    <a:p>
                      <a:pPr marL="342900" indent="-342900">
                        <a:buFont typeface="Arial" panose="020B0604020202020204" pitchFamily="34" charset="0"/>
                        <a:buChar char="•"/>
                      </a:pPr>
                      <a:r>
                        <a:rPr lang="en-US" sz="1600" dirty="0" smtClean="0"/>
                        <a:t>Process personal information only where there is a</a:t>
                      </a:r>
                      <a:r>
                        <a:rPr lang="en-US" sz="1600" baseline="0" dirty="0" smtClean="0"/>
                        <a:t> lawful basis to do so</a:t>
                      </a:r>
                    </a:p>
                    <a:p>
                      <a:pPr marL="342900" indent="-342900">
                        <a:buFont typeface="Arial" panose="020B0604020202020204" pitchFamily="34" charset="0"/>
                        <a:buChar char="•"/>
                      </a:pPr>
                      <a:r>
                        <a:rPr lang="en-US" sz="1600" baseline="0" dirty="0" smtClean="0"/>
                        <a:t>Ensure all processors apply technical and organizational measures to comply with GDPR requirements </a:t>
                      </a:r>
                    </a:p>
                    <a:p>
                      <a:pPr marL="342900" indent="-342900">
                        <a:buFont typeface="Arial" panose="020B0604020202020204" pitchFamily="34" charset="0"/>
                        <a:buChar char="•"/>
                      </a:pPr>
                      <a:r>
                        <a:rPr lang="en-US" sz="1600" baseline="0" dirty="0" smtClean="0"/>
                        <a:t>Report data breaches within 72 hours to regulators where required</a:t>
                      </a:r>
                      <a:endParaRPr lang="en-US" sz="1600" dirty="0"/>
                    </a:p>
                  </a:txBody>
                  <a:tcPr/>
                </a:tc>
                <a:tc>
                  <a:txBody>
                    <a:bodyPr/>
                    <a:lstStyle/>
                    <a:p>
                      <a:pPr marL="342900" marR="0" lvl="0" indent="-34290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smtClean="0">
                          <a:ln>
                            <a:noFill/>
                          </a:ln>
                          <a:solidFill>
                            <a:prstClr val="black"/>
                          </a:solidFill>
                          <a:effectLst/>
                          <a:uLnTx/>
                          <a:uFillTx/>
                          <a:latin typeface="+mn-lt"/>
                          <a:ea typeface="+mn-ea"/>
                          <a:cs typeface="+mn-cs"/>
                        </a:rPr>
                        <a:t>Use personal data only for the purposes outlined by the controller</a:t>
                      </a:r>
                    </a:p>
                    <a:p>
                      <a:pPr marL="342900" marR="0" lvl="0" indent="-34290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smtClean="0">
                          <a:ln>
                            <a:noFill/>
                          </a:ln>
                          <a:solidFill>
                            <a:prstClr val="black"/>
                          </a:solidFill>
                          <a:effectLst/>
                          <a:uLnTx/>
                          <a:uFillTx/>
                          <a:latin typeface="+mn-lt"/>
                          <a:ea typeface="+mn-ea"/>
                          <a:cs typeface="+mn-cs"/>
                        </a:rPr>
                        <a:t>Flow down all controller agreement terms to any sub-processors</a:t>
                      </a:r>
                    </a:p>
                    <a:p>
                      <a:pPr marL="342900" marR="0" lvl="0" indent="-34290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smtClean="0">
                          <a:ln>
                            <a:noFill/>
                          </a:ln>
                          <a:solidFill>
                            <a:prstClr val="black"/>
                          </a:solidFill>
                          <a:effectLst/>
                          <a:uLnTx/>
                          <a:uFillTx/>
                          <a:latin typeface="+mn-lt"/>
                          <a:ea typeface="+mn-ea"/>
                          <a:cs typeface="+mn-cs"/>
                        </a:rPr>
                        <a:t>Report data breaches to controllers without undue delay</a:t>
                      </a:r>
                    </a:p>
                    <a:p>
                      <a:pPr marL="342900" marR="0" lvl="0" indent="-34290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smtClean="0">
                          <a:ln>
                            <a:noFill/>
                          </a:ln>
                          <a:solidFill>
                            <a:prstClr val="black"/>
                          </a:solidFill>
                          <a:effectLst/>
                          <a:uLnTx/>
                          <a:uFillTx/>
                          <a:latin typeface="+mn-lt"/>
                          <a:ea typeface="+mn-ea"/>
                          <a:cs typeface="+mn-cs"/>
                        </a:rPr>
                        <a:t>Enable and contribute to controller compliance audits</a:t>
                      </a:r>
                    </a:p>
                    <a:p>
                      <a:pPr marL="342900" marR="0" lvl="0" indent="-34290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smtClean="0">
                          <a:ln>
                            <a:noFill/>
                          </a:ln>
                          <a:solidFill>
                            <a:prstClr val="black"/>
                          </a:solidFill>
                          <a:effectLst/>
                          <a:uLnTx/>
                          <a:uFillTx/>
                          <a:latin typeface="+mn-lt"/>
                          <a:ea typeface="+mn-ea"/>
                          <a:cs typeface="+mn-cs"/>
                        </a:rPr>
                        <a:t>Transfer personal data to third countries only where there is legal authorization to do so </a:t>
                      </a:r>
                      <a:endParaRPr lang="en-US" dirty="0"/>
                    </a:p>
                  </a:txBody>
                  <a:tcPr/>
                </a:tc>
                <a:extLst>
                  <a:ext uri="{0D108BD9-81ED-4DB2-BD59-A6C34878D82A}">
                    <a16:rowId xmlns:a16="http://schemas.microsoft.com/office/drawing/2014/main" val="2067573797"/>
                  </a:ext>
                </a:extLst>
              </a:tr>
            </a:tbl>
          </a:graphicData>
        </a:graphic>
      </p:graphicFrame>
    </p:spTree>
    <p:extLst>
      <p:ext uri="{BB962C8B-B14F-4D97-AF65-F5344CB8AC3E}">
        <p14:creationId xmlns:p14="http://schemas.microsoft.com/office/powerpoint/2010/main" val="24925439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
              </a:t>
            </a:r>
            <a:endParaRPr lang="en-US" dirty="0"/>
          </a:p>
        </p:txBody>
      </p:sp>
      <p:sp>
        <p:nvSpPr>
          <p:cNvPr id="3" name="Slide Number Placeholder 2"/>
          <p:cNvSpPr>
            <a:spLocks noGrp="1"/>
          </p:cNvSpPr>
          <p:nvPr>
            <p:ph type="sldNum" sz="quarter" idx="12"/>
          </p:nvPr>
        </p:nvSpPr>
        <p:spPr/>
        <p:txBody>
          <a:bodyPr/>
          <a:lstStyle/>
          <a:p>
            <a:fld id="{D57F1E4F-1CFF-5643-939E-217C01CDF565}" type="slidenum">
              <a:rPr lang="en-US" smtClean="0"/>
              <a:pPr/>
              <a:t>6</a:t>
            </a:fld>
            <a:endParaRPr lang="en-US" dirty="0"/>
          </a:p>
        </p:txBody>
      </p:sp>
      <p:sp>
        <p:nvSpPr>
          <p:cNvPr id="4" name="Content Placeholder 6"/>
          <p:cNvSpPr txBox="1">
            <a:spLocks/>
          </p:cNvSpPr>
          <p:nvPr/>
        </p:nvSpPr>
        <p:spPr>
          <a:xfrm>
            <a:off x="1734228" y="256093"/>
            <a:ext cx="6948219" cy="5948764"/>
          </a:xfrm>
          <a:prstGeom prst="rect">
            <a:avLst/>
          </a:prstGeom>
        </p:spPr>
        <p:txBody>
          <a:bodyPr>
            <a:normAutofit fontScale="9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en-US" b="1" dirty="0">
                <a:solidFill>
                  <a:schemeClr val="tx1"/>
                </a:solidFill>
              </a:rPr>
              <a:t>Personal Information Protection and Electronic Documents Act (“PIPEDA”)</a:t>
            </a:r>
          </a:p>
          <a:p>
            <a:pPr marL="0" indent="0" algn="just">
              <a:buNone/>
            </a:pPr>
            <a:r>
              <a:rPr lang="en-US" dirty="0">
                <a:solidFill>
                  <a:schemeClr val="tx1"/>
                </a:solidFill>
              </a:rPr>
              <a:t>Firms complying with Canada’s data privacy laws in which are regulated by PIPEDA are already partially complying with the GDPR. </a:t>
            </a:r>
          </a:p>
          <a:p>
            <a:pPr marL="0" indent="0" algn="just">
              <a:buNone/>
            </a:pPr>
            <a:r>
              <a:rPr lang="en-US" dirty="0">
                <a:solidFill>
                  <a:schemeClr val="tx1"/>
                </a:solidFill>
              </a:rPr>
              <a:t>PIPEDA applies to the collection, use or disclosure of personal information in a commercial setting. Organizations must follow the following 10 information principles: </a:t>
            </a:r>
          </a:p>
          <a:p>
            <a:pPr algn="just"/>
            <a:r>
              <a:rPr lang="en-US" dirty="0">
                <a:solidFill>
                  <a:schemeClr val="tx1"/>
                </a:solidFill>
              </a:rPr>
              <a:t>a</a:t>
            </a:r>
            <a:r>
              <a:rPr lang="en-US" dirty="0" smtClean="0">
                <a:solidFill>
                  <a:schemeClr val="tx1"/>
                </a:solidFill>
              </a:rPr>
              <a:t>ccountability</a:t>
            </a:r>
            <a:r>
              <a:rPr lang="en-US" dirty="0">
                <a:solidFill>
                  <a:schemeClr val="tx1"/>
                </a:solidFill>
              </a:rPr>
              <a:t>;</a:t>
            </a:r>
          </a:p>
          <a:p>
            <a:pPr algn="just"/>
            <a:r>
              <a:rPr lang="en-US" dirty="0">
                <a:solidFill>
                  <a:schemeClr val="tx1"/>
                </a:solidFill>
              </a:rPr>
              <a:t>identifying </a:t>
            </a:r>
            <a:r>
              <a:rPr lang="en-US" dirty="0" smtClean="0">
                <a:solidFill>
                  <a:schemeClr val="tx1"/>
                </a:solidFill>
              </a:rPr>
              <a:t>purposes;</a:t>
            </a:r>
          </a:p>
          <a:p>
            <a:pPr algn="just"/>
            <a:r>
              <a:rPr lang="en-US" dirty="0">
                <a:solidFill>
                  <a:schemeClr val="tx1"/>
                </a:solidFill>
              </a:rPr>
              <a:t>c</a:t>
            </a:r>
            <a:r>
              <a:rPr lang="en-US" dirty="0" smtClean="0">
                <a:solidFill>
                  <a:schemeClr val="tx1"/>
                </a:solidFill>
              </a:rPr>
              <a:t>onsent</a:t>
            </a:r>
            <a:r>
              <a:rPr lang="en-US" dirty="0">
                <a:solidFill>
                  <a:schemeClr val="tx1"/>
                </a:solidFill>
              </a:rPr>
              <a:t>;</a:t>
            </a:r>
            <a:r>
              <a:rPr lang="en-US" dirty="0" smtClean="0">
                <a:solidFill>
                  <a:schemeClr val="tx1"/>
                </a:solidFill>
              </a:rPr>
              <a:t> </a:t>
            </a:r>
            <a:endParaRPr lang="en-US" dirty="0">
              <a:solidFill>
                <a:schemeClr val="tx1"/>
              </a:solidFill>
            </a:endParaRPr>
          </a:p>
          <a:p>
            <a:pPr algn="just"/>
            <a:r>
              <a:rPr lang="en-US" dirty="0">
                <a:solidFill>
                  <a:schemeClr val="tx1"/>
                </a:solidFill>
              </a:rPr>
              <a:t>limiting collection, limiting </a:t>
            </a:r>
            <a:r>
              <a:rPr lang="en-US" dirty="0" smtClean="0">
                <a:solidFill>
                  <a:schemeClr val="tx1"/>
                </a:solidFill>
              </a:rPr>
              <a:t>use; </a:t>
            </a:r>
            <a:endParaRPr lang="en-US" dirty="0">
              <a:solidFill>
                <a:schemeClr val="tx1"/>
              </a:solidFill>
            </a:endParaRPr>
          </a:p>
          <a:p>
            <a:pPr algn="just"/>
            <a:r>
              <a:rPr lang="en-US" dirty="0">
                <a:solidFill>
                  <a:schemeClr val="tx1"/>
                </a:solidFill>
              </a:rPr>
              <a:t>disclosure and </a:t>
            </a:r>
            <a:r>
              <a:rPr lang="en-US" dirty="0" smtClean="0">
                <a:solidFill>
                  <a:schemeClr val="tx1"/>
                </a:solidFill>
              </a:rPr>
              <a:t>retention</a:t>
            </a:r>
            <a:r>
              <a:rPr lang="en-US" dirty="0">
                <a:solidFill>
                  <a:schemeClr val="tx1"/>
                </a:solidFill>
              </a:rPr>
              <a:t>;</a:t>
            </a:r>
          </a:p>
          <a:p>
            <a:pPr algn="just"/>
            <a:r>
              <a:rPr lang="en-US" dirty="0">
                <a:solidFill>
                  <a:schemeClr val="tx1"/>
                </a:solidFill>
              </a:rPr>
              <a:t>a</a:t>
            </a:r>
            <a:r>
              <a:rPr lang="en-US" dirty="0" smtClean="0">
                <a:solidFill>
                  <a:schemeClr val="tx1"/>
                </a:solidFill>
              </a:rPr>
              <a:t>ccuracy</a:t>
            </a:r>
            <a:r>
              <a:rPr lang="en-US" dirty="0">
                <a:solidFill>
                  <a:schemeClr val="tx1"/>
                </a:solidFill>
              </a:rPr>
              <a:t>;</a:t>
            </a:r>
          </a:p>
          <a:p>
            <a:pPr algn="just"/>
            <a:r>
              <a:rPr lang="en-US" dirty="0">
                <a:solidFill>
                  <a:schemeClr val="tx1"/>
                </a:solidFill>
              </a:rPr>
              <a:t>s</a:t>
            </a:r>
            <a:r>
              <a:rPr lang="en-US" dirty="0" smtClean="0">
                <a:solidFill>
                  <a:schemeClr val="tx1"/>
                </a:solidFill>
              </a:rPr>
              <a:t>afeguards</a:t>
            </a:r>
            <a:r>
              <a:rPr lang="en-US" dirty="0">
                <a:solidFill>
                  <a:schemeClr val="tx1"/>
                </a:solidFill>
              </a:rPr>
              <a:t>;</a:t>
            </a:r>
          </a:p>
          <a:p>
            <a:pPr algn="just"/>
            <a:r>
              <a:rPr lang="en-US" dirty="0">
                <a:solidFill>
                  <a:schemeClr val="tx1"/>
                </a:solidFill>
              </a:rPr>
              <a:t>o</a:t>
            </a:r>
            <a:r>
              <a:rPr lang="en-US" dirty="0" smtClean="0">
                <a:solidFill>
                  <a:schemeClr val="tx1"/>
                </a:solidFill>
              </a:rPr>
              <a:t>penness</a:t>
            </a:r>
            <a:r>
              <a:rPr lang="en-US" dirty="0">
                <a:solidFill>
                  <a:schemeClr val="tx1"/>
                </a:solidFill>
              </a:rPr>
              <a:t>;</a:t>
            </a:r>
            <a:r>
              <a:rPr lang="en-US" dirty="0" smtClean="0">
                <a:solidFill>
                  <a:schemeClr val="tx1"/>
                </a:solidFill>
              </a:rPr>
              <a:t> </a:t>
            </a:r>
            <a:endParaRPr lang="en-US" dirty="0">
              <a:solidFill>
                <a:schemeClr val="tx1"/>
              </a:solidFill>
            </a:endParaRPr>
          </a:p>
          <a:p>
            <a:pPr algn="just"/>
            <a:r>
              <a:rPr lang="en-US" dirty="0">
                <a:solidFill>
                  <a:schemeClr val="tx1"/>
                </a:solidFill>
              </a:rPr>
              <a:t>individual </a:t>
            </a:r>
            <a:r>
              <a:rPr lang="en-US" dirty="0" smtClean="0">
                <a:solidFill>
                  <a:schemeClr val="tx1"/>
                </a:solidFill>
              </a:rPr>
              <a:t>access; and</a:t>
            </a:r>
            <a:endParaRPr lang="en-US" dirty="0">
              <a:solidFill>
                <a:schemeClr val="tx1"/>
              </a:solidFill>
            </a:endParaRPr>
          </a:p>
          <a:p>
            <a:pPr algn="just"/>
            <a:r>
              <a:rPr lang="en-US" dirty="0">
                <a:solidFill>
                  <a:schemeClr val="tx1"/>
                </a:solidFill>
              </a:rPr>
              <a:t>challenging compliance. </a:t>
            </a:r>
          </a:p>
          <a:p>
            <a:pPr marL="0" indent="0" algn="just">
              <a:buNone/>
            </a:pPr>
            <a:r>
              <a:rPr lang="en-US" dirty="0">
                <a:solidFill>
                  <a:schemeClr val="tx1"/>
                </a:solidFill>
              </a:rPr>
              <a:t>PIPEDA has allowed Canada to be recognized by the EU as one of the 12 countries that uphold and maintain adequate privacy laws</a:t>
            </a:r>
          </a:p>
        </p:txBody>
      </p:sp>
    </p:spTree>
    <p:extLst>
      <p:ext uri="{BB962C8B-B14F-4D97-AF65-F5344CB8AC3E}">
        <p14:creationId xmlns:p14="http://schemas.microsoft.com/office/powerpoint/2010/main" val="2020917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101674" y="2301500"/>
            <a:ext cx="9988651" cy="2255000"/>
          </a:xfrm>
          <a:prstGeom prst="rect">
            <a:avLst/>
          </a:prstGeom>
        </p:spPr>
      </p:pic>
      <p:sp>
        <p:nvSpPr>
          <p:cNvPr id="2" name="Rectangle 1"/>
          <p:cNvSpPr/>
          <p:nvPr/>
        </p:nvSpPr>
        <p:spPr>
          <a:xfrm>
            <a:off x="4624457" y="777579"/>
            <a:ext cx="3924119" cy="369332"/>
          </a:xfrm>
          <a:prstGeom prst="rect">
            <a:avLst/>
          </a:prstGeom>
        </p:spPr>
        <p:txBody>
          <a:bodyPr wrap="square">
            <a:spAutoFit/>
          </a:bodyPr>
          <a:lstStyle/>
          <a:p>
            <a:r>
              <a:rPr lang="en-US" b="1" dirty="0"/>
              <a:t>How could the GDPR apply to you?</a:t>
            </a:r>
          </a:p>
        </p:txBody>
      </p:sp>
    </p:spTree>
    <p:extLst>
      <p:ext uri="{BB962C8B-B14F-4D97-AF65-F5344CB8AC3E}">
        <p14:creationId xmlns:p14="http://schemas.microsoft.com/office/powerpoint/2010/main" val="2473511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Part Test</a:t>
            </a:r>
            <a:endParaRPr lang="en-US" dirty="0"/>
          </a:p>
        </p:txBody>
      </p:sp>
      <p:sp>
        <p:nvSpPr>
          <p:cNvPr id="5" name="Content Placeholder 4"/>
          <p:cNvSpPr>
            <a:spLocks noGrp="1"/>
          </p:cNvSpPr>
          <p:nvPr>
            <p:ph idx="1"/>
          </p:nvPr>
        </p:nvSpPr>
        <p:spPr>
          <a:xfrm>
            <a:off x="1983376" y="1270001"/>
            <a:ext cx="6347714" cy="4771363"/>
          </a:xfrm>
        </p:spPr>
        <p:txBody>
          <a:bodyPr>
            <a:normAutofit fontScale="92500" lnSpcReduction="20000"/>
          </a:bodyPr>
          <a:lstStyle/>
          <a:p>
            <a:pPr algn="just"/>
            <a:r>
              <a:rPr lang="en-US" dirty="0" smtClean="0">
                <a:solidFill>
                  <a:schemeClr val="tx1"/>
                </a:solidFill>
              </a:rPr>
              <a:t>The </a:t>
            </a:r>
            <a:r>
              <a:rPr lang="en-US" dirty="0">
                <a:solidFill>
                  <a:schemeClr val="tx1"/>
                </a:solidFill>
              </a:rPr>
              <a:t>GDPR applies </a:t>
            </a:r>
            <a:r>
              <a:rPr lang="en-US" dirty="0" smtClean="0">
                <a:solidFill>
                  <a:schemeClr val="tx1"/>
                </a:solidFill>
              </a:rPr>
              <a:t>if </a:t>
            </a:r>
            <a:r>
              <a:rPr lang="en-US" dirty="0">
                <a:solidFill>
                  <a:schemeClr val="tx1"/>
                </a:solidFill>
              </a:rPr>
              <a:t>over the course of an engagement, any activities meet any of the criteria set out in the three-part test below. </a:t>
            </a:r>
            <a:endParaRPr lang="en-US" dirty="0" smtClean="0">
              <a:solidFill>
                <a:schemeClr val="tx1"/>
              </a:solidFill>
            </a:endParaRPr>
          </a:p>
          <a:p>
            <a:pPr lvl="1" algn="just"/>
            <a:r>
              <a:rPr lang="en-US" dirty="0" smtClean="0">
                <a:solidFill>
                  <a:schemeClr val="tx1"/>
                </a:solidFill>
              </a:rPr>
              <a:t>The </a:t>
            </a:r>
            <a:r>
              <a:rPr lang="en-US" dirty="0">
                <a:solidFill>
                  <a:schemeClr val="tx1"/>
                </a:solidFill>
              </a:rPr>
              <a:t>first criterion is if a member firm servicing the client or the client themselves, has operations in the EU. </a:t>
            </a:r>
            <a:endParaRPr lang="en-US" dirty="0" smtClean="0">
              <a:solidFill>
                <a:schemeClr val="tx1"/>
              </a:solidFill>
            </a:endParaRPr>
          </a:p>
          <a:p>
            <a:pPr lvl="1" algn="just"/>
            <a:r>
              <a:rPr lang="en-US" dirty="0" smtClean="0">
                <a:solidFill>
                  <a:schemeClr val="tx1"/>
                </a:solidFill>
              </a:rPr>
              <a:t>The </a:t>
            </a:r>
            <a:r>
              <a:rPr lang="en-US" dirty="0">
                <a:solidFill>
                  <a:schemeClr val="tx1"/>
                </a:solidFill>
              </a:rPr>
              <a:t>second criterion is if the member firm servicing the client or the client themselves, processes personal data of data subjects residing in the EU, whilst offering goods or services to those data subjects. </a:t>
            </a:r>
            <a:endParaRPr lang="en-US" dirty="0" smtClean="0">
              <a:solidFill>
                <a:schemeClr val="tx1"/>
              </a:solidFill>
            </a:endParaRPr>
          </a:p>
          <a:p>
            <a:pPr lvl="1" algn="just"/>
            <a:r>
              <a:rPr lang="en-US" dirty="0" smtClean="0">
                <a:solidFill>
                  <a:schemeClr val="tx1"/>
                </a:solidFill>
              </a:rPr>
              <a:t>The </a:t>
            </a:r>
            <a:r>
              <a:rPr lang="en-US" dirty="0">
                <a:solidFill>
                  <a:schemeClr val="tx1"/>
                </a:solidFill>
              </a:rPr>
              <a:t>final principle is if the member firm servicing the client or the client themselves process personal data of data subjects located in the EU, in connection with monitoring their behavior. </a:t>
            </a:r>
          </a:p>
          <a:p>
            <a:pPr algn="just"/>
            <a:r>
              <a:rPr lang="en-US" dirty="0">
                <a:solidFill>
                  <a:schemeClr val="tx1"/>
                </a:solidFill>
              </a:rPr>
              <a:t>The Regulation is designed to harmonize the same set of data protection laws across the EU, protect EU citizens’ data privacy, and regulate organizations’ data privacy methods. </a:t>
            </a:r>
            <a:endParaRPr lang="en-US" dirty="0" smtClean="0">
              <a:solidFill>
                <a:schemeClr val="tx1"/>
              </a:solidFill>
            </a:endParaRPr>
          </a:p>
          <a:p>
            <a:pPr algn="just"/>
            <a:r>
              <a:rPr lang="en-US" dirty="0" smtClean="0">
                <a:solidFill>
                  <a:schemeClr val="tx1"/>
                </a:solidFill>
              </a:rPr>
              <a:t>The </a:t>
            </a:r>
            <a:r>
              <a:rPr lang="en-US" dirty="0">
                <a:solidFill>
                  <a:schemeClr val="tx1"/>
                </a:solidFill>
              </a:rPr>
              <a:t>GDPR could potentially mark the beginning of a privacy moment which could completely alter the way individuals, companies, and organizations handle private information. </a:t>
            </a:r>
          </a:p>
        </p:txBody>
      </p:sp>
      <p:sp>
        <p:nvSpPr>
          <p:cNvPr id="4" name="Slide Number Placeholder 3"/>
          <p:cNvSpPr>
            <a:spLocks noGrp="1"/>
          </p:cNvSpPr>
          <p:nvPr>
            <p:ph type="sldNum" sz="quarter" idx="12"/>
          </p:nvPr>
        </p:nvSpPr>
        <p:spPr/>
        <p:txBody>
          <a:bodyPr/>
          <a:lstStyle/>
          <a:p>
            <a:fld id="{061A9654-7BF2-42EF-AE33-C129A2459692}" type="slidenum">
              <a:rPr lang="en-CA" noProof="0" smtClean="0"/>
              <a:pPr/>
              <a:t>8</a:t>
            </a:fld>
            <a:endParaRPr lang="en-CA" noProof="0" dirty="0"/>
          </a:p>
        </p:txBody>
      </p:sp>
    </p:spTree>
    <p:extLst>
      <p:ext uri="{BB962C8B-B14F-4D97-AF65-F5344CB8AC3E}">
        <p14:creationId xmlns:p14="http://schemas.microsoft.com/office/powerpoint/2010/main" val="1141415041"/>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Legalization of Marijuana</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990114"/>
      </p:ext>
    </p:extLst>
  </p:cSld>
  <p:clrMapOvr>
    <a:masterClrMapping/>
  </p:clrMapOvr>
  <p:timing>
    <p:tnLst>
      <p:par>
        <p:cTn id="1" dur="indefinite" restart="never" nodeType="tmRoot"/>
      </p:par>
    </p:tnLst>
  </p:timing>
</p:sld>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1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1589</TotalTime>
  <Words>3443</Words>
  <Application>Microsoft Office PowerPoint</Application>
  <PresentationFormat>Widescreen</PresentationFormat>
  <Paragraphs>176</Paragraphs>
  <Slides>34</Slides>
  <Notes>1</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34</vt:i4>
      </vt:variant>
    </vt:vector>
  </HeadingPairs>
  <TitlesOfParts>
    <vt:vector size="45" baseType="lpstr">
      <vt:lpstr>Arial</vt:lpstr>
      <vt:lpstr>Calibri</vt:lpstr>
      <vt:lpstr>Calibri Light</vt:lpstr>
      <vt:lpstr>Century Gothic</vt:lpstr>
      <vt:lpstr>Trebuchet MS</vt:lpstr>
      <vt:lpstr>Wingdings 2</vt:lpstr>
      <vt:lpstr>Wingdings 3</vt:lpstr>
      <vt:lpstr>Facet</vt:lpstr>
      <vt:lpstr>1_Facet</vt:lpstr>
      <vt:lpstr>Ion Boardroom</vt:lpstr>
      <vt:lpstr>Office Theme</vt:lpstr>
      <vt:lpstr>Northern Border U.S./Canada Immigration Law Conference – Emerging Issues</vt:lpstr>
      <vt:lpstr>GDPR</vt:lpstr>
      <vt:lpstr>PowerPoint Presentation</vt:lpstr>
      <vt:lpstr>PowerPoint Presentation</vt:lpstr>
      <vt:lpstr>PowerPoint Presentation</vt:lpstr>
      <vt:lpstr>PowerPoint Presentation</vt:lpstr>
      <vt:lpstr>PowerPoint Presentation</vt:lpstr>
      <vt:lpstr>Three Part Test</vt:lpstr>
      <vt:lpstr>Legalization of Marijuana</vt:lpstr>
      <vt:lpstr>Background</vt:lpstr>
      <vt:lpstr>U.S. Immigration and Nationality Act (“INA”)</vt:lpstr>
      <vt:lpstr>Cannabis Act</vt:lpstr>
      <vt:lpstr>Cannabis Act</vt:lpstr>
      <vt:lpstr>Significance </vt:lpstr>
      <vt:lpstr>Implications of a DUI offense</vt:lpstr>
      <vt:lpstr>Preface</vt:lpstr>
      <vt:lpstr>Implications of Bill C-46</vt:lpstr>
      <vt:lpstr>Significance</vt:lpstr>
      <vt:lpstr>PowerPoint Presentation</vt:lpstr>
      <vt:lpstr>Introduction </vt:lpstr>
      <vt:lpstr>Introduction </vt:lpstr>
      <vt:lpstr>CBSA Officers Powers in Conducting Searches of Electronic Devices</vt:lpstr>
      <vt:lpstr>CBSA Officers Powers in Conducting Searches of Electronic Devices</vt:lpstr>
      <vt:lpstr>CBSA Officers Powers in Conducting Searches of Electronic Devices</vt:lpstr>
      <vt:lpstr>Ambiguity OF CBSA’s Officers Powers</vt:lpstr>
      <vt:lpstr>Ambiguity OF CBSA’s Officers Powers</vt:lpstr>
      <vt:lpstr>Ambiguity OF CBSA’s Officers Powers</vt:lpstr>
      <vt:lpstr>Should CBSA Officers Conduct Suspicionless Searches of Electronic devices?</vt:lpstr>
      <vt:lpstr>Section 8 of the Charter</vt:lpstr>
      <vt:lpstr>(1) The Place of Search</vt:lpstr>
      <vt:lpstr>(2) The Private Nature of the Information</vt:lpstr>
      <vt:lpstr>(3) Control</vt:lpstr>
      <vt:lpstr>Conclusion </vt:lpstr>
      <vt:lpstr>Conclusion </vt:lpstr>
    </vt:vector>
  </TitlesOfParts>
  <Company>Deloitte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Korzecki, Rob (CA - Toronto)</dc:creator>
  <cp:lastModifiedBy>Korzecki, Rob (CA - Toronto)</cp:lastModifiedBy>
  <cp:revision>27</cp:revision>
  <cp:lastPrinted>2018-10-10T19:10:21Z</cp:lastPrinted>
  <dcterms:created xsi:type="dcterms:W3CDTF">2018-10-05T19:19:45Z</dcterms:created>
  <dcterms:modified xsi:type="dcterms:W3CDTF">2018-10-12T15:04:15Z</dcterms:modified>
</cp:coreProperties>
</file>