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7"/>
  </p:notesMasterIdLst>
  <p:handoutMasterIdLst>
    <p:handoutMasterId r:id="rId78"/>
  </p:handoutMasterIdLst>
  <p:sldIdLst>
    <p:sldId id="258" r:id="rId2"/>
    <p:sldId id="260" r:id="rId3"/>
    <p:sldId id="321" r:id="rId4"/>
    <p:sldId id="324" r:id="rId5"/>
    <p:sldId id="325" r:id="rId6"/>
    <p:sldId id="334" r:id="rId7"/>
    <p:sldId id="335" r:id="rId8"/>
    <p:sldId id="329" r:id="rId9"/>
    <p:sldId id="323" r:id="rId10"/>
    <p:sldId id="328" r:id="rId11"/>
    <p:sldId id="391" r:id="rId12"/>
    <p:sldId id="371" r:id="rId13"/>
    <p:sldId id="331" r:id="rId14"/>
    <p:sldId id="392" r:id="rId15"/>
    <p:sldId id="393" r:id="rId16"/>
    <p:sldId id="377" r:id="rId17"/>
    <p:sldId id="394" r:id="rId18"/>
    <p:sldId id="395" r:id="rId19"/>
    <p:sldId id="396" r:id="rId20"/>
    <p:sldId id="330" r:id="rId21"/>
    <p:sldId id="357" r:id="rId22"/>
    <p:sldId id="333" r:id="rId23"/>
    <p:sldId id="336" r:id="rId24"/>
    <p:sldId id="337" r:id="rId25"/>
    <p:sldId id="338" r:id="rId26"/>
    <p:sldId id="339" r:id="rId27"/>
    <p:sldId id="340" r:id="rId28"/>
    <p:sldId id="341" r:id="rId29"/>
    <p:sldId id="342" r:id="rId30"/>
    <p:sldId id="343" r:id="rId31"/>
    <p:sldId id="344" r:id="rId32"/>
    <p:sldId id="345" r:id="rId33"/>
    <p:sldId id="346" r:id="rId34"/>
    <p:sldId id="358" r:id="rId35"/>
    <p:sldId id="359" r:id="rId36"/>
    <p:sldId id="360" r:id="rId37"/>
    <p:sldId id="361" r:id="rId38"/>
    <p:sldId id="362" r:id="rId39"/>
    <p:sldId id="364" r:id="rId40"/>
    <p:sldId id="365" r:id="rId41"/>
    <p:sldId id="366" r:id="rId42"/>
    <p:sldId id="367" r:id="rId43"/>
    <p:sldId id="368" r:id="rId44"/>
    <p:sldId id="369" r:id="rId45"/>
    <p:sldId id="389" r:id="rId46"/>
    <p:sldId id="390" r:id="rId47"/>
    <p:sldId id="347" r:id="rId48"/>
    <p:sldId id="348" r:id="rId49"/>
    <p:sldId id="349" r:id="rId50"/>
    <p:sldId id="363" r:id="rId51"/>
    <p:sldId id="351" r:id="rId52"/>
    <p:sldId id="387" r:id="rId53"/>
    <p:sldId id="388" r:id="rId54"/>
    <p:sldId id="383" r:id="rId55"/>
    <p:sldId id="384" r:id="rId56"/>
    <p:sldId id="305" r:id="rId57"/>
    <p:sldId id="397" r:id="rId58"/>
    <p:sldId id="398" r:id="rId59"/>
    <p:sldId id="399" r:id="rId60"/>
    <p:sldId id="413" r:id="rId61"/>
    <p:sldId id="401" r:id="rId62"/>
    <p:sldId id="402" r:id="rId63"/>
    <p:sldId id="403" r:id="rId64"/>
    <p:sldId id="404" r:id="rId65"/>
    <p:sldId id="405" r:id="rId66"/>
    <p:sldId id="406" r:id="rId67"/>
    <p:sldId id="414" r:id="rId68"/>
    <p:sldId id="408" r:id="rId69"/>
    <p:sldId id="409" r:id="rId70"/>
    <p:sldId id="410" r:id="rId71"/>
    <p:sldId id="411" r:id="rId72"/>
    <p:sldId id="412" r:id="rId73"/>
    <p:sldId id="415" r:id="rId74"/>
    <p:sldId id="416" r:id="rId75"/>
    <p:sldId id="417" r:id="rId76"/>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286" autoAdjust="0"/>
    <p:restoredTop sz="94637" autoAdjust="0"/>
  </p:normalViewPr>
  <p:slideViewPr>
    <p:cSldViewPr>
      <p:cViewPr varScale="1">
        <p:scale>
          <a:sx n="102" d="100"/>
          <a:sy n="102" d="100"/>
        </p:scale>
        <p:origin x="-1618"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9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fr-CA"/>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85DFDC04-C61B-4A19-9478-4A72B949AF49}" type="datetimeFigureOut">
              <a:rPr lang="fr-FR"/>
              <a:pPr>
                <a:defRPr/>
              </a:pPr>
              <a:t>12/10/2018</a:t>
            </a:fld>
            <a:endParaRPr lang="fr-CA"/>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fr-CA"/>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4CC75BEB-FADD-4B17-B116-42C74874AA7C}" type="slidenum">
              <a:rPr lang="fr-CA"/>
              <a:pPr>
                <a:defRPr/>
              </a:pPr>
              <a:t>‹N°›</a:t>
            </a:fld>
            <a:endParaRPr lang="fr-CA"/>
          </a:p>
        </p:txBody>
      </p:sp>
    </p:spTree>
    <p:extLst>
      <p:ext uri="{BB962C8B-B14F-4D97-AF65-F5344CB8AC3E}">
        <p14:creationId xmlns:p14="http://schemas.microsoft.com/office/powerpoint/2010/main" val="1846378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5CD08000-DD35-4B2C-B470-A24E8B954C80}" type="datetimeFigureOut">
              <a:rPr lang="fr-FR"/>
              <a:pPr>
                <a:defRPr/>
              </a:pPr>
              <a:t>12/10/2018</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fr-CA" noProof="0" smtClean="0"/>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smtClean="0"/>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43C59CF2-C86E-4346-8B08-4A068904491E}" type="slidenum">
              <a:rPr lang="fr-CA"/>
              <a:pPr>
                <a:defRPr/>
              </a:pPr>
              <a:t>‹N°›</a:t>
            </a:fld>
            <a:endParaRPr lang="fr-CA"/>
          </a:p>
        </p:txBody>
      </p:sp>
    </p:spTree>
    <p:extLst>
      <p:ext uri="{BB962C8B-B14F-4D97-AF65-F5344CB8AC3E}">
        <p14:creationId xmlns:p14="http://schemas.microsoft.com/office/powerpoint/2010/main" val="2700693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smtClean="0"/>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1F60426-90C4-400B-BDF0-C2A596B6758B}" type="slidenum">
              <a:rPr lang="fr-CA" altLang="fr-FR" smtClean="0"/>
              <a:pPr eaLnBrk="1" hangingPunct="1"/>
              <a:t>1</a:t>
            </a:fld>
            <a:endParaRPr lang="fr-CA"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pPr>
              <a:defRPr/>
            </a:pPr>
            <a:fld id="{43C59CF2-C86E-4346-8B08-4A068904491E}" type="slidenum">
              <a:rPr lang="fr-CA" smtClean="0"/>
              <a:pPr>
                <a:defRPr/>
              </a:pPr>
              <a:t>31</a:t>
            </a:fld>
            <a:endParaRPr lang="fr-CA"/>
          </a:p>
        </p:txBody>
      </p:sp>
    </p:spTree>
    <p:extLst>
      <p:ext uri="{BB962C8B-B14F-4D97-AF65-F5344CB8AC3E}">
        <p14:creationId xmlns:p14="http://schemas.microsoft.com/office/powerpoint/2010/main" val="2498935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fld id="{D26C93B9-BBDD-4140-AAC9-B2906C542EE0}" type="datetime1">
              <a:rPr lang="fr-FR"/>
              <a:pPr>
                <a:defRPr/>
              </a:pPr>
              <a:t>12/10/2018</a:t>
            </a:fld>
            <a:endParaRPr lang="fr-CA"/>
          </a:p>
        </p:txBody>
      </p:sp>
      <p:sp>
        <p:nvSpPr>
          <p:cNvPr id="5" name="Espace réservé du pied de page 18"/>
          <p:cNvSpPr>
            <a:spLocks noGrp="1"/>
          </p:cNvSpPr>
          <p:nvPr>
            <p:ph type="ftr" sz="quarter" idx="11"/>
          </p:nvPr>
        </p:nvSpPr>
        <p:spPr/>
        <p:txBody>
          <a:bodyPr/>
          <a:lstStyle>
            <a:lvl1pPr>
              <a:defRPr/>
            </a:lvl1pPr>
          </a:lstStyle>
          <a:p>
            <a:pPr>
              <a:defRPr/>
            </a:pPr>
            <a:endParaRPr lang="fr-CA"/>
          </a:p>
        </p:txBody>
      </p:sp>
      <p:sp>
        <p:nvSpPr>
          <p:cNvPr id="6" name="Espace réservé du numéro de diapositive 26"/>
          <p:cNvSpPr>
            <a:spLocks noGrp="1"/>
          </p:cNvSpPr>
          <p:nvPr>
            <p:ph type="sldNum" sz="quarter" idx="12"/>
          </p:nvPr>
        </p:nvSpPr>
        <p:spPr>
          <a:xfrm>
            <a:off x="0" y="6357938"/>
            <a:ext cx="357188" cy="365125"/>
          </a:xfrm>
        </p:spPr>
        <p:txBody>
          <a:bodyPr/>
          <a:lstStyle>
            <a:lvl1pPr>
              <a:defRPr>
                <a:latin typeface="Arial" pitchFamily="34" charset="0"/>
                <a:cs typeface="Arial" pitchFamily="34" charset="0"/>
              </a:defRPr>
            </a:lvl1pPr>
          </a:lstStyle>
          <a:p>
            <a:pPr>
              <a:defRPr/>
            </a:pPr>
            <a:fld id="{EDABFBC8-AB65-4DFA-9FEF-7D7A767D524F}" type="slidenum">
              <a:rPr lang="fr-CA"/>
              <a:pPr>
                <a:defRPr/>
              </a:pPr>
              <a:t>‹N°›</a:t>
            </a:fld>
            <a:endParaRPr lang="fr-CA" dirty="0"/>
          </a:p>
        </p:txBody>
      </p:sp>
    </p:spTree>
    <p:extLst>
      <p:ext uri="{BB962C8B-B14F-4D97-AF65-F5344CB8AC3E}">
        <p14:creationId xmlns:p14="http://schemas.microsoft.com/office/powerpoint/2010/main" val="12512174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2F1748F2-0202-4B2E-9B76-F126B93DFB2D}" type="datetime1">
              <a:rPr lang="fr-FR"/>
              <a:pPr>
                <a:defRPr/>
              </a:pPr>
              <a:t>12/10/2018</a:t>
            </a:fld>
            <a:endParaRPr lang="fr-CA"/>
          </a:p>
        </p:txBody>
      </p:sp>
      <p:sp>
        <p:nvSpPr>
          <p:cNvPr id="5" name="Espace réservé du pied de page 21"/>
          <p:cNvSpPr>
            <a:spLocks noGrp="1"/>
          </p:cNvSpPr>
          <p:nvPr>
            <p:ph type="ftr" sz="quarter" idx="11"/>
          </p:nvPr>
        </p:nvSpPr>
        <p:spPr/>
        <p:txBody>
          <a:bodyPr/>
          <a:lstStyle>
            <a:lvl1pPr>
              <a:defRPr/>
            </a:lvl1pPr>
          </a:lstStyle>
          <a:p>
            <a:pPr>
              <a:defRPr/>
            </a:pPr>
            <a:endParaRPr lang="fr-CA"/>
          </a:p>
        </p:txBody>
      </p:sp>
      <p:sp>
        <p:nvSpPr>
          <p:cNvPr id="6" name="Espace réservé du numéro de diapositive 17"/>
          <p:cNvSpPr>
            <a:spLocks noGrp="1"/>
          </p:cNvSpPr>
          <p:nvPr>
            <p:ph type="sldNum" sz="quarter" idx="12"/>
          </p:nvPr>
        </p:nvSpPr>
        <p:spPr/>
        <p:txBody>
          <a:bodyPr/>
          <a:lstStyle>
            <a:lvl1pPr>
              <a:defRPr/>
            </a:lvl1pPr>
          </a:lstStyle>
          <a:p>
            <a:pPr>
              <a:defRPr/>
            </a:pPr>
            <a:fld id="{CF260055-93FB-439E-8D26-D144D052DCE8}" type="slidenum">
              <a:rPr lang="fr-CA"/>
              <a:pPr>
                <a:defRPr/>
              </a:pPr>
              <a:t>‹N°›</a:t>
            </a:fld>
            <a:endParaRPr lang="fr-CA"/>
          </a:p>
        </p:txBody>
      </p:sp>
    </p:spTree>
    <p:extLst>
      <p:ext uri="{BB962C8B-B14F-4D97-AF65-F5344CB8AC3E}">
        <p14:creationId xmlns:p14="http://schemas.microsoft.com/office/powerpoint/2010/main" val="380270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52B05A09-7255-4E00-AE6A-2EB55F78CF15}" type="datetime1">
              <a:rPr lang="fr-FR"/>
              <a:pPr>
                <a:defRPr/>
              </a:pPr>
              <a:t>12/10/2018</a:t>
            </a:fld>
            <a:endParaRPr lang="fr-CA"/>
          </a:p>
        </p:txBody>
      </p:sp>
      <p:sp>
        <p:nvSpPr>
          <p:cNvPr id="5" name="Espace réservé du pied de page 21"/>
          <p:cNvSpPr>
            <a:spLocks noGrp="1"/>
          </p:cNvSpPr>
          <p:nvPr>
            <p:ph type="ftr" sz="quarter" idx="11"/>
          </p:nvPr>
        </p:nvSpPr>
        <p:spPr/>
        <p:txBody>
          <a:bodyPr/>
          <a:lstStyle>
            <a:lvl1pPr>
              <a:defRPr/>
            </a:lvl1pPr>
          </a:lstStyle>
          <a:p>
            <a:pPr>
              <a:defRPr/>
            </a:pPr>
            <a:endParaRPr lang="fr-CA"/>
          </a:p>
        </p:txBody>
      </p:sp>
      <p:sp>
        <p:nvSpPr>
          <p:cNvPr id="6" name="Espace réservé du numéro de diapositive 17"/>
          <p:cNvSpPr>
            <a:spLocks noGrp="1"/>
          </p:cNvSpPr>
          <p:nvPr>
            <p:ph type="sldNum" sz="quarter" idx="12"/>
          </p:nvPr>
        </p:nvSpPr>
        <p:spPr/>
        <p:txBody>
          <a:bodyPr/>
          <a:lstStyle>
            <a:lvl1pPr>
              <a:defRPr/>
            </a:lvl1pPr>
          </a:lstStyle>
          <a:p>
            <a:pPr>
              <a:defRPr/>
            </a:pPr>
            <a:fld id="{DD0BFDBF-E720-4162-A7C7-0EB5D590BB3C}" type="slidenum">
              <a:rPr lang="fr-CA"/>
              <a:pPr>
                <a:defRPr/>
              </a:pPr>
              <a:t>‹N°›</a:t>
            </a:fld>
            <a:endParaRPr lang="fr-CA"/>
          </a:p>
        </p:txBody>
      </p:sp>
    </p:spTree>
    <p:extLst>
      <p:ext uri="{BB962C8B-B14F-4D97-AF65-F5344CB8AC3E}">
        <p14:creationId xmlns:p14="http://schemas.microsoft.com/office/powerpoint/2010/main" val="42844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7C7B52ED-96FE-4F26-B680-A9D6D845B372}" type="datetime1">
              <a:rPr lang="fr-FR"/>
              <a:pPr>
                <a:defRPr/>
              </a:pPr>
              <a:t>12/10/2018</a:t>
            </a:fld>
            <a:endParaRPr lang="fr-CA"/>
          </a:p>
        </p:txBody>
      </p:sp>
      <p:sp>
        <p:nvSpPr>
          <p:cNvPr id="5" name="Espace réservé du pied de page 21"/>
          <p:cNvSpPr>
            <a:spLocks noGrp="1"/>
          </p:cNvSpPr>
          <p:nvPr>
            <p:ph type="ftr" sz="quarter" idx="11"/>
          </p:nvPr>
        </p:nvSpPr>
        <p:spPr/>
        <p:txBody>
          <a:bodyPr/>
          <a:lstStyle>
            <a:lvl1pPr>
              <a:defRPr/>
            </a:lvl1pPr>
          </a:lstStyle>
          <a:p>
            <a:pPr>
              <a:defRPr/>
            </a:pPr>
            <a:endParaRPr lang="fr-CA"/>
          </a:p>
        </p:txBody>
      </p:sp>
      <p:sp>
        <p:nvSpPr>
          <p:cNvPr id="6" name="Espace réservé du numéro de diapositive 17"/>
          <p:cNvSpPr>
            <a:spLocks noGrp="1"/>
          </p:cNvSpPr>
          <p:nvPr>
            <p:ph type="sldNum" sz="quarter" idx="12"/>
          </p:nvPr>
        </p:nvSpPr>
        <p:spPr/>
        <p:txBody>
          <a:bodyPr/>
          <a:lstStyle>
            <a:lvl1pPr>
              <a:defRPr/>
            </a:lvl1pPr>
          </a:lstStyle>
          <a:p>
            <a:pPr>
              <a:defRPr/>
            </a:pPr>
            <a:fld id="{BF8625E6-CF2D-4B75-83CA-2684C042D643}" type="slidenum">
              <a:rPr lang="fr-CA"/>
              <a:pPr>
                <a:defRPr/>
              </a:pPr>
              <a:t>‹N°›</a:t>
            </a:fld>
            <a:endParaRPr lang="fr-CA"/>
          </a:p>
        </p:txBody>
      </p:sp>
    </p:spTree>
    <p:extLst>
      <p:ext uri="{BB962C8B-B14F-4D97-AF65-F5344CB8AC3E}">
        <p14:creationId xmlns:p14="http://schemas.microsoft.com/office/powerpoint/2010/main" val="399354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59354A8-CBBD-44CD-AE3F-7C9A007547F8}" type="datetime1">
              <a:rPr lang="fr-FR"/>
              <a:pPr>
                <a:defRPr/>
              </a:pPr>
              <a:t>12/10/2018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40AD334-9909-44D7-9A45-82F2BF85620A}" type="slidenum">
              <a:rPr lang="fr-CA"/>
              <a:pPr>
                <a:defRPr/>
              </a:pPr>
              <a:t>‹N°›</a:t>
            </a:fld>
            <a:endParaRPr lang="fr-CA"/>
          </a:p>
        </p:txBody>
      </p:sp>
    </p:spTree>
    <p:extLst>
      <p:ext uri="{BB962C8B-B14F-4D97-AF65-F5344CB8AC3E}">
        <p14:creationId xmlns:p14="http://schemas.microsoft.com/office/powerpoint/2010/main" val="40251105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A92ECCF0-AA4E-4FC5-87F2-EBE97151F4E3}" type="datetime1">
              <a:rPr lang="fr-FR"/>
              <a:pPr>
                <a:defRPr/>
              </a:pPr>
              <a:t>12/10/2018</a:t>
            </a:fld>
            <a:endParaRPr lang="fr-CA"/>
          </a:p>
        </p:txBody>
      </p:sp>
      <p:sp>
        <p:nvSpPr>
          <p:cNvPr id="6" name="Espace réservé du pied de page 21"/>
          <p:cNvSpPr>
            <a:spLocks noGrp="1"/>
          </p:cNvSpPr>
          <p:nvPr>
            <p:ph type="ftr" sz="quarter" idx="11"/>
          </p:nvPr>
        </p:nvSpPr>
        <p:spPr/>
        <p:txBody>
          <a:bodyPr/>
          <a:lstStyle>
            <a:lvl1pPr>
              <a:defRPr/>
            </a:lvl1pPr>
          </a:lstStyle>
          <a:p>
            <a:pPr>
              <a:defRPr/>
            </a:pPr>
            <a:endParaRPr lang="fr-CA"/>
          </a:p>
        </p:txBody>
      </p:sp>
      <p:sp>
        <p:nvSpPr>
          <p:cNvPr id="7" name="Espace réservé du numéro de diapositive 17"/>
          <p:cNvSpPr>
            <a:spLocks noGrp="1"/>
          </p:cNvSpPr>
          <p:nvPr>
            <p:ph type="sldNum" sz="quarter" idx="12"/>
          </p:nvPr>
        </p:nvSpPr>
        <p:spPr/>
        <p:txBody>
          <a:bodyPr/>
          <a:lstStyle>
            <a:lvl1pPr>
              <a:defRPr/>
            </a:lvl1pPr>
          </a:lstStyle>
          <a:p>
            <a:pPr>
              <a:defRPr/>
            </a:pPr>
            <a:fld id="{5DC5631F-68D1-40B1-B69F-184588338DCB}" type="slidenum">
              <a:rPr lang="fr-CA"/>
              <a:pPr>
                <a:defRPr/>
              </a:pPr>
              <a:t>‹N°›</a:t>
            </a:fld>
            <a:endParaRPr lang="fr-CA"/>
          </a:p>
        </p:txBody>
      </p:sp>
    </p:spTree>
    <p:extLst>
      <p:ext uri="{BB962C8B-B14F-4D97-AF65-F5344CB8AC3E}">
        <p14:creationId xmlns:p14="http://schemas.microsoft.com/office/powerpoint/2010/main" val="29349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F68F3F57-5794-447E-A4EA-EA9FF52032BD}" type="datetime1">
              <a:rPr lang="fr-FR"/>
              <a:pPr>
                <a:defRPr/>
              </a:pPr>
              <a:t>12/10/2018</a:t>
            </a:fld>
            <a:endParaRPr lang="fr-CA"/>
          </a:p>
        </p:txBody>
      </p:sp>
      <p:sp>
        <p:nvSpPr>
          <p:cNvPr id="8" name="Espace réservé du pied de page 21"/>
          <p:cNvSpPr>
            <a:spLocks noGrp="1"/>
          </p:cNvSpPr>
          <p:nvPr>
            <p:ph type="ftr" sz="quarter" idx="11"/>
          </p:nvPr>
        </p:nvSpPr>
        <p:spPr/>
        <p:txBody>
          <a:bodyPr/>
          <a:lstStyle>
            <a:lvl1pPr>
              <a:defRPr/>
            </a:lvl1pPr>
          </a:lstStyle>
          <a:p>
            <a:pPr>
              <a:defRPr/>
            </a:pPr>
            <a:endParaRPr lang="fr-CA"/>
          </a:p>
        </p:txBody>
      </p:sp>
      <p:sp>
        <p:nvSpPr>
          <p:cNvPr id="9" name="Espace réservé du numéro de diapositive 17"/>
          <p:cNvSpPr>
            <a:spLocks noGrp="1"/>
          </p:cNvSpPr>
          <p:nvPr>
            <p:ph type="sldNum" sz="quarter" idx="12"/>
          </p:nvPr>
        </p:nvSpPr>
        <p:spPr/>
        <p:txBody>
          <a:bodyPr/>
          <a:lstStyle>
            <a:lvl1pPr>
              <a:defRPr/>
            </a:lvl1pPr>
          </a:lstStyle>
          <a:p>
            <a:pPr>
              <a:defRPr/>
            </a:pPr>
            <a:fld id="{6FC4BF93-FF0E-4B9F-AC6C-25D7D15BFA59}" type="slidenum">
              <a:rPr lang="fr-CA"/>
              <a:pPr>
                <a:defRPr/>
              </a:pPr>
              <a:t>‹N°›</a:t>
            </a:fld>
            <a:endParaRPr lang="fr-CA"/>
          </a:p>
        </p:txBody>
      </p:sp>
    </p:spTree>
    <p:extLst>
      <p:ext uri="{BB962C8B-B14F-4D97-AF65-F5344CB8AC3E}">
        <p14:creationId xmlns:p14="http://schemas.microsoft.com/office/powerpoint/2010/main" val="129366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30439E2E-497C-497E-A01C-E032CE7C219C}" type="datetime1">
              <a:rPr lang="fr-FR"/>
              <a:pPr>
                <a:defRPr/>
              </a:pPr>
              <a:t>12/10/2018</a:t>
            </a:fld>
            <a:endParaRPr lang="fr-CA"/>
          </a:p>
        </p:txBody>
      </p:sp>
      <p:sp>
        <p:nvSpPr>
          <p:cNvPr id="4" name="Espace réservé du pied de page 21"/>
          <p:cNvSpPr>
            <a:spLocks noGrp="1"/>
          </p:cNvSpPr>
          <p:nvPr>
            <p:ph type="ftr" sz="quarter" idx="11"/>
          </p:nvPr>
        </p:nvSpPr>
        <p:spPr/>
        <p:txBody>
          <a:bodyPr/>
          <a:lstStyle>
            <a:lvl1pPr>
              <a:defRPr/>
            </a:lvl1pPr>
          </a:lstStyle>
          <a:p>
            <a:pPr>
              <a:defRPr/>
            </a:pPr>
            <a:endParaRPr lang="fr-CA"/>
          </a:p>
        </p:txBody>
      </p:sp>
      <p:sp>
        <p:nvSpPr>
          <p:cNvPr id="5" name="Espace réservé du numéro de diapositive 17"/>
          <p:cNvSpPr>
            <a:spLocks noGrp="1"/>
          </p:cNvSpPr>
          <p:nvPr>
            <p:ph type="sldNum" sz="quarter" idx="12"/>
          </p:nvPr>
        </p:nvSpPr>
        <p:spPr/>
        <p:txBody>
          <a:bodyPr/>
          <a:lstStyle>
            <a:lvl1pPr>
              <a:defRPr/>
            </a:lvl1pPr>
          </a:lstStyle>
          <a:p>
            <a:pPr>
              <a:defRPr/>
            </a:pPr>
            <a:fld id="{8803BC58-A811-492E-B23C-3987067524BA}" type="slidenum">
              <a:rPr lang="fr-CA"/>
              <a:pPr>
                <a:defRPr/>
              </a:pPr>
              <a:t>‹N°›</a:t>
            </a:fld>
            <a:endParaRPr lang="fr-CA"/>
          </a:p>
        </p:txBody>
      </p:sp>
    </p:spTree>
    <p:extLst>
      <p:ext uri="{BB962C8B-B14F-4D97-AF65-F5344CB8AC3E}">
        <p14:creationId xmlns:p14="http://schemas.microsoft.com/office/powerpoint/2010/main" val="40402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BD1F9948-7E31-4895-AAF1-9A364B49E45C}" type="datetime1">
              <a:rPr lang="fr-FR"/>
              <a:pPr>
                <a:defRPr/>
              </a:pPr>
              <a:t>12/10/2018</a:t>
            </a:fld>
            <a:endParaRPr lang="fr-CA"/>
          </a:p>
        </p:txBody>
      </p:sp>
      <p:sp>
        <p:nvSpPr>
          <p:cNvPr id="3" name="Espace réservé du pied de page 21"/>
          <p:cNvSpPr>
            <a:spLocks noGrp="1"/>
          </p:cNvSpPr>
          <p:nvPr>
            <p:ph type="ftr" sz="quarter" idx="11"/>
          </p:nvPr>
        </p:nvSpPr>
        <p:spPr/>
        <p:txBody>
          <a:bodyPr/>
          <a:lstStyle>
            <a:lvl1pPr>
              <a:defRPr/>
            </a:lvl1pPr>
          </a:lstStyle>
          <a:p>
            <a:pPr>
              <a:defRPr/>
            </a:pPr>
            <a:endParaRPr lang="fr-CA"/>
          </a:p>
        </p:txBody>
      </p:sp>
      <p:sp>
        <p:nvSpPr>
          <p:cNvPr id="4" name="Espace réservé du numéro de diapositive 17"/>
          <p:cNvSpPr>
            <a:spLocks noGrp="1"/>
          </p:cNvSpPr>
          <p:nvPr>
            <p:ph type="sldNum" sz="quarter" idx="12"/>
          </p:nvPr>
        </p:nvSpPr>
        <p:spPr/>
        <p:txBody>
          <a:bodyPr/>
          <a:lstStyle>
            <a:lvl1pPr>
              <a:defRPr/>
            </a:lvl1pPr>
          </a:lstStyle>
          <a:p>
            <a:pPr>
              <a:defRPr/>
            </a:pPr>
            <a:fld id="{F69AC2CB-605B-415A-A358-C2C2F24391C5}" type="slidenum">
              <a:rPr lang="fr-CA"/>
              <a:pPr>
                <a:defRPr/>
              </a:pPr>
              <a:t>‹N°›</a:t>
            </a:fld>
            <a:endParaRPr lang="fr-CA"/>
          </a:p>
        </p:txBody>
      </p:sp>
    </p:spTree>
    <p:extLst>
      <p:ext uri="{BB962C8B-B14F-4D97-AF65-F5344CB8AC3E}">
        <p14:creationId xmlns:p14="http://schemas.microsoft.com/office/powerpoint/2010/main" val="1541311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4D82D7F0-A584-45DD-A1D6-548DC04578C7}" type="datetime1">
              <a:rPr lang="fr-FR"/>
              <a:pPr>
                <a:defRPr/>
              </a:pPr>
              <a:t>12/10/2018</a:t>
            </a:fld>
            <a:endParaRPr lang="fr-CA"/>
          </a:p>
        </p:txBody>
      </p:sp>
      <p:sp>
        <p:nvSpPr>
          <p:cNvPr id="6" name="Espace réservé du pied de page 21"/>
          <p:cNvSpPr>
            <a:spLocks noGrp="1"/>
          </p:cNvSpPr>
          <p:nvPr>
            <p:ph type="ftr" sz="quarter" idx="11"/>
          </p:nvPr>
        </p:nvSpPr>
        <p:spPr/>
        <p:txBody>
          <a:bodyPr/>
          <a:lstStyle>
            <a:lvl1pPr>
              <a:defRPr/>
            </a:lvl1pPr>
          </a:lstStyle>
          <a:p>
            <a:pPr>
              <a:defRPr/>
            </a:pPr>
            <a:endParaRPr lang="fr-CA"/>
          </a:p>
        </p:txBody>
      </p:sp>
      <p:sp>
        <p:nvSpPr>
          <p:cNvPr id="7" name="Espace réservé du numéro de diapositive 17"/>
          <p:cNvSpPr>
            <a:spLocks noGrp="1"/>
          </p:cNvSpPr>
          <p:nvPr>
            <p:ph type="sldNum" sz="quarter" idx="12"/>
          </p:nvPr>
        </p:nvSpPr>
        <p:spPr/>
        <p:txBody>
          <a:bodyPr/>
          <a:lstStyle>
            <a:lvl1pPr>
              <a:defRPr/>
            </a:lvl1pPr>
          </a:lstStyle>
          <a:p>
            <a:pPr>
              <a:defRPr/>
            </a:pPr>
            <a:fld id="{1BDEC5B0-4E1E-4579-9F51-FBE3FAEF25CF}" type="slidenum">
              <a:rPr lang="fr-CA"/>
              <a:pPr>
                <a:defRPr/>
              </a:pPr>
              <a:t>‹N°›</a:t>
            </a:fld>
            <a:endParaRPr lang="fr-CA"/>
          </a:p>
        </p:txBody>
      </p:sp>
    </p:spTree>
    <p:extLst>
      <p:ext uri="{BB962C8B-B14F-4D97-AF65-F5344CB8AC3E}">
        <p14:creationId xmlns:p14="http://schemas.microsoft.com/office/powerpoint/2010/main" val="304646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fld id="{9B6E6E5D-1A5C-4FEF-A302-B8AB319D7CB2}" type="datetime1">
              <a:rPr lang="fr-FR"/>
              <a:pPr>
                <a:defRPr/>
              </a:pPr>
              <a:t>12/10/2018</a:t>
            </a:fld>
            <a:endParaRPr lang="fr-CA"/>
          </a:p>
        </p:txBody>
      </p:sp>
      <p:sp>
        <p:nvSpPr>
          <p:cNvPr id="10" name="Espace réservé du pied de page 5"/>
          <p:cNvSpPr>
            <a:spLocks noGrp="1"/>
          </p:cNvSpPr>
          <p:nvPr>
            <p:ph type="ftr" sz="quarter" idx="11"/>
          </p:nvPr>
        </p:nvSpPr>
        <p:spPr/>
        <p:txBody>
          <a:bodyPr/>
          <a:lstStyle>
            <a:lvl1pPr>
              <a:defRPr/>
            </a:lvl1pPr>
          </a:lstStyle>
          <a:p>
            <a:pPr>
              <a:defRPr/>
            </a:pPr>
            <a:endParaRPr lang="fr-CA"/>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E2716C18-A847-4C05-A876-A4EDEC880394}" type="slidenum">
              <a:rPr lang="fr-CA"/>
              <a:pPr>
                <a:defRPr/>
              </a:pPr>
              <a:t>‹N°›</a:t>
            </a:fld>
            <a:endParaRPr lang="fr-CA"/>
          </a:p>
        </p:txBody>
      </p:sp>
    </p:spTree>
    <p:extLst>
      <p:ext uri="{BB962C8B-B14F-4D97-AF65-F5344CB8AC3E}">
        <p14:creationId xmlns:p14="http://schemas.microsoft.com/office/powerpoint/2010/main" val="231200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Espace réservé du titr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ltLang="fr-FR" smtClean="0"/>
              <a:t>Cliquez pour modifier le style du titre</a:t>
            </a:r>
            <a:endParaRPr lang="en-US" altLang="fr-FR" smtClean="0"/>
          </a:p>
        </p:txBody>
      </p:sp>
      <p:sp>
        <p:nvSpPr>
          <p:cNvPr id="1029" name="Espace réservé du texte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94E3119E-36DA-4C03-8575-A3EABC88E41D}" type="datetime1">
              <a:rPr lang="fr-FR"/>
              <a:pPr>
                <a:defRPr/>
              </a:pPr>
              <a:t>12/10/2018</a:t>
            </a:fld>
            <a:endParaRPr lang="fr-CA"/>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fr-CA"/>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EF88697F-E659-4334-8F74-A8C91554BE43}" type="slidenum">
              <a:rPr lang="fr-CA"/>
              <a:pPr>
                <a:defRPr/>
              </a:pPr>
              <a:t>‹N°›</a:t>
            </a:fld>
            <a:endParaRPr lang="fr-CA"/>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91" r:id="rId1"/>
    <p:sldLayoutId id="2147483883" r:id="rId2"/>
    <p:sldLayoutId id="2147483892" r:id="rId3"/>
    <p:sldLayoutId id="2147483884" r:id="rId4"/>
    <p:sldLayoutId id="2147483885" r:id="rId5"/>
    <p:sldLayoutId id="2147483886" r:id="rId6"/>
    <p:sldLayoutId id="2147483887" r:id="rId7"/>
    <p:sldLayoutId id="2147483888" r:id="rId8"/>
    <p:sldLayoutId id="2147483893" r:id="rId9"/>
    <p:sldLayoutId id="2147483889" r:id="rId10"/>
    <p:sldLayoutId id="2147483890"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qweri.lexum.com/calegis/schedule-b-to-the-canada-act-1982-uk-1982-c-11-en" TargetMode="External"/><Relationship Id="rId2" Type="http://schemas.openxmlformats.org/officeDocument/2006/relationships/hyperlink" Target="https://qweri.lexum.com/calegis/schedule-b-to-the-canada-act-1982-uk-1982-c-11-en#!fragment/sec1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qweri.lexum.com/calegis/schedule-b-to-the-canada-act-1982-uk-1982-c-11-e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qweri.lexum.com/calegis/schedule-b-to-the-canada-act-1982-uk-1982-c-11-en" TargetMode="External"/><Relationship Id="rId2" Type="http://schemas.openxmlformats.org/officeDocument/2006/relationships/hyperlink" Target="https://qweri.lexum.com/calegis/schedule-b-to-the-canada-act-1982-uk-1982-c-11-en#!fragment/sec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qweri.lexum.com/calegis/schedule-b-to-the-canada-act-1982-uk-1982-c-11-en" TargetMode="External"/><Relationship Id="rId2" Type="http://schemas.openxmlformats.org/officeDocument/2006/relationships/hyperlink" Target="https://qweri.lexum.com/calegis/schedule-b-to-the-canada-act-1982-uk-1982-c-11-en#!fragment/sec8"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2.jpeg"/></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politico.com/story/2018/09/13/canada-weed-pot-border-78326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cbc.ca/news/business/pot-cannabis-marijuana-jobs-canopy-growth-medreleaf-1.4718771"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cbc.ca/news/business/cannabis-promotion-despite-coming-law-1.4740933"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cbc.ca/news/business/pot-business-future-marijuana-legalization-1.4711215"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cbc.ca/news/business/cannabis-promotion-despite-coming-law-1.4740933" TargetMode="Externa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3400" y="1371600"/>
            <a:ext cx="7851775" cy="1828800"/>
          </a:xfrm>
        </p:spPr>
        <p:txBody>
          <a:bodyPr/>
          <a:lstStyle/>
          <a:p>
            <a:pPr eaLnBrk="1" fontAlgn="auto" hangingPunct="1">
              <a:spcAft>
                <a:spcPts val="0"/>
              </a:spcAft>
              <a:defRPr/>
            </a:pPr>
            <a:endParaRPr lang="fr-CA" dirty="0"/>
          </a:p>
        </p:txBody>
      </p:sp>
      <p:sp>
        <p:nvSpPr>
          <p:cNvPr id="5123" name="Sous-titre 2"/>
          <p:cNvSpPr>
            <a:spLocks noGrp="1"/>
          </p:cNvSpPr>
          <p:nvPr>
            <p:ph type="subTitle" idx="1"/>
          </p:nvPr>
        </p:nvSpPr>
        <p:spPr>
          <a:xfrm>
            <a:off x="533400" y="3228975"/>
            <a:ext cx="7854950" cy="1752600"/>
          </a:xfrm>
        </p:spPr>
        <p:txBody>
          <a:bodyPr/>
          <a:lstStyle/>
          <a:p>
            <a:pPr marR="0" eaLnBrk="1" hangingPunct="1"/>
            <a:endParaRPr lang="fr-CA" altLang="fr-FR" smtClean="0"/>
          </a:p>
        </p:txBody>
      </p:sp>
      <p:pic>
        <p:nvPicPr>
          <p:cNvPr id="5124" name="Image 4" descr="map_canada.iSto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571625"/>
            <a:ext cx="57150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25" y="1571625"/>
            <a:ext cx="264318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ZoneTexte 6"/>
          <p:cNvSpPr txBox="1">
            <a:spLocks noChangeArrowheads="1"/>
          </p:cNvSpPr>
          <p:nvPr/>
        </p:nvSpPr>
        <p:spPr bwMode="auto">
          <a:xfrm>
            <a:off x="571500" y="354732"/>
            <a:ext cx="81438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altLang="fr-FR" sz="2000" b="1" u="sng" dirty="0" smtClean="0">
                <a:latin typeface="Times New Roman" pitchFamily="18" charset="0"/>
                <a:cs typeface="Times New Roman" pitchFamily="18" charset="0"/>
              </a:rPr>
              <a:t>“</a:t>
            </a:r>
            <a:r>
              <a:rPr lang="fr-CA" altLang="fr-FR" sz="2000" b="1" u="sng" dirty="0" smtClean="0">
                <a:latin typeface="Times New Roman" pitchFamily="18" charset="0"/>
                <a:cs typeface="Times New Roman" pitchFamily="18" charset="0"/>
              </a:rPr>
              <a:t>PUFF THE MAGIC DRAGON</a:t>
            </a:r>
            <a:r>
              <a:rPr lang="en-CA" altLang="fr-FR" sz="2000" b="1" dirty="0" smtClean="0">
                <a:latin typeface="Times New Roman" pitchFamily="18" charset="0"/>
                <a:cs typeface="Times New Roman" pitchFamily="18" charset="0"/>
              </a:rPr>
              <a:t>”</a:t>
            </a:r>
            <a:endParaRPr lang="fr-CA" altLang="fr-FR" sz="2000" b="1" dirty="0" smtClean="0">
              <a:latin typeface="Times New Roman" pitchFamily="18" charset="0"/>
              <a:cs typeface="Times New Roman" pitchFamily="18" charset="0"/>
            </a:endParaRPr>
          </a:p>
          <a:p>
            <a:pPr algn="ctr" eaLnBrk="1" hangingPunct="1"/>
            <a:r>
              <a:rPr lang="fr-CA" altLang="fr-FR" sz="2000" dirty="0" smtClean="0">
                <a:latin typeface="Times New Roman" pitchFamily="18" charset="0"/>
                <a:cs typeface="Times New Roman" pitchFamily="18" charset="0"/>
              </a:rPr>
              <a:t>THE </a:t>
            </a:r>
            <a:r>
              <a:rPr lang="fr-CA" altLang="fr-FR" sz="2000" dirty="0">
                <a:latin typeface="Times New Roman" pitchFamily="18" charset="0"/>
                <a:cs typeface="Times New Roman" pitchFamily="18" charset="0"/>
              </a:rPr>
              <a:t>LONG </a:t>
            </a:r>
            <a:r>
              <a:rPr lang="fr-CA" altLang="fr-FR" sz="2000" dirty="0" err="1">
                <a:latin typeface="Times New Roman" pitchFamily="18" charset="0"/>
                <a:cs typeface="Times New Roman" pitchFamily="18" charset="0"/>
              </a:rPr>
              <a:t>LONG</a:t>
            </a:r>
            <a:r>
              <a:rPr lang="fr-CA" altLang="fr-FR" sz="2000" dirty="0">
                <a:latin typeface="Times New Roman" pitchFamily="18" charset="0"/>
                <a:cs typeface="Times New Roman" pitchFamily="18" charset="0"/>
              </a:rPr>
              <a:t> ARM OF THE </a:t>
            </a:r>
            <a:r>
              <a:rPr lang="fr-CA" altLang="fr-FR" sz="2000" dirty="0" smtClean="0">
                <a:latin typeface="Times New Roman" pitchFamily="18" charset="0"/>
                <a:cs typeface="Times New Roman" pitchFamily="18" charset="0"/>
              </a:rPr>
              <a:t>LAW - ETHICAL AND CROSS BORDER ISSUES ARISING FROM CANADA’S LEGALISATION OF CANNABIS AND THE VARIOUS PRIVACY REGIMES THAT PERTAIN</a:t>
            </a:r>
            <a:endParaRPr lang="fr-CA" altLang="fr-FR" sz="2000" dirty="0">
              <a:latin typeface="Times New Roman" pitchFamily="18" charset="0"/>
              <a:cs typeface="Times New Roman" pitchFamily="18" charset="0"/>
            </a:endParaRPr>
          </a:p>
        </p:txBody>
      </p:sp>
      <p:sp>
        <p:nvSpPr>
          <p:cNvPr id="5127" name="ZoneTexte 6"/>
          <p:cNvSpPr txBox="1">
            <a:spLocks noChangeArrowheads="1"/>
          </p:cNvSpPr>
          <p:nvPr/>
        </p:nvSpPr>
        <p:spPr bwMode="auto">
          <a:xfrm>
            <a:off x="285750" y="5357813"/>
            <a:ext cx="81438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CA" altLang="fr-FR" sz="2200" dirty="0">
                <a:latin typeface="Times New Roman" pitchFamily="18" charset="0"/>
                <a:cs typeface="Times New Roman" pitchFamily="18" charset="0"/>
              </a:rPr>
              <a:t>THEODORE GOLOFF ESQ, </a:t>
            </a:r>
          </a:p>
          <a:p>
            <a:pPr algn="ctr" eaLnBrk="1" hangingPunct="1"/>
            <a:r>
              <a:rPr lang="fr-CA" altLang="fr-FR" sz="2200" dirty="0">
                <a:latin typeface="Times New Roman" pitchFamily="18" charset="0"/>
                <a:cs typeface="Times New Roman" pitchFamily="18" charset="0"/>
              </a:rPr>
              <a:t>ROBINSON SHEPPARD SHAPIRO LLP</a:t>
            </a:r>
          </a:p>
          <a:p>
            <a:pPr algn="ctr" eaLnBrk="1" hangingPunct="1"/>
            <a:r>
              <a:rPr lang="fr-CA" altLang="fr-FR" sz="2200" dirty="0" smtClean="0">
                <a:latin typeface="Times New Roman" pitchFamily="18" charset="0"/>
                <a:cs typeface="Times New Roman" pitchFamily="18" charset="0"/>
              </a:rPr>
              <a:t>NIAGARA ON THE LAKE – OCTOBER 19, 2018</a:t>
            </a:r>
            <a:endParaRPr lang="fr-CA" altLang="fr-FR" sz="2200" dirty="0">
              <a:latin typeface="Times New Roman" pitchFamily="18" charset="0"/>
              <a:cs typeface="Times New Roman" pitchFamily="18" charset="0"/>
            </a:endParaRPr>
          </a:p>
        </p:txBody>
      </p:sp>
      <p:pic>
        <p:nvPicPr>
          <p:cNvPr id="5128" name="Image 7" descr="rss_logo_1L_BI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86688" y="6286500"/>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numéro de diapositive 12"/>
          <p:cNvSpPr>
            <a:spLocks noGrp="1"/>
          </p:cNvSpPr>
          <p:nvPr>
            <p:ph type="sldNum" sz="quarter" idx="12"/>
          </p:nvPr>
        </p:nvSpPr>
        <p:spPr/>
        <p:txBody>
          <a:bodyPr/>
          <a:lstStyle/>
          <a:p>
            <a:pPr>
              <a:defRPr/>
            </a:pPr>
            <a:fld id="{EB892EAA-16A1-4EB5-B6BA-AE97D070E5DD}" type="slidenum">
              <a:rPr lang="fr-CA"/>
              <a:pPr>
                <a:defRPr/>
              </a:pPr>
              <a:t>1</a:t>
            </a:fld>
            <a:endParaRPr lang="fr-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p:txBody>
          <a:bodyPr anchor="ctr"/>
          <a:lstStyle/>
          <a:p>
            <a:pPr lvl="0"/>
            <a:r>
              <a:rPr lang="en-US" sz="2300" dirty="0" smtClean="0"/>
              <a:t>On the other hand, the Canada Charter and the Quebec Charter, </a:t>
            </a:r>
            <a:r>
              <a:rPr lang="en-US" sz="2300" dirty="0"/>
              <a:t>and indeed other constitutional or quasi-constitutional domestic Canadian legislation may impact on how “international” business relationships are or may be ordered.  </a:t>
            </a:r>
            <a:endParaRPr lang="en-US" sz="2300" dirty="0" smtClean="0"/>
          </a:p>
          <a:p>
            <a:pPr lvl="0"/>
            <a:r>
              <a:rPr lang="en-US" sz="2300" u="sng" dirty="0" smtClean="0"/>
              <a:t>Our </a:t>
            </a:r>
            <a:r>
              <a:rPr lang="en-US" sz="2300" u="sng" dirty="0"/>
              <a:t>Supreme Court determined that in respect of the Canada Charter and in making banking arrangements, in particular but not </a:t>
            </a:r>
            <a:r>
              <a:rPr lang="en-US" sz="2300" u="sng" dirty="0" err="1"/>
              <a:t>limitatively</a:t>
            </a:r>
            <a:r>
              <a:rPr lang="en-US" sz="2300" u="sng" dirty="0" smtClean="0"/>
              <a:t>, </a:t>
            </a:r>
            <a:r>
              <a:rPr lang="en-US" sz="2300" i="1" u="sng" dirty="0" smtClean="0"/>
              <a:t>“….</a:t>
            </a:r>
            <a:r>
              <a:rPr lang="en-US" sz="2300" i="1" u="sng" dirty="0"/>
              <a:t>a Canadian residing in a foreign country should expect his or her privacy to be governed by the laws of that country and as such, a reasonable expectation of privacy will generally correspond to the degree of protection those laws provide</a:t>
            </a:r>
            <a:r>
              <a:rPr lang="en-US" sz="2300" dirty="0" smtClean="0"/>
              <a:t>.”</a:t>
            </a:r>
            <a:endParaRPr lang="fr-CA" sz="23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10</a:t>
            </a:fld>
            <a:endParaRPr lang="fr-CA"/>
          </a:p>
        </p:txBody>
      </p:sp>
    </p:spTree>
    <p:extLst>
      <p:ext uri="{BB962C8B-B14F-4D97-AF65-F5344CB8AC3E}">
        <p14:creationId xmlns:p14="http://schemas.microsoft.com/office/powerpoint/2010/main" val="3696459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143000"/>
          </a:xfrm>
        </p:spPr>
        <p:txBody>
          <a:bodyPr/>
          <a:lstStyle/>
          <a:p>
            <a:r>
              <a:rPr lang="fr-CA" sz="3600" dirty="0" err="1" smtClean="0"/>
              <a:t>Privacy</a:t>
            </a:r>
            <a:r>
              <a:rPr lang="fr-CA" sz="3600" dirty="0" smtClean="0"/>
              <a:t> </a:t>
            </a:r>
            <a:r>
              <a:rPr lang="fr-CA" sz="3600" dirty="0" err="1" smtClean="0"/>
              <a:t>legislation</a:t>
            </a:r>
            <a:r>
              <a:rPr lang="fr-CA" sz="3600" dirty="0" smtClean="0"/>
              <a:t> in Canada- </a:t>
            </a:r>
            <a:r>
              <a:rPr lang="fr-CA" sz="3600" dirty="0" err="1" smtClean="0"/>
              <a:t>Overview</a:t>
            </a:r>
            <a:endParaRPr lang="fr-CA" sz="3600" dirty="0"/>
          </a:p>
        </p:txBody>
      </p:sp>
      <p:sp>
        <p:nvSpPr>
          <p:cNvPr id="3" name="Espace réservé du contenu 2"/>
          <p:cNvSpPr>
            <a:spLocks noGrp="1"/>
          </p:cNvSpPr>
          <p:nvPr>
            <p:ph idx="1"/>
          </p:nvPr>
        </p:nvSpPr>
        <p:spPr/>
        <p:txBody>
          <a:bodyPr/>
          <a:lstStyle/>
          <a:p>
            <a:pPr>
              <a:tabLst>
                <a:tab pos="360363" algn="l"/>
              </a:tabLst>
            </a:pPr>
            <a:r>
              <a:rPr lang="en-CA" altLang="fr-FR" sz="1600" b="1" dirty="0" smtClean="0">
                <a:cs typeface="Times New Roman" pitchFamily="18" charset="0"/>
              </a:rPr>
              <a:t>Federal Government and Three Provinces Have Adopted Full Blown Privacy Statute Substantially Similar to “</a:t>
            </a:r>
            <a:r>
              <a:rPr lang="en-CA" altLang="fr-FR" sz="1600" b="1" dirty="0" err="1" smtClean="0">
                <a:cs typeface="Times New Roman" pitchFamily="18" charset="0"/>
              </a:rPr>
              <a:t>Pipeda</a:t>
            </a:r>
            <a:r>
              <a:rPr lang="en-CA" altLang="fr-FR" sz="1600" b="1" dirty="0" smtClean="0">
                <a:cs typeface="Times New Roman" pitchFamily="18" charset="0"/>
              </a:rPr>
              <a:t>”:</a:t>
            </a:r>
            <a:endParaRPr lang="fr-CA" altLang="fr-FR" sz="1600" dirty="0" smtClean="0">
              <a:cs typeface="Times New Roman" pitchFamily="18" charset="0"/>
            </a:endParaRPr>
          </a:p>
          <a:p>
            <a:pPr>
              <a:buClr>
                <a:srgbClr val="0D0D0D"/>
              </a:buClr>
              <a:buFont typeface="Wingdings" pitchFamily="2" charset="2"/>
              <a:buChar char="Ø"/>
              <a:tabLst>
                <a:tab pos="360363" algn="l"/>
              </a:tabLst>
            </a:pPr>
            <a:r>
              <a:rPr lang="en-US" altLang="fr-FR" sz="1600" dirty="0" smtClean="0">
                <a:cs typeface="Times New Roman" pitchFamily="18" charset="0"/>
              </a:rPr>
              <a:t>  </a:t>
            </a:r>
            <a:r>
              <a:rPr lang="en-US" altLang="fr-FR" sz="1600" u="sng" dirty="0" smtClean="0">
                <a:cs typeface="Times New Roman" pitchFamily="18" charset="0"/>
              </a:rPr>
              <a:t>Personal Information Protection and Electronic Documents Act 2000</a:t>
            </a:r>
            <a:r>
              <a:rPr lang="en-US" altLang="fr-FR" sz="1600" dirty="0" smtClean="0">
                <a:cs typeface="Times New Roman" pitchFamily="18" charset="0"/>
              </a:rPr>
              <a:t>, R.S.C., C-5.;</a:t>
            </a:r>
            <a:endParaRPr lang="fr-CA" altLang="fr-FR" sz="1600" dirty="0" smtClean="0">
              <a:cs typeface="Times New Roman" pitchFamily="18" charset="0"/>
            </a:endParaRPr>
          </a:p>
          <a:p>
            <a:pPr>
              <a:buClr>
                <a:srgbClr val="0D0D0D"/>
              </a:buClr>
              <a:buFont typeface="Wingdings" pitchFamily="2" charset="2"/>
              <a:buChar char="Ø"/>
              <a:tabLst>
                <a:tab pos="360363" algn="l"/>
              </a:tabLst>
            </a:pPr>
            <a:r>
              <a:rPr lang="en-US" altLang="fr-FR" sz="1600" dirty="0" smtClean="0">
                <a:cs typeface="Times New Roman" pitchFamily="18" charset="0"/>
              </a:rPr>
              <a:t>  </a:t>
            </a:r>
            <a:r>
              <a:rPr lang="en-US" altLang="fr-FR" sz="1600" u="sng" dirty="0" smtClean="0">
                <a:cs typeface="Times New Roman" pitchFamily="18" charset="0"/>
              </a:rPr>
              <a:t>British Columbia Privacy Act</a:t>
            </a:r>
            <a:r>
              <a:rPr lang="en-US" altLang="fr-FR" sz="1600" dirty="0" smtClean="0">
                <a:cs typeface="Times New Roman" pitchFamily="18" charset="0"/>
              </a:rPr>
              <a:t>, RSBC 1996, c. 373;  Freedom of Information and Privacy 	Act, RSBC 1996, c. 165; </a:t>
            </a:r>
            <a:r>
              <a:rPr lang="en-US" altLang="fr-FR" sz="1600" u="sng" dirty="0" smtClean="0">
                <a:cs typeface="Times New Roman" pitchFamily="18" charset="0"/>
              </a:rPr>
              <a:t>E-Health (Personal Health Information Access and Protection of </a:t>
            </a:r>
            <a:r>
              <a:rPr lang="en-US" altLang="fr-FR" sz="1600" dirty="0" smtClean="0">
                <a:cs typeface="Times New Roman" pitchFamily="18" charset="0"/>
              </a:rPr>
              <a:t>	</a:t>
            </a:r>
            <a:r>
              <a:rPr lang="en-US" altLang="fr-FR" sz="1600" u="sng" dirty="0" smtClean="0">
                <a:cs typeface="Times New Roman" pitchFamily="18" charset="0"/>
              </a:rPr>
              <a:t>Privacy Act</a:t>
            </a:r>
            <a:r>
              <a:rPr lang="en-US" altLang="fr-FR" sz="1600" dirty="0" smtClean="0">
                <a:cs typeface="Times New Roman" pitchFamily="18" charset="0"/>
              </a:rPr>
              <a:t>, SBC 2008;</a:t>
            </a:r>
          </a:p>
          <a:p>
            <a:pPr>
              <a:buClr>
                <a:srgbClr val="0D0D0D"/>
              </a:buClr>
              <a:buFont typeface="Wingdings" pitchFamily="2" charset="2"/>
              <a:buChar char="Ø"/>
              <a:tabLst>
                <a:tab pos="360363" algn="l"/>
              </a:tabLst>
            </a:pPr>
            <a:r>
              <a:rPr lang="en-US" altLang="fr-FR" sz="1600" dirty="0" smtClean="0">
                <a:cs typeface="Times New Roman" pitchFamily="18" charset="0"/>
              </a:rPr>
              <a:t>  </a:t>
            </a:r>
            <a:r>
              <a:rPr lang="en-US" altLang="fr-FR" sz="1600" u="sng" dirty="0" smtClean="0">
                <a:cs typeface="Times New Roman" pitchFamily="18" charset="0"/>
              </a:rPr>
              <a:t>Alberta Freedom of Information and Protection of Privacy Act</a:t>
            </a:r>
            <a:r>
              <a:rPr lang="en-US" altLang="fr-FR" sz="1600" dirty="0" smtClean="0">
                <a:cs typeface="Times New Roman" pitchFamily="18" charset="0"/>
              </a:rPr>
              <a:t>, RSA 2000, c. F-25; </a:t>
            </a:r>
          </a:p>
          <a:p>
            <a:pPr marL="0" indent="0">
              <a:buNone/>
              <a:tabLst>
                <a:tab pos="360363" algn="l"/>
              </a:tabLst>
            </a:pPr>
            <a:r>
              <a:rPr lang="en-US" altLang="fr-FR" sz="1600" dirty="0" smtClean="0">
                <a:cs typeface="Times New Roman" pitchFamily="18" charset="0"/>
              </a:rPr>
              <a:t>        R.S.Q., c. C-12, as amended;</a:t>
            </a:r>
            <a:endParaRPr lang="fr-CA" altLang="fr-FR" sz="1600" dirty="0" smtClean="0">
              <a:cs typeface="Times New Roman" pitchFamily="18" charset="0"/>
            </a:endParaRPr>
          </a:p>
          <a:p>
            <a:pPr>
              <a:buClr>
                <a:srgbClr val="0D0D0D"/>
              </a:buClr>
              <a:buFont typeface="Wingdings" pitchFamily="2" charset="2"/>
              <a:buChar char="Ø"/>
              <a:tabLst>
                <a:tab pos="360363" algn="l"/>
              </a:tabLst>
            </a:pPr>
            <a:r>
              <a:rPr lang="en-US" altLang="fr-FR" sz="1600" dirty="0" smtClean="0">
                <a:cs typeface="Times New Roman" pitchFamily="18" charset="0"/>
              </a:rPr>
              <a:t>  </a:t>
            </a:r>
            <a:r>
              <a:rPr lang="en-US" altLang="fr-FR" sz="1600" u="sng" dirty="0" smtClean="0">
                <a:cs typeface="Times New Roman" pitchFamily="18" charset="0"/>
              </a:rPr>
              <a:t>Act Respecting Protection of Personal Information in the Private Sector, L.R.Q. c.</a:t>
            </a:r>
            <a:r>
              <a:rPr lang="en-CA" altLang="fr-FR" sz="1600" dirty="0" smtClean="0">
                <a:cs typeface="Times New Roman" pitchFamily="18" charset="0"/>
              </a:rPr>
              <a:t> P-39.1 	(hereinafter </a:t>
            </a:r>
            <a:r>
              <a:rPr lang="en-CA" altLang="fr-FR" sz="1600" b="1" dirty="0" smtClean="0">
                <a:cs typeface="Times New Roman" pitchFamily="18" charset="0"/>
              </a:rPr>
              <a:t>“ARPIPPS</a:t>
            </a:r>
            <a:r>
              <a:rPr lang="en-CA" altLang="fr-FR" sz="1600" dirty="0" smtClean="0">
                <a:cs typeface="Times New Roman" pitchFamily="18" charset="0"/>
              </a:rPr>
              <a:t>”)</a:t>
            </a:r>
            <a:r>
              <a:rPr lang="en-CA" altLang="fr-FR" sz="1600" b="1" dirty="0" smtClean="0">
                <a:cs typeface="Times New Roman" pitchFamily="18" charset="0"/>
              </a:rPr>
              <a:t>;</a:t>
            </a:r>
            <a:r>
              <a:rPr lang="en-CA" altLang="fr-FR" sz="1600" dirty="0" smtClean="0">
                <a:cs typeface="Times New Roman" pitchFamily="18" charset="0"/>
              </a:rPr>
              <a:t> ii) </a:t>
            </a:r>
            <a:r>
              <a:rPr lang="en-CA" altLang="fr-FR" sz="1600" u="sng" dirty="0" smtClean="0">
                <a:cs typeface="Times New Roman" pitchFamily="18" charset="0"/>
              </a:rPr>
              <a:t>Act to Establish a Legal Framework for Information </a:t>
            </a:r>
            <a:r>
              <a:rPr lang="en-CA" altLang="fr-FR" sz="1600" dirty="0" smtClean="0">
                <a:cs typeface="Times New Roman" pitchFamily="18" charset="0"/>
              </a:rPr>
              <a:t>	</a:t>
            </a:r>
            <a:r>
              <a:rPr lang="en-CA" altLang="fr-FR" sz="1600" u="sng" dirty="0" smtClean="0">
                <a:cs typeface="Times New Roman" pitchFamily="18" charset="0"/>
              </a:rPr>
              <a:t>Technologies</a:t>
            </a:r>
            <a:r>
              <a:rPr lang="en-CA" altLang="fr-FR" sz="1600" dirty="0" smtClean="0">
                <a:cs typeface="Times New Roman" pitchFamily="18" charset="0"/>
              </a:rPr>
              <a:t>; R.S.Q. c.   </a:t>
            </a:r>
          </a:p>
          <a:p>
            <a:pPr marL="0" indent="0">
              <a:buNone/>
              <a:tabLst>
                <a:tab pos="360363" algn="l"/>
              </a:tabLst>
            </a:pPr>
            <a:r>
              <a:rPr lang="en-CA" altLang="fr-FR" sz="1600" dirty="0" smtClean="0">
                <a:cs typeface="Times New Roman" pitchFamily="18" charset="0"/>
              </a:rPr>
              <a:t>      	C-1.1, and particularly Sections 23-27, 34, 37, 4041, 44-46 thereof governing </a:t>
            </a:r>
            <a:r>
              <a:rPr lang="en-CA" altLang="fr-FR" sz="1600" i="1" dirty="0" smtClean="0">
                <a:cs typeface="Times New Roman" pitchFamily="18" charset="0"/>
              </a:rPr>
              <a:t>inter alia</a:t>
            </a:r>
            <a:r>
              <a:rPr lang="en-CA" altLang="fr-FR" sz="1600" dirty="0" smtClean="0">
                <a:cs typeface="Times New Roman" pitchFamily="18" charset="0"/>
              </a:rPr>
              <a:t>  the 	use and storage of biometric data; iii) Arts. 3, 35-41 C.C.Q.; and Art. 5, </a:t>
            </a:r>
          </a:p>
          <a:p>
            <a:pPr marL="0" indent="0">
              <a:buNone/>
              <a:tabLst>
                <a:tab pos="360363" algn="l"/>
              </a:tabLst>
            </a:pPr>
            <a:r>
              <a:rPr lang="en-CA" altLang="fr-FR" sz="1600" dirty="0" smtClean="0">
                <a:cs typeface="Times New Roman" pitchFamily="18" charset="0"/>
              </a:rPr>
              <a:t>	</a:t>
            </a:r>
            <a:r>
              <a:rPr lang="en-CA" altLang="fr-FR" sz="1600" u="sng" dirty="0" smtClean="0">
                <a:cs typeface="Times New Roman" pitchFamily="18" charset="0"/>
              </a:rPr>
              <a:t>Charter of Rights and Freedoms, L.R.Q. c. C-12; </a:t>
            </a:r>
            <a:r>
              <a:rPr lang="en-CA" altLang="fr-FR" sz="1600" dirty="0" smtClean="0">
                <a:cs typeface="Times New Roman" pitchFamily="18" charset="0"/>
              </a:rPr>
              <a:t> </a:t>
            </a:r>
            <a:r>
              <a:rPr lang="en-US" altLang="fr-FR" sz="1600" dirty="0" smtClean="0">
                <a:cs typeface="Times New Roman" pitchFamily="18" charset="0"/>
              </a:rPr>
              <a:t>L.R.Q. c. P-39.1 as amended;</a:t>
            </a:r>
            <a:endParaRPr lang="fr-CA" altLang="fr-FR" sz="1600" dirty="0" smtClean="0">
              <a:cs typeface="Times New Roman" pitchFamily="18" charset="0"/>
            </a:endParaRPr>
          </a:p>
          <a:p>
            <a:pPr marL="357188" indent="-357188">
              <a:buClr>
                <a:srgbClr val="0D0D0D"/>
              </a:buClr>
              <a:buFont typeface="Wingdings" pitchFamily="2" charset="2"/>
              <a:buChar char="Ø"/>
              <a:tabLst>
                <a:tab pos="360363" algn="l"/>
              </a:tabLst>
            </a:pPr>
            <a:r>
              <a:rPr lang="en-US" altLang="fr-FR" sz="1600" dirty="0" smtClean="0">
                <a:cs typeface="Times New Roman" pitchFamily="18" charset="0"/>
              </a:rPr>
              <a:t>Quebec’s regime is not designed to create “safe harbor” as a response to E.U. legislation 	but is an outgrowth of recognized rights of privacy.</a:t>
            </a:r>
            <a:endParaRPr lang="fr-CA" altLang="fr-FR" sz="1600" dirty="0" smtClean="0">
              <a:cs typeface="Times New Roman" pitchFamily="18" charset="0"/>
            </a:endParaRPr>
          </a:p>
          <a:p>
            <a:pPr>
              <a:tabLst>
                <a:tab pos="360363" algn="l"/>
              </a:tabLst>
            </a:pPr>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11</a:t>
            </a:fld>
            <a:endParaRPr lang="fr-CA"/>
          </a:p>
        </p:txBody>
      </p:sp>
    </p:spTree>
    <p:extLst>
      <p:ext uri="{BB962C8B-B14F-4D97-AF65-F5344CB8AC3E}">
        <p14:creationId xmlns:p14="http://schemas.microsoft.com/office/powerpoint/2010/main" val="2735323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76672"/>
            <a:ext cx="8229600" cy="1143000"/>
          </a:xfrm>
        </p:spPr>
        <p:txBody>
          <a:bodyPr/>
          <a:lstStyle/>
          <a:p>
            <a:endParaRPr lang="en-CA"/>
          </a:p>
        </p:txBody>
      </p:sp>
      <p:sp>
        <p:nvSpPr>
          <p:cNvPr id="3" name="Espace réservé du contenu 2"/>
          <p:cNvSpPr>
            <a:spLocks noGrp="1"/>
          </p:cNvSpPr>
          <p:nvPr>
            <p:ph idx="1"/>
          </p:nvPr>
        </p:nvSpPr>
        <p:spPr>
          <a:xfrm>
            <a:off x="457200" y="1556792"/>
            <a:ext cx="8229600" cy="4767809"/>
          </a:xfrm>
        </p:spPr>
        <p:txBody>
          <a:bodyPr/>
          <a:lstStyle/>
          <a:p>
            <a:pPr>
              <a:buFont typeface="Wingdings" panose="05000000000000000000" pitchFamily="2" charset="2"/>
              <a:buChar char="Ø"/>
            </a:pPr>
            <a:r>
              <a:rPr lang="en-CA" dirty="0" smtClean="0"/>
              <a:t>Other Provinces – Ontario, New Brunswick, Newfoundland and Labrador and Nova Scotia have health data related statutes;</a:t>
            </a:r>
          </a:p>
          <a:p>
            <a:pPr>
              <a:buFont typeface="Wingdings" panose="05000000000000000000" pitchFamily="2" charset="2"/>
              <a:buChar char="Ø"/>
            </a:pPr>
            <a:r>
              <a:rPr lang="en-CA" i="1" dirty="0" smtClean="0"/>
              <a:t>Personal Health Information Protection Act, </a:t>
            </a:r>
            <a:r>
              <a:rPr lang="en-CA" dirty="0" smtClean="0"/>
              <a:t>2004, S.O. 2004, c.3;</a:t>
            </a:r>
          </a:p>
          <a:p>
            <a:pPr>
              <a:buFont typeface="Wingdings" panose="05000000000000000000" pitchFamily="2" charset="2"/>
              <a:buChar char="Ø"/>
            </a:pPr>
            <a:r>
              <a:rPr lang="en-CA" i="1" dirty="0" smtClean="0"/>
              <a:t>Personal Health Information </a:t>
            </a:r>
            <a:r>
              <a:rPr lang="en-CA" i="1" dirty="0" err="1" smtClean="0"/>
              <a:t>Pravaeyond</a:t>
            </a:r>
            <a:r>
              <a:rPr lang="en-CA" i="1" dirty="0" smtClean="0"/>
              <a:t> Access Act, </a:t>
            </a:r>
            <a:r>
              <a:rPr lang="en-CA" dirty="0" smtClean="0"/>
              <a:t>S.N.B. 2009, c. P-7.05;</a:t>
            </a:r>
          </a:p>
          <a:p>
            <a:pPr>
              <a:buFont typeface="Wingdings" panose="05000000000000000000" pitchFamily="2" charset="2"/>
              <a:buChar char="Ø"/>
            </a:pPr>
            <a:r>
              <a:rPr lang="en-CA" i="1" dirty="0" smtClean="0"/>
              <a:t>Personal Health Information Act, S.N.L. 2008, Chapter P-7.01;</a:t>
            </a:r>
          </a:p>
          <a:p>
            <a:pPr>
              <a:buFont typeface="Wingdings" panose="05000000000000000000" pitchFamily="2" charset="2"/>
              <a:buChar char="Ø"/>
            </a:pPr>
            <a:r>
              <a:rPr lang="en-CA" i="1" dirty="0" smtClean="0"/>
              <a:t>Personal Health Information Act, </a:t>
            </a:r>
            <a:r>
              <a:rPr lang="en-CA" dirty="0" smtClean="0"/>
              <a:t>as amended S.N.S. 2010, Chapter 41;</a:t>
            </a:r>
            <a:endParaRPr lang="en-CA" i="1" dirty="0" smtClean="0"/>
          </a:p>
          <a:p>
            <a:pPr>
              <a:buFont typeface="Wingdings" panose="05000000000000000000" pitchFamily="2" charset="2"/>
              <a:buChar char="Ø"/>
            </a:pPr>
            <a:endParaRPr lang="en-CA" i="1"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12</a:t>
            </a:fld>
            <a:endParaRPr lang="fr-CA"/>
          </a:p>
        </p:txBody>
      </p:sp>
    </p:spTree>
    <p:extLst>
      <p:ext uri="{BB962C8B-B14F-4D97-AF65-F5344CB8AC3E}">
        <p14:creationId xmlns:p14="http://schemas.microsoft.com/office/powerpoint/2010/main" val="414799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b="1" u="sng" dirty="0" err="1" smtClean="0"/>
              <a:t>However</a:t>
            </a:r>
            <a:endParaRPr lang="fr-CA" b="1" u="sng" dirty="0"/>
          </a:p>
        </p:txBody>
      </p:sp>
      <p:sp>
        <p:nvSpPr>
          <p:cNvPr id="3" name="Espace réservé du contenu 2"/>
          <p:cNvSpPr>
            <a:spLocks noGrp="1"/>
          </p:cNvSpPr>
          <p:nvPr>
            <p:ph idx="1"/>
          </p:nvPr>
        </p:nvSpPr>
        <p:spPr/>
        <p:txBody>
          <a:bodyPr/>
          <a:lstStyle/>
          <a:p>
            <a:pPr lvl="0"/>
            <a:r>
              <a:rPr lang="en-US" sz="2000" dirty="0"/>
              <a:t>When it adopted its own </a:t>
            </a:r>
            <a:r>
              <a:rPr lang="en-US" sz="2000" i="1" dirty="0"/>
              <a:t>Charter of Rights and Freedoms </a:t>
            </a:r>
            <a:r>
              <a:rPr lang="en-US" sz="2000" dirty="0"/>
              <a:t>in 1975, </a:t>
            </a:r>
            <a:r>
              <a:rPr lang="en-US" sz="2000" dirty="0" smtClean="0"/>
              <a:t>distinct from the </a:t>
            </a:r>
            <a:r>
              <a:rPr lang="en-US" sz="2000" i="1" dirty="0" smtClean="0"/>
              <a:t>Canada Charter</a:t>
            </a:r>
            <a:r>
              <a:rPr lang="en-US" sz="2000" dirty="0" smtClean="0"/>
              <a:t>, Quebec </a:t>
            </a:r>
            <a:r>
              <a:rPr lang="en-US" sz="2000" dirty="0"/>
              <a:t>articulated therein </a:t>
            </a:r>
            <a:r>
              <a:rPr lang="en-US" sz="2000" dirty="0" smtClean="0"/>
              <a:t>not only fundamental guarantees against discrimination in myriad forms. </a:t>
            </a:r>
            <a:r>
              <a:rPr lang="en-US" sz="2000" u="sng" dirty="0" smtClean="0"/>
              <a:t>It also created a </a:t>
            </a:r>
            <a:r>
              <a:rPr lang="en-US" sz="2000" u="sng" dirty="0"/>
              <a:t>constitutionally guaranteed right of privacy composed of both the right to the safeguard of a person’s dignity, honor and reputation and his right to the respect of his private life</a:t>
            </a:r>
            <a:r>
              <a:rPr lang="en-US" sz="2000" dirty="0"/>
              <a:t>.  </a:t>
            </a:r>
            <a:endParaRPr lang="en-US" sz="2000" dirty="0" smtClean="0"/>
          </a:p>
          <a:p>
            <a:pPr lvl="0"/>
            <a:r>
              <a:rPr lang="en-US" sz="2000" dirty="0" smtClean="0"/>
              <a:t>The </a:t>
            </a:r>
            <a:r>
              <a:rPr lang="en-US" sz="2000" dirty="0"/>
              <a:t>quasi-constitutional status of the Quebec Charter and its </a:t>
            </a:r>
            <a:r>
              <a:rPr lang="en-US" sz="2000" dirty="0" smtClean="0"/>
              <a:t>provisions, </a:t>
            </a:r>
            <a:r>
              <a:rPr lang="en-US" sz="2000" dirty="0"/>
              <a:t>including the Charter enshrined </a:t>
            </a:r>
            <a:r>
              <a:rPr lang="en-US" sz="2000" dirty="0" smtClean="0"/>
              <a:t>rights </a:t>
            </a:r>
            <a:r>
              <a:rPr lang="en-US" sz="2000" dirty="0"/>
              <a:t>of </a:t>
            </a:r>
            <a:r>
              <a:rPr lang="en-US" sz="2000" dirty="0" smtClean="0"/>
              <a:t>privacy and the right to be free of discrimination in their myriad forms, helped </a:t>
            </a:r>
            <a:r>
              <a:rPr lang="en-US" sz="2000" dirty="0"/>
              <a:t>to define the juridical framework within which the </a:t>
            </a:r>
            <a:r>
              <a:rPr lang="en-US" sz="2000" u="sng" dirty="0"/>
              <a:t>legality of quite a number of employer decisions or actions came to be appreciated </a:t>
            </a:r>
            <a:r>
              <a:rPr lang="en-US" sz="2000" u="sng" dirty="0" smtClean="0"/>
              <a:t>and then decided and </a:t>
            </a:r>
            <a:r>
              <a:rPr lang="en-US" sz="2000" u="sng" dirty="0"/>
              <a:t>this both before and after the Quebec Privacy Regime in the Private Sector came into being</a:t>
            </a:r>
            <a:r>
              <a:rPr lang="en-US" sz="2000" dirty="0"/>
              <a:t>.</a:t>
            </a:r>
            <a:endParaRPr lang="fr-CA" sz="2000" dirty="0"/>
          </a:p>
          <a:p>
            <a:endParaRPr lang="fr-CA" sz="20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13</a:t>
            </a:fld>
            <a:endParaRPr lang="fr-CA"/>
          </a:p>
        </p:txBody>
      </p:sp>
    </p:spTree>
    <p:extLst>
      <p:ext uri="{BB962C8B-B14F-4D97-AF65-F5344CB8AC3E}">
        <p14:creationId xmlns:p14="http://schemas.microsoft.com/office/powerpoint/2010/main" val="993942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en-US" sz="1600" dirty="0"/>
              <a:t>The impact of right of privacy is also conditioned by Article 46 of the Quebec </a:t>
            </a:r>
            <a:r>
              <a:rPr lang="en-US" sz="1600" dirty="0" smtClean="0"/>
              <a:t>Charter </a:t>
            </a:r>
            <a:r>
              <a:rPr lang="en-US" sz="1600" dirty="0"/>
              <a:t>setting forth that: “every person who works has a right, in accordance with the </a:t>
            </a:r>
            <a:r>
              <a:rPr lang="en-US" sz="1600" dirty="0" smtClean="0"/>
              <a:t> </a:t>
            </a:r>
            <a:r>
              <a:rPr lang="en-US" sz="1600" dirty="0"/>
              <a:t>law, to fair and reasonable conditions of employment which have proper regard for his </a:t>
            </a:r>
            <a:r>
              <a:rPr lang="en-US" sz="1600" dirty="0" smtClean="0"/>
              <a:t>health</a:t>
            </a:r>
            <a:r>
              <a:rPr lang="en-US" sz="1600" dirty="0"/>
              <a:t>, safety and physical well-being”.  </a:t>
            </a:r>
          </a:p>
          <a:p>
            <a:r>
              <a:rPr lang="en-US" sz="1600" dirty="0" smtClean="0"/>
              <a:t>The </a:t>
            </a:r>
            <a:r>
              <a:rPr lang="en-US" sz="1600" dirty="0"/>
              <a:t>Civil Code provides:</a:t>
            </a:r>
          </a:p>
          <a:p>
            <a:pPr marL="0" indent="0">
              <a:buNone/>
            </a:pPr>
            <a:r>
              <a:rPr lang="en-US" sz="1600" dirty="0" smtClean="0"/>
              <a:t>	“</a:t>
            </a:r>
            <a:r>
              <a:rPr lang="en-US" sz="1600" dirty="0"/>
              <a:t>The Civil Code comprises a body of rules which, in all matters within the letter, </a:t>
            </a:r>
            <a:r>
              <a:rPr lang="en-US" sz="1600" dirty="0" smtClean="0"/>
              <a:t>	spirit </a:t>
            </a:r>
            <a:r>
              <a:rPr lang="en-US" sz="1600" dirty="0"/>
              <a:t>or object of its provisions, lays down the jus commune, expressly or by </a:t>
            </a:r>
            <a:r>
              <a:rPr lang="en-US" sz="1600" dirty="0" smtClean="0"/>
              <a:t>	implication</a:t>
            </a:r>
            <a:r>
              <a:rPr lang="en-US" sz="1600" dirty="0"/>
              <a:t>.  In these matters, the Code is the foundation of all other laws, </a:t>
            </a:r>
            <a:r>
              <a:rPr lang="en-US" sz="1600" dirty="0" smtClean="0"/>
              <a:t>	although </a:t>
            </a:r>
            <a:r>
              <a:rPr lang="en-US" sz="1600" dirty="0"/>
              <a:t>other laws may compliment the Code or make exceptions to it.”  </a:t>
            </a:r>
          </a:p>
          <a:p>
            <a:pPr marL="363538" indent="-363538"/>
            <a:r>
              <a:rPr lang="en-US" sz="1600" dirty="0" smtClean="0"/>
              <a:t>Art</a:t>
            </a:r>
            <a:r>
              <a:rPr lang="en-US" sz="1600" dirty="0"/>
              <a:t>. 3 of C.C.Q. provides:</a:t>
            </a:r>
          </a:p>
          <a:p>
            <a:pPr marL="0" indent="0">
              <a:buNone/>
            </a:pPr>
            <a:r>
              <a:rPr lang="en-US" sz="1600" dirty="0" smtClean="0"/>
              <a:t>	“</a:t>
            </a:r>
            <a:r>
              <a:rPr lang="en-US" sz="1600" dirty="0"/>
              <a:t>Every person is the holder of personality rights, such as the right to life, the right </a:t>
            </a:r>
            <a:r>
              <a:rPr lang="en-US" sz="1600" dirty="0" smtClean="0"/>
              <a:t>	to </a:t>
            </a:r>
            <a:r>
              <a:rPr lang="en-US" sz="1600" dirty="0"/>
              <a:t>the inviolability and integrity of his person and the right to the respect of his </a:t>
            </a:r>
            <a:r>
              <a:rPr lang="en-US" sz="1600" dirty="0" smtClean="0"/>
              <a:t>	name</a:t>
            </a:r>
            <a:r>
              <a:rPr lang="en-US" sz="1600" dirty="0"/>
              <a:t>, reputation and privacy. ”</a:t>
            </a:r>
          </a:p>
          <a:p>
            <a:pPr marL="0" indent="0">
              <a:buNone/>
              <a:tabLst>
                <a:tab pos="360363" algn="l"/>
              </a:tabLst>
            </a:pPr>
            <a:r>
              <a:rPr lang="en-US" sz="1600" dirty="0" smtClean="0"/>
              <a:t>	These </a:t>
            </a:r>
            <a:r>
              <a:rPr lang="en-US" sz="1600" u="sng" dirty="0"/>
              <a:t>rights are inalienable</a:t>
            </a:r>
            <a:r>
              <a:rPr lang="en-US" sz="1600" dirty="0"/>
              <a:t>” (Underlines our own)</a:t>
            </a:r>
          </a:p>
          <a:p>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14</a:t>
            </a:fld>
            <a:endParaRPr lang="fr-CA"/>
          </a:p>
        </p:txBody>
      </p:sp>
    </p:spTree>
    <p:extLst>
      <p:ext uri="{BB962C8B-B14F-4D97-AF65-F5344CB8AC3E}">
        <p14:creationId xmlns:p14="http://schemas.microsoft.com/office/powerpoint/2010/main" val="274886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en-US" sz="1600" u="sng" dirty="0"/>
              <a:t> The Code continues at Arts. 35 to 41 to legislate with respect to privacy.  Amongst </a:t>
            </a:r>
            <a:r>
              <a:rPr lang="en-US" sz="1600" u="sng" dirty="0" smtClean="0"/>
              <a:t>other </a:t>
            </a:r>
            <a:r>
              <a:rPr lang="en-US" sz="1600" u="sng" dirty="0"/>
              <a:t>things, the Code, at Art. 36 sets out what are to be considered as invasions of </a:t>
            </a:r>
            <a:r>
              <a:rPr lang="en-US" sz="1600" u="sng" dirty="0" smtClean="0"/>
              <a:t>privacy </a:t>
            </a:r>
            <a:r>
              <a:rPr lang="en-US" sz="1600" u="sng" dirty="0"/>
              <a:t>including intercepting private communications or keeping a person’s private </a:t>
            </a:r>
            <a:r>
              <a:rPr lang="en-US" sz="1600" u="sng" dirty="0" smtClean="0"/>
              <a:t>life </a:t>
            </a:r>
            <a:r>
              <a:rPr lang="en-US" sz="1600" u="sng" dirty="0"/>
              <a:t>under observation.  Arts. 37 to 40 deal with various aspects of collection of </a:t>
            </a:r>
            <a:r>
              <a:rPr lang="en-US" sz="1600" u="sng" dirty="0" smtClean="0"/>
              <a:t>information</a:t>
            </a:r>
            <a:r>
              <a:rPr lang="en-US" sz="1600" u="sng" dirty="0"/>
              <a:t>, examination, correction and/or rectification of information, items of </a:t>
            </a:r>
            <a:r>
              <a:rPr lang="en-US" sz="1600" u="sng" dirty="0" smtClean="0"/>
              <a:t> </a:t>
            </a:r>
            <a:r>
              <a:rPr lang="en-US" sz="1600" u="sng" dirty="0"/>
              <a:t>course specifically dealt with in ARPPIPS.  Art. 41 C.C.Q. provides:</a:t>
            </a:r>
          </a:p>
          <a:p>
            <a:endParaRPr lang="en-US" sz="1600" dirty="0"/>
          </a:p>
          <a:p>
            <a:pPr marL="0" indent="0">
              <a:buNone/>
            </a:pPr>
            <a:r>
              <a:rPr lang="en-US" sz="1600" dirty="0"/>
              <a:t>	</a:t>
            </a:r>
            <a:r>
              <a:rPr lang="en-US" sz="1600" dirty="0" smtClean="0"/>
              <a:t>“Where </a:t>
            </a:r>
            <a:r>
              <a:rPr lang="en-US" sz="1600" dirty="0"/>
              <a:t>the law does not provide the conditions and modalities of exercise of the </a:t>
            </a:r>
            <a:r>
              <a:rPr lang="en-US" sz="1600" dirty="0" smtClean="0"/>
              <a:t>	right </a:t>
            </a:r>
            <a:r>
              <a:rPr lang="en-US" sz="1600" dirty="0"/>
              <a:t>of examination or rectification of a file</a:t>
            </a:r>
            <a:r>
              <a:rPr lang="en-US" sz="1600" u="sng" dirty="0"/>
              <a:t>, the Court upon application </a:t>
            </a:r>
            <a:r>
              <a:rPr lang="en-US" sz="1600" dirty="0"/>
              <a:t>	</a:t>
            </a:r>
            <a:r>
              <a:rPr lang="en-US" sz="1600" u="sng" dirty="0" smtClean="0"/>
              <a:t>determines </a:t>
            </a:r>
            <a:r>
              <a:rPr lang="en-US" sz="1600" u="sng" dirty="0"/>
              <a:t>them.</a:t>
            </a:r>
            <a:r>
              <a:rPr lang="en-US" sz="1600" dirty="0"/>
              <a:t>” (Underlines our own)</a:t>
            </a:r>
          </a:p>
          <a:p>
            <a:endParaRPr lang="en-US" sz="1600" dirty="0"/>
          </a:p>
          <a:p>
            <a:r>
              <a:rPr lang="en-US" sz="1600" u="sng" dirty="0" smtClean="0"/>
              <a:t>The </a:t>
            </a:r>
            <a:r>
              <a:rPr lang="en-US" sz="1600" u="sng" dirty="0"/>
              <a:t>practical effect of all of this is that where issues of privacy law including cyber-   </a:t>
            </a:r>
            <a:r>
              <a:rPr lang="en-US" sz="1600" u="sng" dirty="0" smtClean="0"/>
              <a:t>security </a:t>
            </a:r>
            <a:r>
              <a:rPr lang="en-US" sz="1600" u="sng" dirty="0"/>
              <a:t>arise, account must be taken not only of the  provisions of the specific Act that applies, ARPPIPS in the private sector,  but also of </a:t>
            </a:r>
            <a:r>
              <a:rPr lang="en-US" sz="1600" u="sng" dirty="0" smtClean="0"/>
              <a:t>the </a:t>
            </a:r>
            <a:r>
              <a:rPr lang="en-US" sz="1600" u="sng" dirty="0"/>
              <a:t>Civil Code.</a:t>
            </a:r>
            <a:endParaRPr lang="fr-CA" sz="1600" u="sng"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15</a:t>
            </a:fld>
            <a:endParaRPr lang="fr-CA"/>
          </a:p>
        </p:txBody>
      </p:sp>
    </p:spTree>
    <p:extLst>
      <p:ext uri="{BB962C8B-B14F-4D97-AF65-F5344CB8AC3E}">
        <p14:creationId xmlns:p14="http://schemas.microsoft.com/office/powerpoint/2010/main" val="643830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16</a:t>
            </a:fld>
            <a:endParaRPr lang="fr-CA"/>
          </a:p>
        </p:txBody>
      </p:sp>
      <p:sp>
        <p:nvSpPr>
          <p:cNvPr id="6" name="Rectangle 5"/>
          <p:cNvSpPr/>
          <p:nvPr/>
        </p:nvSpPr>
        <p:spPr>
          <a:xfrm>
            <a:off x="313065" y="1412776"/>
            <a:ext cx="8640960" cy="4801314"/>
          </a:xfrm>
          <a:prstGeom prst="rect">
            <a:avLst/>
          </a:prstGeom>
        </p:spPr>
        <p:txBody>
          <a:bodyPr wrap="square">
            <a:spAutoFit/>
          </a:bodyPr>
          <a:lstStyle/>
          <a:p>
            <a:pPr marL="268288" indent="-268288" eaLnBrk="1" hangingPunct="1">
              <a:buClr>
                <a:schemeClr val="tx1"/>
              </a:buClr>
              <a:buFont typeface="Wingdings" panose="05000000000000000000" pitchFamily="2" charset="2"/>
              <a:buChar char="Ø"/>
              <a:defRPr/>
            </a:pPr>
            <a:r>
              <a:rPr lang="en-CA" dirty="0">
                <a:latin typeface="Times New Roman" pitchFamily="18" charset="0"/>
                <a:cs typeface="Times New Roman" pitchFamily="18" charset="0"/>
              </a:rPr>
              <a:t> The branch plant economy is as well known in Quebec as it is in other </a:t>
            </a:r>
          </a:p>
          <a:p>
            <a:pPr eaLnBrk="1" hangingPunct="1">
              <a:buClr>
                <a:schemeClr val="bg1">
                  <a:lumMod val="95000"/>
                  <a:lumOff val="5000"/>
                </a:schemeClr>
              </a:buClr>
              <a:defRPr/>
            </a:pPr>
            <a:r>
              <a:rPr lang="en-CA" dirty="0">
                <a:latin typeface="Times New Roman" pitchFamily="18" charset="0"/>
                <a:cs typeface="Times New Roman" pitchFamily="18" charset="0"/>
              </a:rPr>
              <a:t>     parts of Canada – perhaps more so!  </a:t>
            </a:r>
            <a:r>
              <a:rPr lang="en-CA" u="sng" dirty="0">
                <a:latin typeface="Times New Roman" pitchFamily="18" charset="0"/>
                <a:cs typeface="Times New Roman" pitchFamily="18" charset="0"/>
              </a:rPr>
              <a:t>Firms doing business in Quebec but holding, using </a:t>
            </a:r>
          </a:p>
          <a:p>
            <a:pPr eaLnBrk="1" hangingPunct="1">
              <a:buClr>
                <a:schemeClr val="bg1">
                  <a:lumMod val="95000"/>
                  <a:lumOff val="5000"/>
                </a:schemeClr>
              </a:buClr>
              <a:defRPr/>
            </a:pPr>
            <a:r>
              <a:rPr lang="en-CA" dirty="0">
                <a:latin typeface="Times New Roman" pitchFamily="18" charset="0"/>
                <a:cs typeface="Times New Roman" pitchFamily="18" charset="0"/>
              </a:rPr>
              <a:t>     </a:t>
            </a:r>
            <a:r>
              <a:rPr lang="en-CA" u="sng" dirty="0">
                <a:latin typeface="Times New Roman" pitchFamily="18" charset="0"/>
                <a:cs typeface="Times New Roman" pitchFamily="18" charset="0"/>
              </a:rPr>
              <a:t>or communicating information about its Quebec employees outside the province, are, </a:t>
            </a:r>
          </a:p>
          <a:p>
            <a:pPr eaLnBrk="1" hangingPunct="1">
              <a:buClr>
                <a:schemeClr val="bg1">
                  <a:lumMod val="95000"/>
                  <a:lumOff val="5000"/>
                </a:schemeClr>
              </a:buClr>
              <a:defRPr/>
            </a:pPr>
            <a:r>
              <a:rPr lang="en-CA" dirty="0">
                <a:latin typeface="Times New Roman" pitchFamily="18" charset="0"/>
                <a:cs typeface="Times New Roman" pitchFamily="18" charset="0"/>
              </a:rPr>
              <a:t>     </a:t>
            </a:r>
            <a:r>
              <a:rPr lang="en-CA" u="sng" dirty="0">
                <a:latin typeface="Times New Roman" pitchFamily="18" charset="0"/>
                <a:cs typeface="Times New Roman" pitchFamily="18" charset="0"/>
              </a:rPr>
              <a:t>pursuant to Art. 17, not outside the statute’s reach</a:t>
            </a:r>
            <a:r>
              <a:rPr lang="en-CA" dirty="0">
                <a:latin typeface="Times New Roman" pitchFamily="18" charset="0"/>
                <a:cs typeface="Times New Roman" pitchFamily="18" charset="0"/>
              </a:rPr>
              <a:t>.  Bear in mind as well, that the term </a:t>
            </a:r>
          </a:p>
          <a:p>
            <a:pPr eaLnBrk="1" hangingPunct="1">
              <a:buClr>
                <a:schemeClr val="bg1">
                  <a:lumMod val="95000"/>
                  <a:lumOff val="5000"/>
                </a:schemeClr>
              </a:buClr>
              <a:defRPr/>
            </a:pPr>
            <a:r>
              <a:rPr lang="en-CA" dirty="0">
                <a:latin typeface="Times New Roman" pitchFamily="18" charset="0"/>
                <a:cs typeface="Times New Roman" pitchFamily="18" charset="0"/>
              </a:rPr>
              <a:t>     “carrying on an enterprise in Quebec” does not necessarily require that there be a </a:t>
            </a:r>
          </a:p>
          <a:p>
            <a:pPr eaLnBrk="1" hangingPunct="1">
              <a:buClr>
                <a:schemeClr val="bg1">
                  <a:lumMod val="95000"/>
                  <a:lumOff val="5000"/>
                </a:schemeClr>
              </a:buClr>
              <a:defRPr/>
            </a:pPr>
            <a:r>
              <a:rPr lang="en-CA" dirty="0">
                <a:latin typeface="Times New Roman" pitchFamily="18" charset="0"/>
                <a:cs typeface="Times New Roman" pitchFamily="18" charset="0"/>
              </a:rPr>
              <a:t>     physical plant in Quebec.  Many firms may chose to use commission salesmen to </a:t>
            </a:r>
          </a:p>
          <a:p>
            <a:pPr eaLnBrk="1" hangingPunct="1">
              <a:buClr>
                <a:schemeClr val="bg1">
                  <a:lumMod val="95000"/>
                  <a:lumOff val="5000"/>
                </a:schemeClr>
              </a:buClr>
              <a:defRPr/>
            </a:pPr>
            <a:r>
              <a:rPr lang="en-CA" dirty="0">
                <a:latin typeface="Times New Roman" pitchFamily="18" charset="0"/>
                <a:cs typeface="Times New Roman" pitchFamily="18" charset="0"/>
              </a:rPr>
              <a:t>     represent them in the province, providing some minimal communications equipment </a:t>
            </a:r>
          </a:p>
          <a:p>
            <a:pPr eaLnBrk="1" hangingPunct="1">
              <a:buClr>
                <a:schemeClr val="bg1">
                  <a:lumMod val="95000"/>
                  <a:lumOff val="5000"/>
                </a:schemeClr>
              </a:buClr>
              <a:defRPr/>
            </a:pPr>
            <a:r>
              <a:rPr lang="en-CA" dirty="0">
                <a:latin typeface="Times New Roman" pitchFamily="18" charset="0"/>
                <a:cs typeface="Times New Roman" pitchFamily="18" charset="0"/>
              </a:rPr>
              <a:t>     and using the employee’s primary residence as its Quebec office.  Such enterprises </a:t>
            </a:r>
          </a:p>
          <a:p>
            <a:pPr eaLnBrk="1" hangingPunct="1">
              <a:buClr>
                <a:schemeClr val="bg1">
                  <a:lumMod val="95000"/>
                  <a:lumOff val="5000"/>
                </a:schemeClr>
              </a:buClr>
              <a:defRPr/>
            </a:pPr>
            <a:r>
              <a:rPr lang="en-CA" dirty="0">
                <a:latin typeface="Times New Roman" pitchFamily="18" charset="0"/>
                <a:cs typeface="Times New Roman" pitchFamily="18" charset="0"/>
              </a:rPr>
              <a:t>     would not be beyond reach of ARPPIPS.  Furthermore, while the definition of </a:t>
            </a:r>
          </a:p>
          <a:p>
            <a:pPr eaLnBrk="1" hangingPunct="1">
              <a:buClr>
                <a:schemeClr val="bg1">
                  <a:lumMod val="95000"/>
                  <a:lumOff val="5000"/>
                </a:schemeClr>
              </a:buClr>
              <a:defRPr/>
            </a:pPr>
            <a:r>
              <a:rPr lang="en-CA" dirty="0">
                <a:latin typeface="Times New Roman" pitchFamily="18" charset="0"/>
                <a:cs typeface="Times New Roman" pitchFamily="18" charset="0"/>
              </a:rPr>
              <a:t>     “enterprise” as given by Art. 1525 C.C.Q. requires that there be “an organized </a:t>
            </a:r>
          </a:p>
          <a:p>
            <a:pPr eaLnBrk="1" hangingPunct="1">
              <a:buClr>
                <a:schemeClr val="bg1">
                  <a:lumMod val="95000"/>
                  <a:lumOff val="5000"/>
                </a:schemeClr>
              </a:buClr>
              <a:defRPr/>
            </a:pPr>
            <a:r>
              <a:rPr lang="en-CA" dirty="0">
                <a:latin typeface="Times New Roman" pitchFamily="18" charset="0"/>
                <a:cs typeface="Times New Roman" pitchFamily="18" charset="0"/>
              </a:rPr>
              <a:t>     economic activity” </a:t>
            </a:r>
            <a:r>
              <a:rPr lang="en-CA" u="sng" dirty="0">
                <a:latin typeface="Times New Roman" pitchFamily="18" charset="0"/>
                <a:cs typeface="Times New Roman" pitchFamily="18" charset="0"/>
              </a:rPr>
              <a:t>it need not be commercial in nature</a:t>
            </a:r>
            <a:r>
              <a:rPr lang="en-CA" dirty="0">
                <a:latin typeface="Times New Roman" pitchFamily="18" charset="0"/>
                <a:cs typeface="Times New Roman" pitchFamily="18" charset="0"/>
              </a:rPr>
              <a:t>.  </a:t>
            </a:r>
            <a:r>
              <a:rPr lang="en-CA" u="sng" dirty="0">
                <a:latin typeface="Times New Roman" pitchFamily="18" charset="0"/>
                <a:cs typeface="Times New Roman" pitchFamily="18" charset="0"/>
              </a:rPr>
              <a:t>The carrying on of the </a:t>
            </a:r>
          </a:p>
          <a:p>
            <a:pPr eaLnBrk="1" hangingPunct="1">
              <a:buClr>
                <a:schemeClr val="bg1">
                  <a:lumMod val="95000"/>
                  <a:lumOff val="5000"/>
                </a:schemeClr>
              </a:buClr>
              <a:defRPr/>
            </a:pPr>
            <a:r>
              <a:rPr lang="en-CA" dirty="0">
                <a:latin typeface="Times New Roman" pitchFamily="18" charset="0"/>
                <a:cs typeface="Times New Roman" pitchFamily="18" charset="0"/>
              </a:rPr>
              <a:t>     </a:t>
            </a:r>
            <a:r>
              <a:rPr lang="en-CA" u="sng" dirty="0">
                <a:latin typeface="Times New Roman" pitchFamily="18" charset="0"/>
                <a:cs typeface="Times New Roman" pitchFamily="18" charset="0"/>
              </a:rPr>
              <a:t>enterprise may be periodic and need not be continuous</a:t>
            </a:r>
            <a:r>
              <a:rPr lang="en-CA" dirty="0">
                <a:latin typeface="Times New Roman" pitchFamily="18" charset="0"/>
                <a:cs typeface="Times New Roman" pitchFamily="18" charset="0"/>
              </a:rPr>
              <a:t>.  Traditional “bricks and    </a:t>
            </a:r>
          </a:p>
          <a:p>
            <a:pPr eaLnBrk="1" hangingPunct="1">
              <a:buClr>
                <a:schemeClr val="bg1">
                  <a:lumMod val="95000"/>
                  <a:lumOff val="5000"/>
                </a:schemeClr>
              </a:buClr>
              <a:defRPr/>
            </a:pPr>
            <a:r>
              <a:rPr lang="en-CA" dirty="0">
                <a:latin typeface="Times New Roman" pitchFamily="18" charset="0"/>
                <a:cs typeface="Times New Roman" pitchFamily="18" charset="0"/>
              </a:rPr>
              <a:t>     </a:t>
            </a:r>
            <a:r>
              <a:rPr lang="en-CA" dirty="0" err="1">
                <a:latin typeface="Times New Roman" pitchFamily="18" charset="0"/>
                <a:cs typeface="Times New Roman" pitchFamily="18" charset="0"/>
              </a:rPr>
              <a:t>morter</a:t>
            </a:r>
            <a:r>
              <a:rPr lang="en-CA" dirty="0">
                <a:latin typeface="Times New Roman" pitchFamily="18" charset="0"/>
                <a:cs typeface="Times New Roman" pitchFamily="18" charset="0"/>
              </a:rPr>
              <a:t>” are decidedly not required.  For instance, in </a:t>
            </a:r>
            <a:r>
              <a:rPr lang="en-CA" u="sng" dirty="0" err="1">
                <a:latin typeface="Times New Roman" pitchFamily="18" charset="0"/>
                <a:cs typeface="Times New Roman" pitchFamily="18" charset="0"/>
              </a:rPr>
              <a:t>Institut</a:t>
            </a:r>
            <a:r>
              <a:rPr lang="en-CA" u="sng" dirty="0">
                <a:latin typeface="Times New Roman" pitchFamily="18" charset="0"/>
                <a:cs typeface="Times New Roman" pitchFamily="18" charset="0"/>
              </a:rPr>
              <a:t> </a:t>
            </a:r>
            <a:r>
              <a:rPr lang="en-CA" u="sng" dirty="0" err="1">
                <a:latin typeface="Times New Roman" pitchFamily="18" charset="0"/>
                <a:cs typeface="Times New Roman" pitchFamily="18" charset="0"/>
              </a:rPr>
              <a:t>d’Assurance</a:t>
            </a:r>
            <a:r>
              <a:rPr lang="en-CA" u="sng" dirty="0">
                <a:latin typeface="Times New Roman" pitchFamily="18" charset="0"/>
                <a:cs typeface="Times New Roman" pitchFamily="18" charset="0"/>
              </a:rPr>
              <a:t> du Canada vs. </a:t>
            </a:r>
          </a:p>
          <a:p>
            <a:pPr eaLnBrk="1" hangingPunct="1">
              <a:buClr>
                <a:schemeClr val="bg1">
                  <a:lumMod val="95000"/>
                  <a:lumOff val="5000"/>
                </a:schemeClr>
              </a:buClr>
              <a:defRPr/>
            </a:pPr>
            <a:r>
              <a:rPr lang="en-CA" dirty="0">
                <a:latin typeface="Times New Roman" pitchFamily="18" charset="0"/>
                <a:cs typeface="Times New Roman" pitchFamily="18" charset="0"/>
              </a:rPr>
              <a:t>     </a:t>
            </a:r>
            <a:r>
              <a:rPr lang="en-CA" u="sng" dirty="0" err="1">
                <a:latin typeface="Times New Roman" pitchFamily="18" charset="0"/>
                <a:cs typeface="Times New Roman" pitchFamily="18" charset="0"/>
              </a:rPr>
              <a:t>Guay</a:t>
            </a:r>
            <a:r>
              <a:rPr lang="en-CA" dirty="0">
                <a:latin typeface="Times New Roman" pitchFamily="18" charset="0"/>
                <a:cs typeface="Times New Roman" pitchFamily="18" charset="0"/>
              </a:rPr>
              <a:t>, 1998 C.A.I. 431, the fact that the Insurance Institute of Canada produces and </a:t>
            </a:r>
          </a:p>
          <a:p>
            <a:pPr eaLnBrk="1" hangingPunct="1">
              <a:buClr>
                <a:schemeClr val="bg1">
                  <a:lumMod val="95000"/>
                  <a:lumOff val="5000"/>
                </a:schemeClr>
              </a:buClr>
              <a:defRPr/>
            </a:pPr>
            <a:r>
              <a:rPr lang="en-CA" dirty="0">
                <a:latin typeface="Times New Roman" pitchFamily="18" charset="0"/>
                <a:cs typeface="Times New Roman" pitchFamily="18" charset="0"/>
              </a:rPr>
              <a:t>     sells course manuals and material, and administers and corrects insurance exams in </a:t>
            </a:r>
          </a:p>
          <a:p>
            <a:pPr eaLnBrk="1" hangingPunct="1">
              <a:buClr>
                <a:schemeClr val="bg1">
                  <a:lumMod val="95000"/>
                  <a:lumOff val="5000"/>
                </a:schemeClr>
              </a:buClr>
              <a:defRPr/>
            </a:pPr>
            <a:r>
              <a:rPr lang="en-CA" dirty="0">
                <a:latin typeface="Times New Roman" pitchFamily="18" charset="0"/>
                <a:cs typeface="Times New Roman" pitchFamily="18" charset="0"/>
              </a:rPr>
              <a:t>     Quebec, periodically renting space on an as needed basis, for the administration of </a:t>
            </a:r>
          </a:p>
          <a:p>
            <a:pPr eaLnBrk="1" hangingPunct="1">
              <a:buClr>
                <a:schemeClr val="bg1">
                  <a:lumMod val="95000"/>
                  <a:lumOff val="5000"/>
                </a:schemeClr>
              </a:buClr>
              <a:defRPr/>
            </a:pPr>
            <a:r>
              <a:rPr lang="en-CA" dirty="0">
                <a:latin typeface="Times New Roman" pitchFamily="18" charset="0"/>
                <a:cs typeface="Times New Roman" pitchFamily="18" charset="0"/>
              </a:rPr>
              <a:t>     these exams, was deemed sufficient to attract the application of ARPPIPS.  </a:t>
            </a:r>
            <a:endParaRPr lang="fr-CA" dirty="0">
              <a:latin typeface="Times New Roman" pitchFamily="18" charset="0"/>
              <a:cs typeface="Times New Roman" pitchFamily="18" charset="0"/>
            </a:endParaRPr>
          </a:p>
        </p:txBody>
      </p:sp>
    </p:spTree>
    <p:extLst>
      <p:ext uri="{BB962C8B-B14F-4D97-AF65-F5344CB8AC3E}">
        <p14:creationId xmlns:p14="http://schemas.microsoft.com/office/powerpoint/2010/main" val="3684644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marL="0" indent="0">
              <a:buNone/>
            </a:pPr>
            <a:r>
              <a:rPr lang="en-US" sz="1400" dirty="0"/>
              <a:t>While B.C.’s legislation h</a:t>
            </a:r>
            <a:r>
              <a:rPr lang="en-US" sz="1400" dirty="0" smtClean="0"/>
              <a:t>as </a:t>
            </a:r>
            <a:r>
              <a:rPr lang="en-US" sz="1400" dirty="0"/>
              <a:t>given rise to litigation regarding impact of Patriot Act on personal information exported for manipulation in U.S., B.C’s legislation, like Alberta’s or the PIPEDA does </a:t>
            </a:r>
            <a:r>
              <a:rPr lang="en-US" sz="1400" u="sng" dirty="0"/>
              <a:t>not have any long-arm provision</a:t>
            </a:r>
            <a:r>
              <a:rPr lang="en-US" sz="1400" dirty="0"/>
              <a:t>, Quebec’s Statute does.</a:t>
            </a:r>
          </a:p>
          <a:p>
            <a:endParaRPr lang="en-US" sz="1400" dirty="0"/>
          </a:p>
          <a:p>
            <a:r>
              <a:rPr lang="en-US" sz="1400" dirty="0" smtClean="0"/>
              <a:t>ARPPIPS </a:t>
            </a:r>
            <a:r>
              <a:rPr lang="en-US" sz="1400" dirty="0"/>
              <a:t>has a “long-arm reach” to its application.  It may be said to have an </a:t>
            </a:r>
            <a:r>
              <a:rPr lang="en-US" sz="1400" dirty="0" smtClean="0"/>
              <a:t>extra-territorial dimension</a:t>
            </a:r>
            <a:r>
              <a:rPr lang="en-US" sz="1400" dirty="0"/>
              <a:t>, in that Art. 17 thereof provides: </a:t>
            </a:r>
          </a:p>
          <a:p>
            <a:pPr marL="0" indent="0">
              <a:buNone/>
            </a:pPr>
            <a:r>
              <a:rPr lang="en-US" sz="1400" dirty="0"/>
              <a:t>	</a:t>
            </a:r>
            <a:r>
              <a:rPr lang="en-US" sz="1400" dirty="0" smtClean="0"/>
              <a:t>“</a:t>
            </a:r>
            <a:r>
              <a:rPr lang="en-US" sz="1400" u="sng" dirty="0" smtClean="0"/>
              <a:t>Every </a:t>
            </a:r>
            <a:r>
              <a:rPr lang="en-US" sz="1400" u="sng" dirty="0"/>
              <a:t>person carrying on an enterprise </a:t>
            </a:r>
            <a:r>
              <a:rPr lang="en-US" sz="1400" dirty="0"/>
              <a:t>in Quebec </a:t>
            </a:r>
            <a:r>
              <a:rPr lang="en-US" sz="1400" u="sng" dirty="0"/>
              <a:t>who communicates</a:t>
            </a:r>
            <a:r>
              <a:rPr lang="en-US" sz="1400" dirty="0"/>
              <a:t>, outside Quebec, </a:t>
            </a:r>
            <a:r>
              <a:rPr lang="en-US" sz="1400" dirty="0" smtClean="0"/>
              <a:t>	</a:t>
            </a:r>
            <a:r>
              <a:rPr lang="en-US" sz="1400" u="sng" dirty="0" smtClean="0"/>
              <a:t>information </a:t>
            </a:r>
            <a:r>
              <a:rPr lang="en-US" sz="1400" u="sng" dirty="0"/>
              <a:t>relating to persons residing in Quebec or entrusts</a:t>
            </a:r>
            <a:r>
              <a:rPr lang="en-US" sz="1400" dirty="0"/>
              <a:t> a person </a:t>
            </a:r>
            <a:r>
              <a:rPr lang="en-US" sz="1400" u="sng" dirty="0"/>
              <a:t>outside Quebec </a:t>
            </a:r>
            <a:r>
              <a:rPr lang="en-US" sz="1400" dirty="0"/>
              <a:t>with </a:t>
            </a:r>
            <a:r>
              <a:rPr lang="en-US" sz="1400" dirty="0" smtClean="0"/>
              <a:t>	a </a:t>
            </a:r>
            <a:r>
              <a:rPr lang="en-US" sz="1400" dirty="0"/>
              <a:t>task of </a:t>
            </a:r>
            <a:r>
              <a:rPr lang="en-US" sz="1400" u="sng" dirty="0"/>
              <a:t>holding</a:t>
            </a:r>
            <a:r>
              <a:rPr lang="en-US" sz="1400" dirty="0"/>
              <a:t>, using or </a:t>
            </a:r>
            <a:r>
              <a:rPr lang="en-US" sz="1400" u="sng" dirty="0"/>
              <a:t>communicating</a:t>
            </a:r>
            <a:r>
              <a:rPr lang="en-US" sz="1400" dirty="0"/>
              <a:t> such information on his behalf, </a:t>
            </a:r>
            <a:r>
              <a:rPr lang="en-US" sz="1400" u="sng" dirty="0"/>
              <a:t>must take all </a:t>
            </a:r>
            <a:r>
              <a:rPr lang="en-US" sz="1400" dirty="0"/>
              <a:t>	</a:t>
            </a:r>
            <a:r>
              <a:rPr lang="en-US" sz="1400" u="sng" dirty="0" smtClean="0"/>
              <a:t>reasonable </a:t>
            </a:r>
            <a:r>
              <a:rPr lang="en-US" sz="1400" u="sng" dirty="0"/>
              <a:t>steps to insure</a:t>
            </a:r>
            <a:r>
              <a:rPr lang="en-US" sz="1400" dirty="0"/>
              <a:t>: </a:t>
            </a:r>
          </a:p>
          <a:p>
            <a:endParaRPr lang="en-US" sz="1400" dirty="0"/>
          </a:p>
          <a:p>
            <a:pPr marL="342900" indent="-342900">
              <a:buFont typeface="+mj-lt"/>
              <a:buAutoNum type="arabicPeriod"/>
            </a:pPr>
            <a:r>
              <a:rPr lang="en-US" sz="1400" dirty="0" smtClean="0"/>
              <a:t>That </a:t>
            </a:r>
            <a:r>
              <a:rPr lang="en-US" sz="1400" dirty="0"/>
              <a:t>the information will not be used </a:t>
            </a:r>
            <a:r>
              <a:rPr lang="en-US" sz="1400" u="sng" dirty="0"/>
              <a:t>for purposes not relevant to the object of the file or </a:t>
            </a:r>
            <a:r>
              <a:rPr lang="en-US" sz="1400" u="sng" dirty="0" smtClean="0"/>
              <a:t> </a:t>
            </a:r>
            <a:r>
              <a:rPr lang="en-US" sz="1400" u="sng" dirty="0"/>
              <a:t>communicated to third persons without the consent </a:t>
            </a:r>
            <a:r>
              <a:rPr lang="en-US" sz="1400" dirty="0"/>
              <a:t>of the persons concerned, except in </a:t>
            </a:r>
            <a:r>
              <a:rPr lang="en-US" sz="1400" dirty="0" smtClean="0"/>
              <a:t>cases </a:t>
            </a:r>
            <a:r>
              <a:rPr lang="en-US" sz="1400" dirty="0"/>
              <a:t>similar to those described in Sections 18 and </a:t>
            </a:r>
            <a:r>
              <a:rPr lang="en-US" sz="1400" dirty="0" smtClean="0"/>
              <a:t>23;</a:t>
            </a:r>
          </a:p>
          <a:p>
            <a:pPr marL="342900" indent="-342900">
              <a:buFont typeface="+mj-lt"/>
              <a:buAutoNum type="arabicPeriod"/>
            </a:pPr>
            <a:r>
              <a:rPr lang="en-US" sz="1400" dirty="0" smtClean="0"/>
              <a:t>In </a:t>
            </a:r>
            <a:r>
              <a:rPr lang="en-US" sz="1400" dirty="0"/>
              <a:t>the case of nominative lists, that the persons concerned have a valid opportunity to refuse the personal information concerning them be used for purposes of commercial or philanthropic prospection and, if need be, to have such information deleted from the list.” (Underlines, our own);</a:t>
            </a:r>
          </a:p>
          <a:p>
            <a:r>
              <a:rPr lang="en-US" sz="1400" dirty="0"/>
              <a:t>This can have important consequences.</a:t>
            </a:r>
          </a:p>
          <a:p>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17</a:t>
            </a:fld>
            <a:endParaRPr lang="fr-CA"/>
          </a:p>
        </p:txBody>
      </p:sp>
    </p:spTree>
    <p:extLst>
      <p:ext uri="{BB962C8B-B14F-4D97-AF65-F5344CB8AC3E}">
        <p14:creationId xmlns:p14="http://schemas.microsoft.com/office/powerpoint/2010/main" val="597104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en-US" sz="1600" dirty="0"/>
              <a:t>While the aforesaid Article 17 has not </a:t>
            </a:r>
            <a:r>
              <a:rPr lang="en-US" sz="1600" dirty="0" smtClean="0"/>
              <a:t>generated significant </a:t>
            </a:r>
            <a:r>
              <a:rPr lang="en-US" sz="1600" dirty="0"/>
              <a:t>litigation as yet in Quebec, issues, in </a:t>
            </a:r>
            <a:r>
              <a:rPr lang="en-US" sz="1600" dirty="0" smtClean="0"/>
              <a:t>fact</a:t>
            </a:r>
            <a:r>
              <a:rPr lang="en-US" sz="1600" dirty="0"/>
              <a:t>, did arise in British Columbia regarding possible unannounced F.B.I. intrusion </a:t>
            </a:r>
            <a:r>
              <a:rPr lang="en-US" sz="1600" dirty="0" smtClean="0"/>
              <a:t>into </a:t>
            </a:r>
            <a:r>
              <a:rPr lang="en-US" sz="1600" dirty="0"/>
              <a:t>data held in the U.S. via the </a:t>
            </a:r>
            <a:r>
              <a:rPr lang="en-US" sz="1600" u="sng" dirty="0"/>
              <a:t>Patriot Act</a:t>
            </a:r>
            <a:r>
              <a:rPr lang="en-US" sz="1600" dirty="0"/>
              <a:t>.  </a:t>
            </a:r>
          </a:p>
          <a:p>
            <a:endParaRPr lang="en-US" sz="1600" dirty="0"/>
          </a:p>
          <a:p>
            <a:r>
              <a:rPr lang="en-US" sz="1600" dirty="0" smtClean="0"/>
              <a:t>To </a:t>
            </a:r>
            <a:r>
              <a:rPr lang="en-US" sz="1600" dirty="0"/>
              <a:t>what </a:t>
            </a:r>
            <a:r>
              <a:rPr lang="en-US" sz="1600" dirty="0" smtClean="0"/>
              <a:t>extent </a:t>
            </a:r>
            <a:r>
              <a:rPr lang="en-US" sz="1600" dirty="0"/>
              <a:t>does such obligation require pre-screening of the possible conflict between </a:t>
            </a:r>
            <a:r>
              <a:rPr lang="en-US" sz="1600" dirty="0" smtClean="0"/>
              <a:t>whatever </a:t>
            </a:r>
            <a:r>
              <a:rPr lang="en-US" sz="1600" dirty="0"/>
              <a:t>privacy legislation is involved, and overriding “intrusive” legislation of </a:t>
            </a:r>
            <a:r>
              <a:rPr lang="en-US" sz="1600" dirty="0" smtClean="0"/>
              <a:t>whatever </a:t>
            </a:r>
            <a:r>
              <a:rPr lang="en-US" sz="1600" dirty="0"/>
              <a:t>countries such information is being forwarded to.  </a:t>
            </a:r>
            <a:r>
              <a:rPr lang="en-US" sz="1600" u="sng" dirty="0"/>
              <a:t>British Columbia is home </a:t>
            </a:r>
            <a:r>
              <a:rPr lang="en-US" sz="1600" u="sng" dirty="0" smtClean="0"/>
              <a:t>to </a:t>
            </a:r>
            <a:r>
              <a:rPr lang="en-US" sz="1600" u="sng" dirty="0"/>
              <a:t>a large number of Sikhs, while Quebec is home to a large Muslim and Arab </a:t>
            </a:r>
            <a:r>
              <a:rPr lang="en-US" sz="1600" u="sng" dirty="0" smtClean="0"/>
              <a:t>populations</a:t>
            </a:r>
            <a:r>
              <a:rPr lang="en-US" sz="1600" u="sng" dirty="0"/>
              <a:t>.   Does transference of the data to India or Israel, both highly security </a:t>
            </a:r>
            <a:r>
              <a:rPr lang="en-US" sz="1600" u="sng" dirty="0" smtClean="0"/>
              <a:t>conscious </a:t>
            </a:r>
            <a:r>
              <a:rPr lang="en-US" sz="1600" u="sng" dirty="0"/>
              <a:t>countries, for clearly legitimate reasons, involve particular problems both </a:t>
            </a:r>
            <a:r>
              <a:rPr lang="en-US" sz="1600" u="sng" dirty="0" smtClean="0"/>
              <a:t>for </a:t>
            </a:r>
            <a:r>
              <a:rPr lang="en-US" sz="1600" u="sng" dirty="0"/>
              <a:t>the “exporter” or the “importer” of sensitive data</a:t>
            </a:r>
            <a:r>
              <a:rPr lang="en-US" sz="1600" dirty="0"/>
              <a:t>? </a:t>
            </a:r>
            <a:endParaRPr lang="fr-CA" sz="16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18</a:t>
            </a:fld>
            <a:endParaRPr lang="fr-CA"/>
          </a:p>
        </p:txBody>
      </p:sp>
    </p:spTree>
    <p:extLst>
      <p:ext uri="{BB962C8B-B14F-4D97-AF65-F5344CB8AC3E}">
        <p14:creationId xmlns:p14="http://schemas.microsoft.com/office/powerpoint/2010/main" val="9590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algn="just"/>
            <a:r>
              <a:rPr lang="en-US" sz="1600" dirty="0"/>
              <a:t>The obligation to take “all reasonable steps” to ensure compliance with Arts. 17(1) and </a:t>
            </a:r>
            <a:r>
              <a:rPr lang="en-US" sz="1600" dirty="0" smtClean="0"/>
              <a:t>(</a:t>
            </a:r>
            <a:r>
              <a:rPr lang="en-US" sz="1600" dirty="0"/>
              <a:t>2) of ARPPIPS applies to persons “carrying on an enterprise”. </a:t>
            </a:r>
            <a:r>
              <a:rPr lang="en-US" sz="1600" u="sng" dirty="0"/>
              <a:t>Hence, the obligation </a:t>
            </a:r>
            <a:r>
              <a:rPr lang="en-US" sz="1600" u="sng" dirty="0" smtClean="0"/>
              <a:t>is </a:t>
            </a:r>
            <a:r>
              <a:rPr lang="en-US" sz="1600" u="sng" dirty="0"/>
              <a:t>not only on the enterprise itself, but equally on the person carrying on such </a:t>
            </a:r>
            <a:r>
              <a:rPr lang="en-US" sz="1600" u="sng" dirty="0" smtClean="0"/>
              <a:t>enterprise</a:t>
            </a:r>
            <a:r>
              <a:rPr lang="en-US" sz="1600" dirty="0"/>
              <a:t>. In the case of a legal person, this responsibility may go beyond the </a:t>
            </a:r>
            <a:r>
              <a:rPr lang="en-US" sz="1600" dirty="0" smtClean="0"/>
              <a:t>directors </a:t>
            </a:r>
            <a:r>
              <a:rPr lang="en-US" sz="1600" dirty="0"/>
              <a:t>of the “enterprise”.  To be sure, the obligation </a:t>
            </a:r>
            <a:r>
              <a:rPr lang="en-US" sz="1600" u="sng" dirty="0"/>
              <a:t>arises</a:t>
            </a:r>
            <a:r>
              <a:rPr lang="en-US" sz="1600" dirty="0"/>
              <a:t> when, at the time the </a:t>
            </a:r>
            <a:r>
              <a:rPr lang="en-US" sz="1600" dirty="0" smtClean="0"/>
              <a:t>person </a:t>
            </a:r>
            <a:r>
              <a:rPr lang="en-US" sz="1600" dirty="0"/>
              <a:t>outside Quebec is “entrusted” with the task of holding, using or communicating </a:t>
            </a:r>
            <a:r>
              <a:rPr lang="en-US" sz="1600" dirty="0" smtClean="0"/>
              <a:t>such </a:t>
            </a:r>
            <a:r>
              <a:rPr lang="en-US" sz="1600" dirty="0"/>
              <a:t>information, </a:t>
            </a:r>
            <a:r>
              <a:rPr lang="en-US" sz="1600" u="sng" dirty="0"/>
              <a:t>but when does it end ? If it is ongoing and it attaches to parties other </a:t>
            </a:r>
            <a:r>
              <a:rPr lang="en-US" sz="1600" u="sng" dirty="0" smtClean="0"/>
              <a:t>than </a:t>
            </a:r>
            <a:r>
              <a:rPr lang="en-US" sz="1600" u="sng" dirty="0"/>
              <a:t>the “enterprise” itself, when is the obligation extinguished</a:t>
            </a:r>
            <a:r>
              <a:rPr lang="en-US" sz="1600" dirty="0"/>
              <a:t>? What constitutes “</a:t>
            </a:r>
            <a:r>
              <a:rPr lang="en-US" sz="1600" u="sng" dirty="0" smtClean="0"/>
              <a:t>all</a:t>
            </a:r>
            <a:r>
              <a:rPr lang="en-US" sz="1600" dirty="0" smtClean="0"/>
              <a:t> reasonable </a:t>
            </a:r>
            <a:r>
              <a:rPr lang="en-US" sz="1600" dirty="0"/>
              <a:t>steps</a:t>
            </a:r>
            <a:r>
              <a:rPr lang="en-US" sz="1600" dirty="0" smtClean="0"/>
              <a:t>”?</a:t>
            </a:r>
            <a:endParaRPr lang="en-US" sz="1600" dirty="0"/>
          </a:p>
          <a:p>
            <a:endParaRPr lang="en-US" sz="1600" dirty="0"/>
          </a:p>
          <a:p>
            <a:r>
              <a:rPr lang="en-US" sz="1600" dirty="0" smtClean="0"/>
              <a:t>The </a:t>
            </a:r>
            <a:r>
              <a:rPr lang="en-US" sz="1600" dirty="0"/>
              <a:t>concentration of high-tech industries and the technical expertise to efficiently </a:t>
            </a:r>
            <a:r>
              <a:rPr lang="en-US" sz="1600" dirty="0" smtClean="0"/>
              <a:t>process </a:t>
            </a:r>
            <a:r>
              <a:rPr lang="en-US" sz="1600" dirty="0"/>
              <a:t>and manipulate electronically stored data in specific countries, including the </a:t>
            </a:r>
            <a:r>
              <a:rPr lang="en-US" sz="1600" dirty="0" smtClean="0"/>
              <a:t>U.S</a:t>
            </a:r>
            <a:r>
              <a:rPr lang="en-US" sz="1600" dirty="0"/>
              <a:t>., Israel and India, not to mention Canada’s “silicon valley” in the Kanata area of </a:t>
            </a:r>
            <a:r>
              <a:rPr lang="en-US" sz="1600" dirty="0" smtClean="0"/>
              <a:t>its </a:t>
            </a:r>
            <a:r>
              <a:rPr lang="en-US" sz="1600" dirty="0"/>
              <a:t>capital Ottawa, coupled with the business imperative to  have “free flowing” </a:t>
            </a:r>
            <a:r>
              <a:rPr lang="en-US" sz="1600" dirty="0" smtClean="0"/>
              <a:t>exchange </a:t>
            </a:r>
            <a:r>
              <a:rPr lang="en-US" sz="1600" dirty="0"/>
              <a:t>of even “personal information”, creates legitimate concerns for those whose </a:t>
            </a:r>
            <a:r>
              <a:rPr lang="en-US" sz="1600" dirty="0" smtClean="0"/>
              <a:t>responsibility </a:t>
            </a:r>
            <a:r>
              <a:rPr lang="en-US" sz="1600" dirty="0"/>
              <a:t>it is to protect, inter alia, the confidentiality of such data without </a:t>
            </a:r>
            <a:r>
              <a:rPr lang="en-US" sz="1600" dirty="0" smtClean="0"/>
              <a:t>sacrificing </a:t>
            </a:r>
            <a:r>
              <a:rPr lang="en-US" sz="1600" dirty="0"/>
              <a:t>economic imperatives.  Article 17, above, is one expression of such </a:t>
            </a:r>
            <a:r>
              <a:rPr lang="en-US" sz="1600" dirty="0" smtClean="0"/>
              <a:t>concern</a:t>
            </a:r>
            <a:r>
              <a:rPr lang="en-US" sz="1600" dirty="0"/>
              <a:t>.</a:t>
            </a:r>
          </a:p>
          <a:p>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19</a:t>
            </a:fld>
            <a:endParaRPr lang="fr-CA"/>
          </a:p>
        </p:txBody>
      </p:sp>
    </p:spTree>
    <p:extLst>
      <p:ext uri="{BB962C8B-B14F-4D97-AF65-F5344CB8AC3E}">
        <p14:creationId xmlns:p14="http://schemas.microsoft.com/office/powerpoint/2010/main" val="134405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571625"/>
            <a:ext cx="2786062"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ZoneTexte 4"/>
          <p:cNvSpPr txBox="1">
            <a:spLocks noChangeArrowheads="1"/>
          </p:cNvSpPr>
          <p:nvPr/>
        </p:nvSpPr>
        <p:spPr bwMode="auto">
          <a:xfrm>
            <a:off x="3071813" y="2571750"/>
            <a:ext cx="571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altLang="fr-FR" sz="6000" b="1">
                <a:latin typeface="Constantia" pitchFamily="18" charset="0"/>
              </a:rPr>
              <a:t>+</a:t>
            </a:r>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1571625"/>
            <a:ext cx="2003425"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ZoneTexte 6"/>
          <p:cNvSpPr txBox="1">
            <a:spLocks noChangeArrowheads="1"/>
          </p:cNvSpPr>
          <p:nvPr/>
        </p:nvSpPr>
        <p:spPr bwMode="auto">
          <a:xfrm>
            <a:off x="5786438" y="2571750"/>
            <a:ext cx="571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altLang="fr-FR" sz="6000" b="1">
                <a:latin typeface="Constantia" pitchFamily="18" charset="0"/>
              </a:rPr>
              <a:t>+</a:t>
            </a:r>
          </a:p>
        </p:txBody>
      </p:sp>
      <p:pic>
        <p:nvPicPr>
          <p:cNvPr id="615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375" y="1571625"/>
            <a:ext cx="238125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ZoneTexte 8"/>
          <p:cNvSpPr txBox="1">
            <a:spLocks noChangeArrowheads="1"/>
          </p:cNvSpPr>
          <p:nvPr/>
        </p:nvSpPr>
        <p:spPr bwMode="auto">
          <a:xfrm>
            <a:off x="1000125" y="4857750"/>
            <a:ext cx="70723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CA" altLang="fr-FR" sz="2200" dirty="0">
                <a:latin typeface="Constantia" pitchFamily="18" charset="0"/>
              </a:rPr>
              <a:t>IN LAW, LIKE IN GEOGRAPHY, WHERE YOU BEGIN DETERMINES WHERE YOU END!</a:t>
            </a:r>
          </a:p>
        </p:txBody>
      </p:sp>
      <p:pic>
        <p:nvPicPr>
          <p:cNvPr id="6152" name="Image 7" descr="rss_logo_1L_BI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86688" y="6286500"/>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2"/>
          <p:cNvSpPr>
            <a:spLocks noGrp="1"/>
          </p:cNvSpPr>
          <p:nvPr>
            <p:ph type="ctrTitle"/>
          </p:nvPr>
        </p:nvSpPr>
        <p:spPr>
          <a:xfrm>
            <a:off x="6297294" y="4314304"/>
            <a:ext cx="2381251" cy="360040"/>
          </a:xfrm>
        </p:spPr>
        <p:txBody>
          <a:bodyPr>
            <a:noAutofit/>
          </a:bodyPr>
          <a:lstStyle/>
          <a:p>
            <a:pPr algn="ctr"/>
            <a:r>
              <a:rPr lang="fr-CA" sz="2000" dirty="0">
                <a:solidFill>
                  <a:schemeClr val="tx1"/>
                </a:solidFill>
                <a:effectLst>
                  <a:outerShdw blurRad="38100" dist="38100" dir="2700000" algn="tl">
                    <a:srgbClr val="000000">
                      <a:alpha val="43137"/>
                    </a:srgbClr>
                  </a:outerShdw>
                </a:effectLst>
                <a:latin typeface="+mn-lt"/>
              </a:rPr>
              <a:t>Léon Blum</a:t>
            </a:r>
          </a:p>
        </p:txBody>
      </p:sp>
      <p:sp>
        <p:nvSpPr>
          <p:cNvPr id="4" name="Sous-titre 3"/>
          <p:cNvSpPr>
            <a:spLocks noGrp="1"/>
          </p:cNvSpPr>
          <p:nvPr>
            <p:ph type="subTitle" idx="1"/>
          </p:nvPr>
        </p:nvSpPr>
        <p:spPr>
          <a:xfrm>
            <a:off x="533400" y="4365104"/>
            <a:ext cx="2238400" cy="360040"/>
          </a:xfrm>
        </p:spPr>
        <p:txBody>
          <a:bodyPr/>
          <a:lstStyle/>
          <a:p>
            <a:r>
              <a:rPr lang="fr-CA" sz="2000" b="1" dirty="0" smtClean="0">
                <a:effectLst>
                  <a:outerShdw blurRad="38100" dist="38100" dir="2700000" algn="tl">
                    <a:srgbClr val="000000">
                      <a:alpha val="43137"/>
                    </a:srgbClr>
                  </a:outerShdw>
                </a:effectLst>
              </a:rPr>
              <a:t>David Ben-</a:t>
            </a:r>
            <a:r>
              <a:rPr lang="fr-CA" sz="2000" b="1" dirty="0" err="1" smtClean="0">
                <a:effectLst>
                  <a:outerShdw blurRad="38100" dist="38100" dir="2700000" algn="tl">
                    <a:srgbClr val="000000">
                      <a:alpha val="43137"/>
                    </a:srgbClr>
                  </a:outerShdw>
                </a:effectLst>
              </a:rPr>
              <a:t>Gurion</a:t>
            </a:r>
            <a:endParaRPr lang="fr-CA" sz="2000" b="1" dirty="0"/>
          </a:p>
        </p:txBody>
      </p:sp>
      <p:sp>
        <p:nvSpPr>
          <p:cNvPr id="15" name="Espace réservé du numéro de diapositive 14"/>
          <p:cNvSpPr>
            <a:spLocks noGrp="1"/>
          </p:cNvSpPr>
          <p:nvPr>
            <p:ph type="sldNum" sz="quarter" idx="12"/>
          </p:nvPr>
        </p:nvSpPr>
        <p:spPr/>
        <p:txBody>
          <a:bodyPr/>
          <a:lstStyle/>
          <a:p>
            <a:fld id="{A19FB633-9ACF-4EE3-A982-735FE4FBD66A}" type="slidenum">
              <a:rPr lang="fr-CA" smtClean="0"/>
              <a:pPr/>
              <a:t>2</a:t>
            </a:fld>
            <a:endParaRPr lang="fr-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a:xfrm>
            <a:off x="457200" y="1935163"/>
            <a:ext cx="8229600" cy="4518173"/>
          </a:xfrm>
        </p:spPr>
        <p:txBody>
          <a:bodyPr/>
          <a:lstStyle/>
          <a:p>
            <a:pPr lvl="0">
              <a:buFont typeface="Wingdings" panose="05000000000000000000" pitchFamily="2" charset="2"/>
              <a:buChar char="Ø"/>
            </a:pPr>
            <a:r>
              <a:rPr lang="en-US" sz="2400" dirty="0"/>
              <a:t>The right to privacy in Quebec does not arise or result from any specific regulatory framework.  It arises and indeed arose almost twenty (20) years prior to the articulation of any regulatory scheme </a:t>
            </a:r>
            <a:r>
              <a:rPr lang="en-US" sz="2400" i="1" dirty="0"/>
              <a:t>per se</a:t>
            </a:r>
            <a:r>
              <a:rPr lang="en-US" sz="2400" dirty="0"/>
              <a:t>.  Quebec’s </a:t>
            </a:r>
            <a:r>
              <a:rPr lang="en-US" sz="2400" u="sng" dirty="0"/>
              <a:t>Act Respecting Protection of Personal Information in the Private Sector</a:t>
            </a:r>
            <a:r>
              <a:rPr lang="en-US" sz="2400" dirty="0"/>
              <a:t> hereinafter “ARPPIPS” has a legislative history that is unique in that it did not arise as a response to the European Community’s Directive as did Canadian Federal Legislation or the legislation of the Provinces of British Columbia and Alberta, </a:t>
            </a:r>
            <a:r>
              <a:rPr lang="en-US" sz="2400" u="sng" dirty="0"/>
              <a:t>but rather as a regulatory regime that was meant to supplement already defined Charter protected rights of privacy</a:t>
            </a:r>
            <a:r>
              <a:rPr lang="en-US" sz="2400" dirty="0" smtClean="0"/>
              <a:t>.</a:t>
            </a:r>
            <a:endParaRPr lang="fr-CA" sz="24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20</a:t>
            </a:fld>
            <a:endParaRPr lang="fr-CA"/>
          </a:p>
        </p:txBody>
      </p:sp>
    </p:spTree>
    <p:extLst>
      <p:ext uri="{BB962C8B-B14F-4D97-AF65-F5344CB8AC3E}">
        <p14:creationId xmlns:p14="http://schemas.microsoft.com/office/powerpoint/2010/main" val="4223876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a:buFont typeface="Wingdings" panose="05000000000000000000" pitchFamily="2" charset="2"/>
              <a:buChar char="Ø"/>
            </a:pPr>
            <a:r>
              <a:rPr lang="en-CA" dirty="0"/>
              <a:t>At least in Quebec, all Charter enshrined human rights are equal in </a:t>
            </a:r>
            <a:r>
              <a:rPr lang="en-CA" dirty="0" smtClean="0"/>
              <a:t>stature;</a:t>
            </a:r>
          </a:p>
          <a:p>
            <a:pPr marL="0" indent="0">
              <a:buNone/>
            </a:pPr>
            <a:endParaRPr lang="en-CA" dirty="0"/>
          </a:p>
          <a:p>
            <a:pPr>
              <a:buFont typeface="Wingdings" panose="05000000000000000000" pitchFamily="2" charset="2"/>
              <a:buChar char="Ø"/>
            </a:pPr>
            <a:r>
              <a:rPr lang="en-CA" dirty="0" smtClean="0"/>
              <a:t>Right of privacy no less essential a right as the right to be free from discrimination;</a:t>
            </a:r>
            <a:endParaRPr lang="en-CA" dirty="0"/>
          </a:p>
          <a:p>
            <a:endParaRPr lang="fr-CA" dirty="0" smtClean="0"/>
          </a:p>
          <a:p>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21</a:t>
            </a:fld>
            <a:endParaRPr lang="fr-CA"/>
          </a:p>
        </p:txBody>
      </p:sp>
    </p:spTree>
    <p:extLst>
      <p:ext uri="{BB962C8B-B14F-4D97-AF65-F5344CB8AC3E}">
        <p14:creationId xmlns:p14="http://schemas.microsoft.com/office/powerpoint/2010/main" val="2713849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lvl="0">
              <a:buFont typeface="Wingdings" panose="05000000000000000000" pitchFamily="2" charset="2"/>
              <a:buChar char="Ø"/>
            </a:pPr>
            <a:r>
              <a:rPr lang="en-US" sz="2400" dirty="0" smtClean="0"/>
              <a:t>In B.C. there has been pushback regarding the impact of the </a:t>
            </a:r>
            <a:r>
              <a:rPr lang="en-US" sz="2400" i="1" dirty="0" smtClean="0"/>
              <a:t>U.S. Patriot Act</a:t>
            </a:r>
            <a:r>
              <a:rPr lang="en-US" sz="2400" dirty="0"/>
              <a:t> </a:t>
            </a:r>
            <a:r>
              <a:rPr lang="en-US" sz="2400" dirty="0" smtClean="0"/>
              <a:t>on personal information exported for manipulation in the U.S., even though its legislation does not have a “long arm provision”</a:t>
            </a:r>
          </a:p>
          <a:p>
            <a:pPr marL="0" lvl="0" indent="0">
              <a:buNone/>
            </a:pPr>
            <a:endParaRPr lang="en-US" sz="2400" i="1" dirty="0" smtClean="0"/>
          </a:p>
          <a:p>
            <a:pPr lvl="0">
              <a:buFont typeface="Wingdings" panose="05000000000000000000" pitchFamily="2" charset="2"/>
              <a:buChar char="Ø"/>
            </a:pPr>
            <a:r>
              <a:rPr lang="en-US" sz="2400" dirty="0" smtClean="0"/>
              <a:t>There </a:t>
            </a:r>
            <a:r>
              <a:rPr lang="en-US" sz="2400" dirty="0"/>
              <a:t>has been pushback </a:t>
            </a:r>
            <a:r>
              <a:rPr lang="en-US" sz="2400" dirty="0" smtClean="0"/>
              <a:t>up to and including the Canada Supreme Court to </a:t>
            </a:r>
            <a:r>
              <a:rPr lang="en-US" sz="2400" dirty="0"/>
              <a:t>real or apprehended application </a:t>
            </a:r>
            <a:r>
              <a:rPr lang="en-US" sz="2400" u="sng" dirty="0"/>
              <a:t>within Canada</a:t>
            </a:r>
            <a:r>
              <a:rPr lang="en-US" sz="2400" dirty="0"/>
              <a:t>, of foreign – mostly U.S. – law to Canadian residents </a:t>
            </a:r>
            <a:r>
              <a:rPr lang="en-US" sz="2400" dirty="0" smtClean="0"/>
              <a:t> </a:t>
            </a:r>
            <a:r>
              <a:rPr lang="en-US" sz="2400" dirty="0"/>
              <a:t>that perhaps offer insights or </a:t>
            </a:r>
            <a:r>
              <a:rPr lang="en-US" sz="2400" dirty="0" smtClean="0"/>
              <a:t>caveats regarding the </a:t>
            </a:r>
            <a:r>
              <a:rPr lang="en-US" sz="2400" dirty="0"/>
              <a:t>relevant Canadian point of </a:t>
            </a:r>
            <a:r>
              <a:rPr lang="en-US" sz="2400" dirty="0" smtClean="0"/>
              <a:t>view</a:t>
            </a:r>
            <a:r>
              <a:rPr lang="en-US" sz="2400" dirty="0"/>
              <a:t>.</a:t>
            </a:r>
            <a:endParaRPr lang="fr-CA" sz="24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22</a:t>
            </a:fld>
            <a:endParaRPr lang="fr-CA"/>
          </a:p>
        </p:txBody>
      </p:sp>
    </p:spTree>
    <p:extLst>
      <p:ext uri="{BB962C8B-B14F-4D97-AF65-F5344CB8AC3E}">
        <p14:creationId xmlns:p14="http://schemas.microsoft.com/office/powerpoint/2010/main" val="2633141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CA" sz="4000" b="1" u="sng" dirty="0" smtClean="0"/>
              <a:t/>
            </a:r>
            <a:br>
              <a:rPr lang="en-CA" sz="4000" b="1" u="sng" dirty="0" smtClean="0"/>
            </a:br>
            <a:r>
              <a:rPr lang="en-CA" sz="4000" b="1" u="sng" dirty="0" smtClean="0"/>
              <a:t/>
            </a:r>
            <a:br>
              <a:rPr lang="en-CA" sz="4000" b="1" u="sng" dirty="0" smtClean="0"/>
            </a:br>
            <a:r>
              <a:rPr lang="en-CA" sz="4000" b="1" u="sng" dirty="0"/>
              <a:t/>
            </a:r>
            <a:br>
              <a:rPr lang="en-CA" sz="4000" b="1" u="sng" dirty="0"/>
            </a:br>
            <a:r>
              <a:rPr lang="en-CA" sz="4000" b="1" u="sng" dirty="0" smtClean="0"/>
              <a:t/>
            </a:r>
            <a:br>
              <a:rPr lang="en-CA" sz="4000" b="1" u="sng" dirty="0" smtClean="0"/>
            </a:br>
            <a:r>
              <a:rPr lang="fr-CA" sz="4000" b="1" u="sng" dirty="0" smtClean="0"/>
              <a:t/>
            </a:r>
            <a:br>
              <a:rPr lang="fr-CA" sz="4000" b="1" u="sng" dirty="0" smtClean="0"/>
            </a:br>
            <a:r>
              <a:rPr lang="en-CA" sz="4000" b="1" u="sng" dirty="0"/>
              <a:t>Example</a:t>
            </a:r>
            <a:br>
              <a:rPr lang="en-CA" sz="4000" b="1" u="sng" dirty="0"/>
            </a:br>
            <a:r>
              <a:rPr lang="fr-CA" sz="4000" b="1" u="sng" dirty="0"/>
              <a:t>Discrimination - </a:t>
            </a:r>
            <a:r>
              <a:rPr lang="en-CA" sz="4000" b="1" u="sng" dirty="0"/>
              <a:t>Apprehended</a:t>
            </a:r>
            <a:r>
              <a:rPr lang="fr-CA" sz="4000" b="1" u="sng" dirty="0"/>
              <a:t> or Real</a:t>
            </a:r>
            <a:endParaRPr lang="en-CA" sz="4000" b="1" u="sng" dirty="0"/>
          </a:p>
        </p:txBody>
      </p:sp>
      <p:sp>
        <p:nvSpPr>
          <p:cNvPr id="3" name="Espace réservé du contenu 2"/>
          <p:cNvSpPr>
            <a:spLocks noGrp="1"/>
          </p:cNvSpPr>
          <p:nvPr>
            <p:ph idx="1"/>
          </p:nvPr>
        </p:nvSpPr>
        <p:spPr/>
        <p:txBody>
          <a:bodyPr anchor="ctr"/>
          <a:lstStyle/>
          <a:p>
            <a:pPr>
              <a:buFont typeface="Wingdings" panose="05000000000000000000" pitchFamily="2" charset="2"/>
              <a:buChar char="Ø"/>
            </a:pPr>
            <a:r>
              <a:rPr lang="fr-CA" sz="2400" i="1" dirty="0"/>
              <a:t>Québec (Commission des droits de la personne et des droits de la jeunesse) </a:t>
            </a:r>
            <a:r>
              <a:rPr lang="fr-CA" sz="2400" dirty="0"/>
              <a:t>v.</a:t>
            </a:r>
            <a:r>
              <a:rPr lang="fr-CA" sz="2400" i="1" dirty="0"/>
              <a:t> Bombardier Inc. </a:t>
            </a:r>
            <a:r>
              <a:rPr lang="en-CA" sz="2400" i="1" dirty="0"/>
              <a:t>(Bombardier Aerospace Training Center)</a:t>
            </a:r>
            <a:r>
              <a:rPr lang="en-CA" sz="2400" dirty="0"/>
              <a:t>, </a:t>
            </a:r>
            <a:r>
              <a:rPr lang="en-CA" sz="2400" dirty="0">
                <a:latin typeface="+mj-lt"/>
              </a:rPr>
              <a:t>2015</a:t>
            </a:r>
            <a:r>
              <a:rPr lang="en-CA" sz="2400" dirty="0"/>
              <a:t> SCC </a:t>
            </a:r>
            <a:r>
              <a:rPr lang="en-CA" sz="2400" dirty="0">
                <a:latin typeface="+mj-lt"/>
              </a:rPr>
              <a:t>39</a:t>
            </a:r>
            <a:r>
              <a:rPr lang="en-CA" sz="2400" dirty="0"/>
              <a:t>, [</a:t>
            </a:r>
            <a:r>
              <a:rPr lang="en-CA" sz="2400" dirty="0">
                <a:latin typeface="+mj-lt"/>
              </a:rPr>
              <a:t>2015</a:t>
            </a:r>
            <a:r>
              <a:rPr lang="en-CA" sz="2400" dirty="0"/>
              <a:t>] </a:t>
            </a:r>
            <a:r>
              <a:rPr lang="en-CA" sz="2400" dirty="0">
                <a:latin typeface="+mj-lt"/>
              </a:rPr>
              <a:t>2</a:t>
            </a:r>
            <a:r>
              <a:rPr lang="en-CA" sz="2400" dirty="0"/>
              <a:t> S.C.R. </a:t>
            </a:r>
            <a:r>
              <a:rPr lang="en-CA" sz="2400" dirty="0">
                <a:latin typeface="+mj-lt"/>
              </a:rPr>
              <a:t>789</a:t>
            </a:r>
            <a:r>
              <a:rPr lang="en-CA" sz="2400" dirty="0" smtClean="0"/>
              <a:t>:</a:t>
            </a:r>
            <a:r>
              <a:rPr lang="en-CA" sz="2400" dirty="0"/>
              <a:t> </a:t>
            </a:r>
            <a:endParaRPr lang="fr-CA" sz="2400" dirty="0"/>
          </a:p>
          <a:p>
            <a:pPr>
              <a:buFont typeface="Wingdings" panose="05000000000000000000" pitchFamily="2" charset="2"/>
              <a:buChar char="Ø"/>
            </a:pPr>
            <a:r>
              <a:rPr lang="en-CA" sz="2400" dirty="0"/>
              <a:t>Latif, a Pakistani born Canadian Citizen was refused recurrent training on a particular aircraft under his Canadian pilot licence in Canada. </a:t>
            </a:r>
            <a:endParaRPr lang="fr-CA" sz="2400" dirty="0"/>
          </a:p>
          <a:p>
            <a:pPr>
              <a:buFont typeface="Wingdings" panose="05000000000000000000" pitchFamily="2" charset="2"/>
              <a:buChar char="Ø"/>
            </a:pPr>
            <a:r>
              <a:rPr lang="en-CA" sz="2400" i="1" dirty="0" smtClean="0"/>
              <a:t>“[</a:t>
            </a:r>
            <a:r>
              <a:rPr lang="en-CA" sz="2400" i="1" dirty="0">
                <a:latin typeface="+mj-lt"/>
              </a:rPr>
              <a:t>15</a:t>
            </a:r>
            <a:r>
              <a:rPr lang="en-CA" sz="2400" i="1" dirty="0"/>
              <a:t>] The parties agreed that Bombardier’s refusal to provide training to Mr. Latif under his Canadian licence was based solely on the fact that DOJ had not issued him a security clearance. This case arises out of that refusal by Bombardier to train Mr. Latif under his Canadian licence</a:t>
            </a:r>
            <a:r>
              <a:rPr lang="en-CA" sz="2400" i="1" dirty="0" smtClean="0"/>
              <a:t>.”</a:t>
            </a:r>
            <a:endParaRPr lang="fr-CA" sz="2400" i="1"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23</a:t>
            </a:fld>
            <a:endParaRPr lang="fr-CA"/>
          </a:p>
        </p:txBody>
      </p:sp>
    </p:spTree>
    <p:extLst>
      <p:ext uri="{BB962C8B-B14F-4D97-AF65-F5344CB8AC3E}">
        <p14:creationId xmlns:p14="http://schemas.microsoft.com/office/powerpoint/2010/main" val="2301906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en-CA" sz="2000" i="1" dirty="0"/>
              <a:t>“[18] Being of the view that Bombardier had discriminated against him, Mr. Latif filed a complaint with the Commission des droits de la </a:t>
            </a:r>
            <a:r>
              <a:rPr lang="en-CA" sz="2000" i="1" dirty="0" err="1"/>
              <a:t>personne</a:t>
            </a:r>
            <a:r>
              <a:rPr lang="en-CA" sz="2000" i="1" dirty="0"/>
              <a:t> et des droits de la </a:t>
            </a:r>
            <a:r>
              <a:rPr lang="en-CA" sz="2000" i="1" dirty="0" err="1"/>
              <a:t>jeunesse</a:t>
            </a:r>
            <a:r>
              <a:rPr lang="en-CA" sz="2000" i="1" dirty="0"/>
              <a:t> (“Commission”). After investigating, the Commission initiated proceedings in the Human Rights Tribunal (“Tribunal”) in which it alleged that Bombardier [</a:t>
            </a:r>
            <a:r>
              <a:rPr lang="en-CA" sz="2000" i="1" cap="small" dirty="0"/>
              <a:t>translation</a:t>
            </a:r>
            <a:r>
              <a:rPr lang="en-CA" sz="2000" i="1" dirty="0"/>
              <a:t>] “[had] impair[</a:t>
            </a:r>
            <a:r>
              <a:rPr lang="en-CA" sz="2000" i="1" dirty="0" err="1"/>
              <a:t>ed</a:t>
            </a:r>
            <a:r>
              <a:rPr lang="en-CA" sz="2000" i="1" dirty="0"/>
              <a:t>] the right of the complainant, </a:t>
            </a:r>
            <a:r>
              <a:rPr lang="en-CA" sz="2000" i="1" dirty="0" err="1"/>
              <a:t>Javed</a:t>
            </a:r>
            <a:r>
              <a:rPr lang="en-CA" sz="2000" i="1" dirty="0"/>
              <a:t> Latif, to avail himself of services ordinarily offered to the public without discrimination based on ethnic or national origin by denying him pilot training for a Canadian licence, contrary to sections 10 and</a:t>
            </a:r>
            <a:r>
              <a:rPr lang="en-CA" sz="2000" i="1" u="sng" dirty="0">
                <a:hlinkClick r:id="rId2"/>
              </a:rPr>
              <a:t> 12 </a:t>
            </a:r>
            <a:r>
              <a:rPr lang="en-CA" sz="2000" i="1" dirty="0"/>
              <a:t> of the </a:t>
            </a:r>
            <a:r>
              <a:rPr lang="en-CA" sz="2000" i="1" u="sng" dirty="0">
                <a:hlinkClick r:id="rId3"/>
              </a:rPr>
              <a:t>Charter </a:t>
            </a:r>
            <a:r>
              <a:rPr lang="en-CA" sz="2000" i="1" dirty="0"/>
              <a:t>”: A.R. (Commission), vol. I, at p. 155. The Commission further alleged that, in so doing, Bombardier had “impair[</a:t>
            </a:r>
            <a:r>
              <a:rPr lang="en-CA" sz="2000" i="1" dirty="0" err="1"/>
              <a:t>ed</a:t>
            </a:r>
            <a:r>
              <a:rPr lang="en-CA" sz="2000" i="1" dirty="0"/>
              <a:t>] the complainant’s right to the safeguard of his dignity and reputation without distinction or exclusion based on ethnic or national origin, contrary to sections 4 and 10 of the Charter”: ibid</a:t>
            </a:r>
            <a:r>
              <a:rPr lang="en-CA" sz="2000" i="1" dirty="0" smtClean="0"/>
              <a:t>.””</a:t>
            </a:r>
            <a:endParaRPr lang="fr-CA" sz="20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24</a:t>
            </a:fld>
            <a:endParaRPr lang="fr-CA"/>
          </a:p>
        </p:txBody>
      </p:sp>
    </p:spTree>
    <p:extLst>
      <p:ext uri="{BB962C8B-B14F-4D97-AF65-F5344CB8AC3E}">
        <p14:creationId xmlns:p14="http://schemas.microsoft.com/office/powerpoint/2010/main" val="2759222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en-CA" sz="2000" dirty="0"/>
              <a:t>“[74] The parties agreed that Bombardier’s decision to deny Mr. Latif’s request for training under his Canadian licence was based </a:t>
            </a:r>
            <a:r>
              <a:rPr lang="en-CA" sz="2000" i="1" dirty="0"/>
              <a:t>solely</a:t>
            </a:r>
            <a:r>
              <a:rPr lang="en-CA" sz="2000" dirty="0"/>
              <a:t> on the fact that Mr. Latif had not received a security clearance from DOJ to receive training under his U.S. licence. The Commission argues that Mr. Latif was a victim of racial profiling on the part of the U.S. authorities and that Bombardier acted as a conduit for their decision. </a:t>
            </a:r>
            <a:r>
              <a:rPr lang="en-CA" sz="2000" u="sng" dirty="0"/>
              <a:t>More specifically, the Commission submits that the measures implemented by the U.S. authorities at the relevant time in order to counter and prevent terrorism directly targeted Arab or Muslim people or, more broadly, people from Muslim countries, including Pakistan. Because Mr. Latif was born in the latter country, the U.S. authorities’ decision concerning him stemmed from those measures</a:t>
            </a:r>
            <a:r>
              <a:rPr lang="en-CA" sz="2000" dirty="0"/>
              <a:t>.”</a:t>
            </a:r>
            <a:endParaRPr lang="fr-CA" sz="20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25</a:t>
            </a:fld>
            <a:endParaRPr lang="fr-CA"/>
          </a:p>
        </p:txBody>
      </p:sp>
    </p:spTree>
    <p:extLst>
      <p:ext uri="{BB962C8B-B14F-4D97-AF65-F5344CB8AC3E}">
        <p14:creationId xmlns:p14="http://schemas.microsoft.com/office/powerpoint/2010/main" val="3909898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en-CA" sz="2400" dirty="0"/>
              <a:t>“[80] Because Bombardier’s decision to deny Mr. Latif’s request for training was based </a:t>
            </a:r>
            <a:r>
              <a:rPr lang="en-CA" sz="2400" i="1" dirty="0"/>
              <a:t>solely</a:t>
            </a:r>
            <a:r>
              <a:rPr lang="en-CA" sz="2400" dirty="0"/>
              <a:t> on DOJ’s refusal to issue him a security clearance, it is common ground that proof of a connection between the U.S. authorities’ decision and a prohibited ground of discrimination would have satisfied the requirements of the second element of the test for </a:t>
            </a:r>
            <a:r>
              <a:rPr lang="en-CA" sz="2400" i="1" dirty="0"/>
              <a:t>prima facie</a:t>
            </a:r>
            <a:r>
              <a:rPr lang="en-CA" sz="2400" dirty="0"/>
              <a:t> discrimination. </a:t>
            </a:r>
            <a:r>
              <a:rPr lang="en-CA" sz="2400" u="sng" dirty="0"/>
              <a:t>However, the Commission did not adduce sufficient evidence to show that Mr. Latif’s ethnic or national origin played any role in DOJ’s unfavourable reply to his security screening request</a:t>
            </a:r>
            <a:r>
              <a:rPr lang="en-CA" sz="2400" dirty="0" smtClean="0"/>
              <a:t>.”</a:t>
            </a:r>
            <a:endParaRPr lang="fr-CA" sz="24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26</a:t>
            </a:fld>
            <a:endParaRPr lang="fr-CA"/>
          </a:p>
        </p:txBody>
      </p:sp>
    </p:spTree>
    <p:extLst>
      <p:ext uri="{BB962C8B-B14F-4D97-AF65-F5344CB8AC3E}">
        <p14:creationId xmlns:p14="http://schemas.microsoft.com/office/powerpoint/2010/main" val="540382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en-CA" dirty="0"/>
              <a:t>“[88] </a:t>
            </a:r>
            <a:r>
              <a:rPr lang="en-CA" u="sng" dirty="0"/>
              <a:t>It cannot be presumed solely on the basis of a social context of discrimination against a group that a specific decision against a member of that group is necessarily based on a prohibited ground under the </a:t>
            </a:r>
            <a:r>
              <a:rPr lang="en-CA" i="1" u="sng" dirty="0"/>
              <a:t>Charter</a:t>
            </a:r>
            <a:r>
              <a:rPr lang="en-CA" u="sng" dirty="0"/>
              <a:t>. In practice, this would amount to reversing the burden of proof in discrimination matters</a:t>
            </a:r>
            <a:r>
              <a:rPr lang="en-CA" dirty="0"/>
              <a:t>. Evidence of discrimination, even if it is circumstantial, must nonetheless be tangibly related to the impugned decision or conduct</a:t>
            </a:r>
            <a:r>
              <a:rPr lang="en-CA" dirty="0" smtClean="0"/>
              <a:t>.”</a:t>
            </a:r>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27</a:t>
            </a:fld>
            <a:endParaRPr lang="fr-CA"/>
          </a:p>
        </p:txBody>
      </p:sp>
    </p:spTree>
    <p:extLst>
      <p:ext uri="{BB962C8B-B14F-4D97-AF65-F5344CB8AC3E}">
        <p14:creationId xmlns:p14="http://schemas.microsoft.com/office/powerpoint/2010/main" val="3031621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CAVEAT OF SUPREME ORDER</a:t>
            </a:r>
            <a:endParaRPr lang="fr-CA" dirty="0"/>
          </a:p>
        </p:txBody>
      </p:sp>
      <p:sp>
        <p:nvSpPr>
          <p:cNvPr id="3" name="Espace réservé du contenu 2"/>
          <p:cNvSpPr>
            <a:spLocks noGrp="1"/>
          </p:cNvSpPr>
          <p:nvPr>
            <p:ph idx="1"/>
          </p:nvPr>
        </p:nvSpPr>
        <p:spPr/>
        <p:txBody>
          <a:bodyPr anchor="ctr"/>
          <a:lstStyle/>
          <a:p>
            <a:pPr marL="0" indent="0">
              <a:buNone/>
            </a:pPr>
            <a:r>
              <a:rPr lang="en-CA" dirty="0"/>
              <a:t>“[99]  </a:t>
            </a:r>
            <a:r>
              <a:rPr lang="en-CA" u="sng" dirty="0"/>
              <a:t>However, we wish to make it clear that our conclusion in this case does not mean that a company can blindly comply with a discriminatory decision of a foreign authority without exposing itself to liability under the </a:t>
            </a:r>
            <a:r>
              <a:rPr lang="en-CA" i="1" u="sng" dirty="0"/>
              <a:t>Charter</a:t>
            </a:r>
            <a:r>
              <a:rPr lang="en-CA" u="sng" dirty="0"/>
              <a:t>. Our conclusion flows from the fact that there is simply no evidence in this case of a connection between a prohibited ground and the foreign decision in question</a:t>
            </a:r>
            <a:r>
              <a:rPr lang="en-CA" dirty="0" smtClean="0"/>
              <a:t>.”</a:t>
            </a:r>
          </a:p>
          <a:p>
            <a:pPr marL="0" indent="0">
              <a:buNone/>
            </a:pPr>
            <a:r>
              <a:rPr lang="en-CA" dirty="0" smtClean="0"/>
              <a:t>(Underlines our own)</a:t>
            </a:r>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28</a:t>
            </a:fld>
            <a:endParaRPr lang="fr-CA"/>
          </a:p>
        </p:txBody>
      </p:sp>
    </p:spTree>
    <p:extLst>
      <p:ext uri="{BB962C8B-B14F-4D97-AF65-F5344CB8AC3E}">
        <p14:creationId xmlns:p14="http://schemas.microsoft.com/office/powerpoint/2010/main" val="3574437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92696"/>
            <a:ext cx="8229600" cy="1143000"/>
          </a:xfrm>
        </p:spPr>
        <p:txBody>
          <a:bodyPr/>
          <a:lstStyle/>
          <a:p>
            <a:pPr algn="ctr"/>
            <a:r>
              <a:rPr lang="fr-CA" sz="5400" dirty="0"/>
              <a:t/>
            </a:r>
            <a:br>
              <a:rPr lang="fr-CA" sz="5400" dirty="0"/>
            </a:br>
            <a:r>
              <a:rPr lang="en-CA" sz="4800" b="1" dirty="0"/>
              <a:t>TAKE </a:t>
            </a:r>
            <a:r>
              <a:rPr lang="en-CA" sz="4800" b="1" dirty="0" smtClean="0"/>
              <a:t>AWAYS</a:t>
            </a:r>
            <a:endParaRPr lang="fr-CA" dirty="0"/>
          </a:p>
        </p:txBody>
      </p:sp>
      <p:sp>
        <p:nvSpPr>
          <p:cNvPr id="3" name="Espace réservé du contenu 2"/>
          <p:cNvSpPr>
            <a:spLocks noGrp="1"/>
          </p:cNvSpPr>
          <p:nvPr>
            <p:ph idx="1"/>
          </p:nvPr>
        </p:nvSpPr>
        <p:spPr/>
        <p:txBody>
          <a:bodyPr anchor="ctr"/>
          <a:lstStyle/>
          <a:p>
            <a:pPr algn="just">
              <a:buFont typeface="Wingdings" panose="05000000000000000000" pitchFamily="2" charset="2"/>
              <a:buChar char="Ø"/>
            </a:pPr>
            <a:r>
              <a:rPr lang="en-CA" sz="2000" dirty="0" smtClean="0"/>
              <a:t>A </a:t>
            </a:r>
            <a:r>
              <a:rPr lang="en-CA" sz="2000" dirty="0"/>
              <a:t>defense of “</a:t>
            </a:r>
            <a:r>
              <a:rPr lang="en-CA" sz="2000" i="1" dirty="0"/>
              <a:t>It wasn’t me, it was the other guy </a:t>
            </a:r>
            <a:r>
              <a:rPr lang="en-CA" sz="2000" i="1" dirty="0" smtClean="0"/>
              <a:t>“defense</a:t>
            </a:r>
            <a:r>
              <a:rPr lang="en-CA" sz="2000" dirty="0" smtClean="0"/>
              <a:t> </a:t>
            </a:r>
            <a:r>
              <a:rPr lang="en-CA" sz="2000" dirty="0"/>
              <a:t>or “</a:t>
            </a:r>
            <a:r>
              <a:rPr lang="en-CA" sz="2000" i="1" dirty="0"/>
              <a:t>the Devil made me do it</a:t>
            </a:r>
            <a:r>
              <a:rPr lang="en-CA" sz="2000" dirty="0"/>
              <a:t>”, won’t cut the mustard.</a:t>
            </a:r>
            <a:endParaRPr lang="fr-CA" sz="2000" dirty="0"/>
          </a:p>
          <a:p>
            <a:pPr algn="just">
              <a:buFont typeface="Wingdings" panose="05000000000000000000" pitchFamily="2" charset="2"/>
              <a:buChar char="Ø"/>
            </a:pPr>
            <a:r>
              <a:rPr lang="en-CA" sz="2000" u="sng" dirty="0"/>
              <a:t>Inferentially, the Supreme Court rejected the argument that the financial consequences of a hypothetical revocation of Bombardier’s FAA accreditation could be the basis of a defense to a discrimination claim. While undue hardship might support a refusal to accommodate, it cannot serve as an affirmative defence to a truly discriminatory practice of a foreign government</a:t>
            </a:r>
            <a:r>
              <a:rPr lang="en-CA" sz="2000" dirty="0"/>
              <a:t>. </a:t>
            </a:r>
            <a:endParaRPr lang="fr-CA" sz="2000" dirty="0"/>
          </a:p>
          <a:p>
            <a:pPr algn="just">
              <a:buFont typeface="Wingdings" panose="05000000000000000000" pitchFamily="2" charset="2"/>
              <a:buChar char="Ø"/>
            </a:pPr>
            <a:r>
              <a:rPr lang="en-CA" sz="2000" u="sng" dirty="0"/>
              <a:t>Commercial consequences that result from not following the dictates of foreign obligations that have “long arm” application do not diminish exigencies of Canadian domestic human rights laws</a:t>
            </a:r>
            <a:r>
              <a:rPr lang="en-CA" sz="2000" u="sng" dirty="0" smtClean="0"/>
              <a:t>.</a:t>
            </a:r>
            <a:endParaRPr lang="fr-CA" sz="20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29</a:t>
            </a:fld>
            <a:endParaRPr lang="fr-CA"/>
          </a:p>
        </p:txBody>
      </p:sp>
    </p:spTree>
    <p:extLst>
      <p:ext uri="{BB962C8B-B14F-4D97-AF65-F5344CB8AC3E}">
        <p14:creationId xmlns:p14="http://schemas.microsoft.com/office/powerpoint/2010/main" val="2848433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marL="0" indent="0" algn="ctr">
              <a:buNone/>
            </a:pPr>
            <a:r>
              <a:rPr lang="fr-CA" dirty="0" smtClean="0"/>
              <a:t/>
            </a:r>
            <a:br>
              <a:rPr lang="fr-CA" dirty="0" smtClean="0"/>
            </a:br>
            <a:r>
              <a:rPr lang="fr-CA" dirty="0" smtClean="0"/>
              <a:t>« </a:t>
            </a:r>
            <a:r>
              <a:rPr lang="fr-CA" i="1" dirty="0" smtClean="0"/>
              <a:t>D’abord, je suis humaniste, ensuite je suis un socialiste, et c’est en dernier que je suis un juif </a:t>
            </a:r>
            <a:r>
              <a:rPr lang="fr-CA" dirty="0" smtClean="0"/>
              <a:t>»</a:t>
            </a:r>
          </a:p>
          <a:p>
            <a:pPr marL="0" indent="0" algn="ctr">
              <a:buNone/>
            </a:pPr>
            <a:r>
              <a:rPr lang="fr-CA" sz="2000" dirty="0" smtClean="0"/>
              <a:t>(</a:t>
            </a:r>
            <a:r>
              <a:rPr lang="fr-CA" sz="2000" dirty="0" err="1" smtClean="0"/>
              <a:t>Attributed</a:t>
            </a:r>
            <a:r>
              <a:rPr lang="fr-CA" sz="2000" dirty="0" smtClean="0"/>
              <a:t> to Léon Blum,</a:t>
            </a:r>
            <a:br>
              <a:rPr lang="fr-CA" sz="2000" dirty="0" smtClean="0"/>
            </a:br>
            <a:r>
              <a:rPr lang="fr-CA" sz="2000" dirty="0" smtClean="0"/>
              <a:t>Prime </a:t>
            </a:r>
            <a:r>
              <a:rPr lang="fr-CA" sz="2000" dirty="0" err="1" smtClean="0"/>
              <a:t>Minister</a:t>
            </a:r>
            <a:r>
              <a:rPr lang="fr-CA" sz="2000" dirty="0" smtClean="0"/>
              <a:t> of </a:t>
            </a:r>
            <a:r>
              <a:rPr lang="fr-CA" sz="2000" dirty="0" err="1" smtClean="0"/>
              <a:t>France,Third</a:t>
            </a:r>
            <a:r>
              <a:rPr lang="fr-CA" sz="2000" dirty="0" smtClean="0"/>
              <a:t> </a:t>
            </a:r>
            <a:r>
              <a:rPr lang="fr-CA" sz="2000" dirty="0" err="1" smtClean="0"/>
              <a:t>Republic</a:t>
            </a:r>
            <a:r>
              <a:rPr lang="fr-CA" sz="2000" dirty="0" smtClean="0"/>
              <a:t>)</a:t>
            </a:r>
          </a:p>
          <a:p>
            <a:pPr algn="r"/>
            <a:endParaRPr lang="fr-CA" sz="2000" dirty="0"/>
          </a:p>
          <a:p>
            <a:pPr marL="0" indent="0" algn="ctr">
              <a:buNone/>
            </a:pPr>
            <a:r>
              <a:rPr lang="fr-CA" dirty="0" smtClean="0"/>
              <a:t>« </a:t>
            </a:r>
            <a:r>
              <a:rPr lang="fr-CA" i="1" dirty="0" smtClean="0"/>
              <a:t>Formidable M. le Premier Ministre, parce que comme vous savez, l’hébreu se lit de droite à gauche »</a:t>
            </a:r>
          </a:p>
          <a:p>
            <a:pPr marL="0" indent="0" algn="ctr">
              <a:buNone/>
            </a:pPr>
            <a:r>
              <a:rPr lang="fr-CA" sz="2000" dirty="0" smtClean="0"/>
              <a:t>(</a:t>
            </a:r>
            <a:r>
              <a:rPr lang="fr-CA" sz="2000" dirty="0" err="1" smtClean="0"/>
              <a:t>Attributed</a:t>
            </a:r>
            <a:r>
              <a:rPr lang="fr-CA" sz="2000" dirty="0" smtClean="0"/>
              <a:t> to David Ben-</a:t>
            </a:r>
            <a:r>
              <a:rPr lang="fr-CA" sz="2000" dirty="0" err="1" smtClean="0"/>
              <a:t>Gurion</a:t>
            </a:r>
            <a:r>
              <a:rPr lang="fr-CA" sz="2000" dirty="0" smtClean="0"/>
              <a:t>,</a:t>
            </a:r>
            <a:br>
              <a:rPr lang="fr-CA" sz="2000" dirty="0" smtClean="0"/>
            </a:br>
            <a:r>
              <a:rPr lang="fr-CA" sz="2000" dirty="0" smtClean="0"/>
              <a:t>First Prime </a:t>
            </a:r>
            <a:r>
              <a:rPr lang="fr-CA" sz="2000" dirty="0" err="1" smtClean="0"/>
              <a:t>Minister</a:t>
            </a:r>
            <a:r>
              <a:rPr lang="fr-CA" sz="2000" dirty="0" smtClean="0"/>
              <a:t> of Israël)</a:t>
            </a:r>
            <a:endParaRPr lang="fr-CA" sz="1800" dirty="0" smtClean="0"/>
          </a:p>
          <a:p>
            <a:pPr algn="r"/>
            <a:endParaRPr lang="fr-CA" sz="20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3</a:t>
            </a:fld>
            <a:endParaRPr lang="fr-CA"/>
          </a:p>
        </p:txBody>
      </p:sp>
    </p:spTree>
    <p:extLst>
      <p:ext uri="{BB962C8B-B14F-4D97-AF65-F5344CB8AC3E}">
        <p14:creationId xmlns:p14="http://schemas.microsoft.com/office/powerpoint/2010/main" val="346109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sz="4400" dirty="0" err="1" smtClean="0"/>
              <a:t>Privacy</a:t>
            </a:r>
            <a:r>
              <a:rPr lang="fr-CA" sz="4400" dirty="0" smtClean="0"/>
              <a:t> and Drug </a:t>
            </a:r>
            <a:r>
              <a:rPr lang="fr-CA" sz="4400" dirty="0" err="1" smtClean="0"/>
              <a:t>Testing</a:t>
            </a:r>
            <a:r>
              <a:rPr lang="fr-CA" sz="4400" dirty="0" smtClean="0"/>
              <a:t/>
            </a:r>
            <a:br>
              <a:rPr lang="fr-CA" sz="4400" dirty="0" smtClean="0"/>
            </a:br>
            <a:r>
              <a:rPr lang="fr-CA" sz="4400" dirty="0" err="1" smtClean="0"/>
              <a:t>Expected</a:t>
            </a:r>
            <a:r>
              <a:rPr lang="fr-CA" sz="4400" dirty="0" smtClean="0"/>
              <a:t> to Cause </a:t>
            </a:r>
            <a:r>
              <a:rPr lang="fr-CA" sz="4400" dirty="0" err="1" smtClean="0"/>
              <a:t>Further</a:t>
            </a:r>
            <a:r>
              <a:rPr lang="fr-CA" sz="4400" dirty="0" smtClean="0"/>
              <a:t> Tension</a:t>
            </a:r>
            <a:endParaRPr lang="fr-CA" sz="4400" dirty="0"/>
          </a:p>
        </p:txBody>
      </p:sp>
      <p:sp>
        <p:nvSpPr>
          <p:cNvPr id="3" name="Espace réservé du contenu 2"/>
          <p:cNvSpPr>
            <a:spLocks noGrp="1"/>
          </p:cNvSpPr>
          <p:nvPr>
            <p:ph idx="1"/>
          </p:nvPr>
        </p:nvSpPr>
        <p:spPr/>
        <p:txBody>
          <a:bodyPr anchor="ctr"/>
          <a:lstStyle/>
          <a:p>
            <a:pPr>
              <a:buFont typeface="Wingdings" panose="05000000000000000000" pitchFamily="2" charset="2"/>
              <a:buChar char="Ø"/>
            </a:pPr>
            <a:r>
              <a:rPr lang="fr-CA" sz="2800" dirty="0" err="1" smtClean="0"/>
              <a:t>Bear</a:t>
            </a:r>
            <a:r>
              <a:rPr lang="fr-CA" sz="2800" dirty="0" smtClean="0"/>
              <a:t> in </a:t>
            </a:r>
            <a:r>
              <a:rPr lang="fr-CA" sz="2800" dirty="0" err="1" smtClean="0"/>
              <a:t>mind</a:t>
            </a:r>
            <a:r>
              <a:rPr lang="fr-CA" sz="2800" dirty="0" smtClean="0"/>
              <a:t> </a:t>
            </a:r>
            <a:r>
              <a:rPr lang="fr-CA" sz="2800" i="1" dirty="0" smtClean="0"/>
              <a:t>R. V. Cole</a:t>
            </a:r>
            <a:r>
              <a:rPr lang="fr-CA" sz="2800" dirty="0" smtClean="0"/>
              <a:t>, [</a:t>
            </a:r>
            <a:r>
              <a:rPr lang="fr-CA" sz="2800" dirty="0" smtClean="0">
                <a:latin typeface="+mj-lt"/>
              </a:rPr>
              <a:t>2012</a:t>
            </a:r>
            <a:r>
              <a:rPr lang="fr-CA" sz="2800" dirty="0" smtClean="0"/>
              <a:t>] </a:t>
            </a:r>
            <a:r>
              <a:rPr lang="fr-CA" sz="2800" dirty="0" smtClean="0">
                <a:latin typeface="+mj-lt"/>
              </a:rPr>
              <a:t>3</a:t>
            </a:r>
            <a:r>
              <a:rPr lang="fr-CA" sz="2800" dirty="0" smtClean="0"/>
              <a:t> SCR </a:t>
            </a:r>
            <a:r>
              <a:rPr lang="fr-CA" sz="2800" dirty="0" smtClean="0">
                <a:latin typeface="+mj-lt"/>
              </a:rPr>
              <a:t>34, </a:t>
            </a:r>
            <a:r>
              <a:rPr lang="fr-CA" sz="2800" i="1" dirty="0" smtClean="0"/>
              <a:t>R. </a:t>
            </a:r>
            <a:r>
              <a:rPr lang="fr-CA" sz="2800" dirty="0" smtClean="0"/>
              <a:t>v. </a:t>
            </a:r>
            <a:r>
              <a:rPr lang="fr-CA" sz="2800" i="1" dirty="0" smtClean="0"/>
              <a:t>Vu</a:t>
            </a:r>
            <a:r>
              <a:rPr lang="fr-CA" sz="2800" dirty="0" smtClean="0">
                <a:latin typeface="+mj-lt"/>
              </a:rPr>
              <a:t>, [2013] 3 </a:t>
            </a:r>
            <a:r>
              <a:rPr lang="fr-CA" sz="2800" dirty="0" smtClean="0"/>
              <a:t>S.C.R</a:t>
            </a:r>
            <a:r>
              <a:rPr lang="fr-CA" sz="2800" dirty="0" smtClean="0">
                <a:latin typeface="+mj-lt"/>
              </a:rPr>
              <a:t>. 657, </a:t>
            </a:r>
            <a:r>
              <a:rPr lang="fr-CA" sz="2800" i="1" dirty="0" smtClean="0">
                <a:latin typeface="+mj-lt"/>
              </a:rPr>
              <a:t>R. v. </a:t>
            </a:r>
            <a:r>
              <a:rPr lang="fr-CA" sz="2800" i="1" dirty="0" err="1" smtClean="0">
                <a:latin typeface="+mj-lt"/>
              </a:rPr>
              <a:t>Marakah</a:t>
            </a:r>
            <a:r>
              <a:rPr lang="fr-CA" sz="2800" dirty="0" smtClean="0">
                <a:latin typeface="+mj-lt"/>
              </a:rPr>
              <a:t>, [2017] 2 S.C.R. 608 </a:t>
            </a:r>
            <a:r>
              <a:rPr lang="fr-CA" sz="2800" dirty="0" smtClean="0"/>
              <a:t>and </a:t>
            </a:r>
            <a:r>
              <a:rPr lang="fr-CA" sz="2800" i="1" dirty="0" smtClean="0"/>
              <a:t>Communications, </a:t>
            </a:r>
            <a:r>
              <a:rPr lang="fr-CA" sz="2800" i="1" dirty="0" err="1" smtClean="0"/>
              <a:t>Energy</a:t>
            </a:r>
            <a:r>
              <a:rPr lang="fr-CA" sz="2800" i="1" dirty="0" smtClean="0"/>
              <a:t> and </a:t>
            </a:r>
            <a:r>
              <a:rPr lang="fr-CA" sz="2800" i="1" dirty="0" err="1" smtClean="0"/>
              <a:t>Paperworkers</a:t>
            </a:r>
            <a:r>
              <a:rPr lang="fr-CA" sz="2800" i="1" dirty="0" smtClean="0"/>
              <a:t> Union of Canada, Local 30 </a:t>
            </a:r>
            <a:r>
              <a:rPr lang="fr-CA" sz="2800" dirty="0" smtClean="0"/>
              <a:t>v. </a:t>
            </a:r>
            <a:r>
              <a:rPr lang="fr-CA" sz="2800" i="1" dirty="0" smtClean="0"/>
              <a:t>Irving </a:t>
            </a:r>
            <a:r>
              <a:rPr lang="fr-CA" sz="2800" i="1" dirty="0" err="1" smtClean="0"/>
              <a:t>Pulp</a:t>
            </a:r>
            <a:r>
              <a:rPr lang="fr-CA" sz="2800" i="1" dirty="0" smtClean="0"/>
              <a:t> and Paper Ltd</a:t>
            </a:r>
            <a:r>
              <a:rPr lang="fr-CA" sz="2800" dirty="0" smtClean="0"/>
              <a:t>, [</a:t>
            </a:r>
            <a:r>
              <a:rPr lang="fr-CA" sz="2800" dirty="0" smtClean="0">
                <a:latin typeface="+mj-lt"/>
              </a:rPr>
              <a:t>2013</a:t>
            </a:r>
            <a:r>
              <a:rPr lang="fr-CA" sz="2800" dirty="0" smtClean="0"/>
              <a:t>] </a:t>
            </a:r>
            <a:r>
              <a:rPr lang="fr-CA" sz="2800" dirty="0" smtClean="0">
                <a:latin typeface="+mj-lt"/>
              </a:rPr>
              <a:t>2</a:t>
            </a:r>
            <a:r>
              <a:rPr lang="fr-CA" sz="2800" dirty="0" smtClean="0"/>
              <a:t> SCR </a:t>
            </a:r>
            <a:r>
              <a:rPr lang="fr-CA" sz="2800" dirty="0" smtClean="0">
                <a:latin typeface="+mj-lt"/>
              </a:rPr>
              <a:t>458</a:t>
            </a:r>
            <a:r>
              <a:rPr lang="fr-CA" sz="2800" dirty="0" smtClean="0"/>
              <a:t>.</a:t>
            </a:r>
          </a:p>
          <a:p>
            <a:pPr marL="0" indent="0">
              <a:buNone/>
            </a:pPr>
            <a:endParaRPr lang="fr-CA" sz="2800" u="sng" dirty="0">
              <a:latin typeface="+mj-lt"/>
            </a:endParaRPr>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30</a:t>
            </a:fld>
            <a:endParaRPr lang="fr-CA"/>
          </a:p>
        </p:txBody>
      </p:sp>
    </p:spTree>
    <p:extLst>
      <p:ext uri="{BB962C8B-B14F-4D97-AF65-F5344CB8AC3E}">
        <p14:creationId xmlns:p14="http://schemas.microsoft.com/office/powerpoint/2010/main" val="1273593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000" dirty="0" smtClean="0"/>
              <a:t/>
            </a:r>
            <a:br>
              <a:rPr lang="fr-CA" sz="4000" dirty="0" smtClean="0"/>
            </a:br>
            <a:r>
              <a:rPr lang="fr-CA" sz="2400" dirty="0" smtClean="0"/>
              <a:t>Section 8 – Canada Charter </a:t>
            </a:r>
            <a:br>
              <a:rPr lang="fr-CA" sz="2400" dirty="0" smtClean="0"/>
            </a:br>
            <a:r>
              <a:rPr lang="fr-CA" sz="2400" i="1" dirty="0" smtClean="0"/>
              <a:t>« </a:t>
            </a:r>
            <a:r>
              <a:rPr lang="en-US" sz="2400" i="1" dirty="0" smtClean="0"/>
              <a:t>8</a:t>
            </a:r>
            <a:r>
              <a:rPr lang="en-US" sz="2400" i="1" dirty="0"/>
              <a:t>. Everyone has the right to be secure against unreasonable search or seizure</a:t>
            </a:r>
            <a:r>
              <a:rPr lang="en-US" sz="2400" i="1" dirty="0" smtClean="0"/>
              <a:t>.”</a:t>
            </a:r>
            <a:endParaRPr lang="fr-CA" sz="2400" i="1" dirty="0"/>
          </a:p>
        </p:txBody>
      </p:sp>
      <p:sp>
        <p:nvSpPr>
          <p:cNvPr id="3" name="Espace réservé du contenu 2"/>
          <p:cNvSpPr>
            <a:spLocks noGrp="1"/>
          </p:cNvSpPr>
          <p:nvPr>
            <p:ph idx="1"/>
          </p:nvPr>
        </p:nvSpPr>
        <p:spPr/>
        <p:txBody>
          <a:bodyPr anchor="ctr"/>
          <a:lstStyle/>
          <a:p>
            <a:pPr>
              <a:buFont typeface="Wingdings" panose="05000000000000000000" pitchFamily="2" charset="2"/>
              <a:buChar char="Ø"/>
            </a:pPr>
            <a:r>
              <a:rPr lang="fr-CA" u="sng" dirty="0" smtClean="0"/>
              <a:t>Cole case</a:t>
            </a:r>
            <a:r>
              <a:rPr lang="fr-CA" dirty="0" smtClean="0"/>
              <a:t>:</a:t>
            </a:r>
          </a:p>
          <a:p>
            <a:pPr>
              <a:buFont typeface="Wingdings" panose="05000000000000000000" pitchFamily="2" charset="2"/>
              <a:buChar char="Ø"/>
            </a:pPr>
            <a:r>
              <a:rPr lang="en-CA" dirty="0" smtClean="0"/>
              <a:t>A technician for a school board discovered a hidden folder on a lap-top that belonged to the school board but which was used by Cole, a teacher, for personal purposes as well. The hidden folder contained nude and partially nude photos of minor female student(s). Principal seized the computer, made copies of the hard disc and provided same to police. Police reviewed, </a:t>
            </a:r>
            <a:r>
              <a:rPr lang="en-CA" u="sng" dirty="0" smtClean="0"/>
              <a:t>without warrant</a:t>
            </a:r>
            <a:r>
              <a:rPr lang="en-CA" dirty="0" smtClean="0"/>
              <a:t>, and charged Cole with possession of child pornography.</a:t>
            </a:r>
            <a:endParaRPr lang="en-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31</a:t>
            </a:fld>
            <a:endParaRPr lang="fr-CA"/>
          </a:p>
        </p:txBody>
      </p:sp>
    </p:spTree>
    <p:extLst>
      <p:ext uri="{BB962C8B-B14F-4D97-AF65-F5344CB8AC3E}">
        <p14:creationId xmlns:p14="http://schemas.microsoft.com/office/powerpoint/2010/main" val="3373444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r>
              <a:rPr lang="fr-CA" dirty="0" err="1" smtClean="0"/>
              <a:t>Supreme</a:t>
            </a:r>
            <a:r>
              <a:rPr lang="fr-CA" dirty="0" smtClean="0"/>
              <a:t> Court:</a:t>
            </a:r>
          </a:p>
          <a:p>
            <a:pPr marL="0" indent="0">
              <a:buNone/>
            </a:pPr>
            <a:endParaRPr lang="fr-CA" dirty="0" smtClean="0"/>
          </a:p>
          <a:p>
            <a:pPr marL="0" indent="0">
              <a:buNone/>
            </a:pPr>
            <a:r>
              <a:rPr lang="en-US" dirty="0" smtClean="0"/>
              <a:t>“[42]</a:t>
            </a:r>
            <a:r>
              <a:rPr lang="en-US" dirty="0"/>
              <a:t> </a:t>
            </a:r>
            <a:r>
              <a:rPr lang="en-US" dirty="0" smtClean="0"/>
              <a:t> Our </a:t>
            </a:r>
            <a:r>
              <a:rPr lang="en-US" dirty="0"/>
              <a:t>concern is thus with </a:t>
            </a:r>
            <a:r>
              <a:rPr lang="en-US" i="1" dirty="0"/>
              <a:t>informational privacy</a:t>
            </a:r>
            <a:r>
              <a:rPr lang="en-US" dirty="0"/>
              <a:t>: “[T]he claim of individuals, groups, or institutions to determine for themselves when, how, and to what extent information about them is communicated to others” (</a:t>
            </a:r>
            <a:r>
              <a:rPr lang="en-US" i="1" dirty="0" err="1"/>
              <a:t>Tessling</a:t>
            </a:r>
            <a:r>
              <a:rPr lang="en-US" dirty="0"/>
              <a:t>, at para. 23, quoting A. F. Westin, </a:t>
            </a:r>
            <a:r>
              <a:rPr lang="en-US" i="1" dirty="0"/>
              <a:t>Privacy and Freedom</a:t>
            </a:r>
            <a:r>
              <a:rPr lang="en-US" dirty="0"/>
              <a:t> (1970), at p. 7</a:t>
            </a:r>
            <a:r>
              <a:rPr lang="en-US" dirty="0" smtClean="0"/>
              <a:t>).”</a:t>
            </a:r>
            <a:r>
              <a:rPr lang="en-US" dirty="0"/>
              <a:t/>
            </a:r>
            <a:br>
              <a:rPr lang="en-US" dirty="0"/>
            </a:br>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32</a:t>
            </a:fld>
            <a:endParaRPr lang="fr-CA"/>
          </a:p>
        </p:txBody>
      </p:sp>
    </p:spTree>
    <p:extLst>
      <p:ext uri="{BB962C8B-B14F-4D97-AF65-F5344CB8AC3E}">
        <p14:creationId xmlns:p14="http://schemas.microsoft.com/office/powerpoint/2010/main" val="983905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en-US" sz="2200" dirty="0" smtClean="0"/>
              <a:t>“[45]</a:t>
            </a:r>
            <a:r>
              <a:rPr lang="en-US" sz="2200" dirty="0"/>
              <a:t> </a:t>
            </a:r>
            <a:r>
              <a:rPr lang="en-US" sz="2200" dirty="0" smtClean="0"/>
              <a:t> There </a:t>
            </a:r>
            <a:r>
              <a:rPr lang="en-US" sz="2200" dirty="0"/>
              <a:t>is no definitive list of factors that must be considered in answering this question, though some guidance may be derived from the relevant case law.  As </a:t>
            </a:r>
            <a:r>
              <a:rPr lang="en-US" sz="2200" dirty="0" err="1"/>
              <a:t>Sopinka</a:t>
            </a:r>
            <a:r>
              <a:rPr lang="en-US" sz="2200" dirty="0"/>
              <a:t> J. explained in </a:t>
            </a:r>
            <a:r>
              <a:rPr lang="en-US" sz="2200" i="1" dirty="0" err="1" smtClean="0"/>
              <a:t>R.v</a:t>
            </a:r>
            <a:r>
              <a:rPr lang="en-US" sz="2200" i="1" dirty="0"/>
              <a:t>. Plant</a:t>
            </a:r>
            <a:r>
              <a:rPr lang="en-US" sz="2200" dirty="0"/>
              <a:t>, [1993] 3 S.C.R. 281, at p. 293</a:t>
            </a:r>
            <a:r>
              <a:rPr lang="en-US" sz="2200" dirty="0" smtClean="0"/>
              <a:t>:</a:t>
            </a:r>
          </a:p>
          <a:p>
            <a:endParaRPr lang="en-US" sz="2200" dirty="0"/>
          </a:p>
          <a:p>
            <a:pPr marL="0" indent="0">
              <a:buNone/>
            </a:pPr>
            <a:r>
              <a:rPr lang="en-US" sz="2200" u="sng" dirty="0"/>
              <a:t>In fostering the underlying values of dignity, integrity and autonomy, it is fitting that </a:t>
            </a:r>
            <a:r>
              <a:rPr lang="en-US" sz="2200" u="sng" dirty="0" smtClean="0"/>
              <a:t>s. 8</a:t>
            </a:r>
            <a:r>
              <a:rPr lang="en-US" sz="2200" u="sng" dirty="0"/>
              <a:t> of the </a:t>
            </a:r>
            <a:r>
              <a:rPr lang="en-US" sz="2200" i="1" u="sng" dirty="0" smtClean="0"/>
              <a:t>Charter</a:t>
            </a:r>
            <a:r>
              <a:rPr lang="en-US" sz="2200" i="1" u="sng" dirty="0">
                <a:hlinkClick r:id="rId2"/>
              </a:rPr>
              <a:t> </a:t>
            </a:r>
            <a:r>
              <a:rPr lang="en-US" sz="2200" u="sng" dirty="0"/>
              <a:t> should seek to protect a biographical core of personal information which individuals in a free and democratic society would wish to maintain and control from dissemination to the state.  This would include information which tends to reveal intimate details of the lifestyle and personal choices of the individual</a:t>
            </a:r>
            <a:r>
              <a:rPr lang="en-US" sz="2200" u="sng" dirty="0" smtClean="0"/>
              <a:t>.”</a:t>
            </a:r>
            <a:endParaRPr lang="en-US" sz="2200" u="sng"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33</a:t>
            </a:fld>
            <a:endParaRPr lang="fr-CA"/>
          </a:p>
        </p:txBody>
      </p:sp>
    </p:spTree>
    <p:extLst>
      <p:ext uri="{BB962C8B-B14F-4D97-AF65-F5344CB8AC3E}">
        <p14:creationId xmlns:p14="http://schemas.microsoft.com/office/powerpoint/2010/main" val="36643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en-US" dirty="0" smtClean="0"/>
              <a:t>“[</a:t>
            </a:r>
            <a:r>
              <a:rPr lang="en-US" dirty="0"/>
              <a:t>46]  The closer the subject matter of the alleged search lies to the biographical core of personal information, the more this factor will </a:t>
            </a:r>
            <a:r>
              <a:rPr lang="en-US" dirty="0" smtClean="0"/>
              <a:t>favor </a:t>
            </a:r>
            <a:r>
              <a:rPr lang="en-US" dirty="0"/>
              <a:t>a reasonable expectation of privacy.  Put another way, </a:t>
            </a:r>
            <a:r>
              <a:rPr lang="en-US" u="sng" dirty="0"/>
              <a:t>the more personal and confidential the information, the more willing reasonable and informed Canadians will be to recognize the existence of a constitutionally protected privacy </a:t>
            </a:r>
            <a:r>
              <a:rPr lang="en-US" u="sng" dirty="0" smtClean="0"/>
              <a:t>interest</a:t>
            </a:r>
            <a:r>
              <a:rPr lang="en-US" dirty="0" smtClean="0"/>
              <a:t>.” (underlines, our own)</a:t>
            </a:r>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34</a:t>
            </a:fld>
            <a:endParaRPr lang="fr-CA"/>
          </a:p>
        </p:txBody>
      </p:sp>
    </p:spTree>
    <p:extLst>
      <p:ext uri="{BB962C8B-B14F-4D97-AF65-F5344CB8AC3E}">
        <p14:creationId xmlns:p14="http://schemas.microsoft.com/office/powerpoint/2010/main" val="2775069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en-US" dirty="0" smtClean="0"/>
              <a:t>“[</a:t>
            </a:r>
            <a:r>
              <a:rPr lang="en-US" dirty="0"/>
              <a:t>47]  </a:t>
            </a:r>
            <a:r>
              <a:rPr lang="en-US" u="sng" dirty="0"/>
              <a:t>Computers that are used for personal purposes, regardless of where they are found or to whom they belong, “contain the details of our financial, medical, and personal situations</a:t>
            </a:r>
            <a:r>
              <a:rPr lang="en-US" dirty="0"/>
              <a:t>” (</a:t>
            </a:r>
            <a:r>
              <a:rPr lang="en-US" i="1" dirty="0"/>
              <a:t>Morelli</a:t>
            </a:r>
            <a:r>
              <a:rPr lang="en-US" dirty="0"/>
              <a:t>, at para. 105).  This is particularly the case where, as here, the computer is used to browse the Web.  </a:t>
            </a:r>
            <a:r>
              <a:rPr lang="en-US" u="sng" dirty="0"/>
              <a:t>Internet-connected devices “reveal our specific interests, likes, and propensities, recording in the browsing history and cache files the information we seek out and read, watch, or listen to on the Internet</a:t>
            </a:r>
            <a:r>
              <a:rPr lang="en-US" dirty="0"/>
              <a:t>” (</a:t>
            </a:r>
            <a:r>
              <a:rPr lang="en-US" i="1" dirty="0"/>
              <a:t>ibid</a:t>
            </a:r>
            <a:r>
              <a:rPr lang="en-US" dirty="0" smtClean="0"/>
              <a:t>.).” (underlines, our own)</a:t>
            </a:r>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35</a:t>
            </a:fld>
            <a:endParaRPr lang="fr-CA"/>
          </a:p>
        </p:txBody>
      </p:sp>
    </p:spTree>
    <p:extLst>
      <p:ext uri="{BB962C8B-B14F-4D97-AF65-F5344CB8AC3E}">
        <p14:creationId xmlns:p14="http://schemas.microsoft.com/office/powerpoint/2010/main" val="781159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en-US" sz="2800" dirty="0" smtClean="0"/>
              <a:t>“[</a:t>
            </a:r>
            <a:r>
              <a:rPr lang="en-US" sz="2800" dirty="0">
                <a:latin typeface="+mj-lt"/>
              </a:rPr>
              <a:t>48</a:t>
            </a:r>
            <a:r>
              <a:rPr lang="en-US" sz="2800" dirty="0"/>
              <a:t>]  This sort of private information falls at the very heart of the “biographical core” protected by </a:t>
            </a:r>
            <a:r>
              <a:rPr lang="en-US" sz="2800" u="sng" dirty="0"/>
              <a:t>s. 8</a:t>
            </a:r>
            <a:r>
              <a:rPr lang="en-US" sz="2800" dirty="0"/>
              <a:t> of the </a:t>
            </a:r>
            <a:r>
              <a:rPr lang="en-US" sz="2800" i="1" u="sng" dirty="0"/>
              <a:t>Charter</a:t>
            </a:r>
            <a:r>
              <a:rPr lang="en-US" sz="2800" dirty="0" smtClean="0"/>
              <a:t>.”</a:t>
            </a:r>
            <a:endParaRPr lang="fr-CA" sz="28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36</a:t>
            </a:fld>
            <a:endParaRPr lang="fr-CA"/>
          </a:p>
        </p:txBody>
      </p:sp>
    </p:spTree>
    <p:extLst>
      <p:ext uri="{BB962C8B-B14F-4D97-AF65-F5344CB8AC3E}">
        <p14:creationId xmlns:p14="http://schemas.microsoft.com/office/powerpoint/2010/main" val="3576246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en-US" sz="2400" dirty="0" smtClean="0"/>
              <a:t>“[</a:t>
            </a:r>
            <a:r>
              <a:rPr lang="en-US" sz="2400" dirty="0">
                <a:latin typeface="+mj-lt"/>
              </a:rPr>
              <a:t>58</a:t>
            </a:r>
            <a:r>
              <a:rPr lang="en-US" sz="2400" dirty="0"/>
              <a:t>]  The nature of the information in issue heavily </a:t>
            </a:r>
            <a:r>
              <a:rPr lang="en-US" sz="2400" dirty="0" err="1"/>
              <a:t>favours</a:t>
            </a:r>
            <a:r>
              <a:rPr lang="en-US" sz="2400" dirty="0"/>
              <a:t> recognition of a constitutionally protected privacy interest.  </a:t>
            </a:r>
            <a:r>
              <a:rPr lang="en-US" sz="2400" u="sng" dirty="0"/>
              <a:t>Mr. Cole’s personal use of his work-issued laptop generated information that is meaningful, intimate, and organically connected to his biographical core</a:t>
            </a:r>
            <a:r>
              <a:rPr lang="en-US" sz="2400" dirty="0"/>
              <a:t>.  Pulling in the other direction, of course, are the </a:t>
            </a:r>
            <a:r>
              <a:rPr lang="en-US" sz="2400" u="sng" dirty="0"/>
              <a:t>ownership of the laptop</a:t>
            </a:r>
            <a:r>
              <a:rPr lang="en-US" sz="2400" dirty="0"/>
              <a:t> by the school board, the </a:t>
            </a:r>
            <a:r>
              <a:rPr lang="en-US" sz="2400" u="sng" dirty="0"/>
              <a:t>workplace policies and practices</a:t>
            </a:r>
            <a:r>
              <a:rPr lang="en-US" sz="2400" dirty="0"/>
              <a:t>, and the </a:t>
            </a:r>
            <a:r>
              <a:rPr lang="en-US" sz="2400" u="sng" dirty="0"/>
              <a:t>technology in place at the school.  These considerations diminished Mr. Cole’s privacy interest in his laptop, at least in comparison to the personal computer at issue in </a:t>
            </a:r>
            <a:r>
              <a:rPr lang="en-US" sz="2400" i="1" u="sng" dirty="0"/>
              <a:t>Morelli</a:t>
            </a:r>
            <a:r>
              <a:rPr lang="en-US" sz="2400" u="sng" dirty="0"/>
              <a:t>, but they did not eliminate it entirely</a:t>
            </a:r>
            <a:r>
              <a:rPr lang="en-US" sz="2400" dirty="0" smtClean="0"/>
              <a:t>.” (underlines, our own)</a:t>
            </a:r>
            <a:endParaRPr lang="en-US" sz="24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37</a:t>
            </a:fld>
            <a:endParaRPr lang="fr-CA"/>
          </a:p>
        </p:txBody>
      </p:sp>
    </p:spTree>
    <p:extLst>
      <p:ext uri="{BB962C8B-B14F-4D97-AF65-F5344CB8AC3E}">
        <p14:creationId xmlns:p14="http://schemas.microsoft.com/office/powerpoint/2010/main" val="1113187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r>
              <a:rPr lang="en-CA" b="1" dirty="0"/>
              <a:t>Result</a:t>
            </a:r>
            <a:r>
              <a:rPr lang="en-CA" dirty="0"/>
              <a:t>: School was entitled to view the data because it owned the computer and contents and to use it for disciplinary purposes </a:t>
            </a:r>
            <a:r>
              <a:rPr lang="en-CA" u="sng" dirty="0"/>
              <a:t>without special </a:t>
            </a:r>
            <a:r>
              <a:rPr lang="en-CA" u="sng" dirty="0" smtClean="0"/>
              <a:t>authorization</a:t>
            </a:r>
            <a:r>
              <a:rPr lang="en-CA" dirty="0" smtClean="0"/>
              <a:t>. Not </a:t>
            </a:r>
            <a:r>
              <a:rPr lang="en-CA" dirty="0"/>
              <a:t>so for the </a:t>
            </a:r>
            <a:r>
              <a:rPr lang="en-CA" dirty="0" smtClean="0"/>
              <a:t>police - </a:t>
            </a:r>
            <a:r>
              <a:rPr lang="en-CA" u="sng" dirty="0"/>
              <a:t>a warrant was needed as school’s rights did not transfer to the police. Evidence excluded</a:t>
            </a:r>
            <a:r>
              <a:rPr lang="en-CA" dirty="0" smtClean="0"/>
              <a:t>.</a:t>
            </a:r>
            <a:endParaRPr lang="en-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38</a:t>
            </a:fld>
            <a:endParaRPr lang="fr-CA"/>
          </a:p>
        </p:txBody>
      </p:sp>
    </p:spTree>
    <p:extLst>
      <p:ext uri="{BB962C8B-B14F-4D97-AF65-F5344CB8AC3E}">
        <p14:creationId xmlns:p14="http://schemas.microsoft.com/office/powerpoint/2010/main" val="1950827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r>
              <a:rPr lang="fr-CA" i="1" dirty="0" smtClean="0"/>
              <a:t>R.</a:t>
            </a:r>
            <a:r>
              <a:rPr lang="fr-CA" dirty="0" smtClean="0"/>
              <a:t> v. </a:t>
            </a:r>
            <a:r>
              <a:rPr lang="fr-CA" i="1" dirty="0" smtClean="0"/>
              <a:t>Vu, [</a:t>
            </a:r>
            <a:r>
              <a:rPr lang="fr-CA" i="1" dirty="0" smtClean="0">
                <a:latin typeface="+mj-lt"/>
              </a:rPr>
              <a:t>2013</a:t>
            </a:r>
            <a:r>
              <a:rPr lang="fr-CA" i="1" dirty="0" smtClean="0"/>
              <a:t>] </a:t>
            </a:r>
            <a:r>
              <a:rPr lang="fr-CA" i="1" dirty="0" smtClean="0">
                <a:latin typeface="+mj-lt"/>
              </a:rPr>
              <a:t>3</a:t>
            </a:r>
            <a:r>
              <a:rPr lang="fr-CA" i="1" dirty="0" smtClean="0"/>
              <a:t> S.C.R. </a:t>
            </a:r>
            <a:r>
              <a:rPr lang="fr-CA" i="1" dirty="0" smtClean="0">
                <a:latin typeface="+mj-lt"/>
              </a:rPr>
              <a:t>657:</a:t>
            </a:r>
          </a:p>
          <a:p>
            <a:pPr marL="0" indent="0">
              <a:buNone/>
            </a:pPr>
            <a:r>
              <a:rPr lang="fr-CA" sz="2100" dirty="0" smtClean="0"/>
              <a:t>« [</a:t>
            </a:r>
            <a:r>
              <a:rPr lang="fr-CA" sz="2100" dirty="0" smtClean="0">
                <a:latin typeface="+mj-lt"/>
              </a:rPr>
              <a:t>24</a:t>
            </a:r>
            <a:r>
              <a:rPr lang="fr-CA" sz="2100" dirty="0" smtClean="0"/>
              <a:t>]</a:t>
            </a:r>
            <a:r>
              <a:rPr lang="fr-CA" sz="2100" dirty="0"/>
              <a:t> </a:t>
            </a:r>
            <a:r>
              <a:rPr lang="fr-CA" sz="2100" dirty="0" smtClean="0"/>
              <a:t> </a:t>
            </a:r>
            <a:r>
              <a:rPr lang="en-US" sz="2400" u="sng" dirty="0" smtClean="0"/>
              <a:t>The </a:t>
            </a:r>
            <a:r>
              <a:rPr lang="en-US" sz="2400" u="sng" dirty="0"/>
              <a:t>privacy interests implicated by computer searches are markedly different from those at stake in searches of receptacles such as cupboards and filing cabinets. Computers potentially give police access to vast amounts of information that users cannot control, that they may not even be aware of or may have chosen to discard and which may not be, in any meaningful sense, located in the place of the search</a:t>
            </a:r>
            <a:r>
              <a:rPr lang="en-US" sz="2400" dirty="0"/>
              <a:t>. These factors, understood in light of the purposes of </a:t>
            </a:r>
            <a:r>
              <a:rPr lang="en-US" sz="2400" u="sng" dirty="0">
                <a:hlinkClick r:id="rId2"/>
              </a:rPr>
              <a:t>s. 8</a:t>
            </a:r>
            <a:r>
              <a:rPr lang="en-US" sz="2400" dirty="0">
                <a:hlinkClick r:id="rId2"/>
              </a:rPr>
              <a:t> </a:t>
            </a:r>
            <a:r>
              <a:rPr lang="en-US" sz="2400" dirty="0"/>
              <a:t> of the </a:t>
            </a:r>
            <a:r>
              <a:rPr lang="en-US" sz="2400" i="1" u="sng" dirty="0">
                <a:hlinkClick r:id="rId3"/>
              </a:rPr>
              <a:t>Charter</a:t>
            </a:r>
            <a:r>
              <a:rPr lang="en-US" sz="2400" i="1" dirty="0">
                <a:hlinkClick r:id="rId3"/>
              </a:rPr>
              <a:t> </a:t>
            </a:r>
            <a:r>
              <a:rPr lang="en-US" sz="2400" dirty="0"/>
              <a:t>, call for specific pre-authorization in my view</a:t>
            </a:r>
            <a:r>
              <a:rPr lang="en-US" sz="2400" dirty="0" smtClean="0"/>
              <a:t>.”</a:t>
            </a:r>
            <a:r>
              <a:rPr lang="en-US" sz="2400" dirty="0"/>
              <a:t> </a:t>
            </a:r>
            <a:r>
              <a:rPr lang="en-US" sz="2400" dirty="0" smtClean="0"/>
              <a:t>(underlines, our own)</a:t>
            </a:r>
            <a:endParaRPr lang="en-US" sz="24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39</a:t>
            </a:fld>
            <a:endParaRPr lang="fr-CA"/>
          </a:p>
        </p:txBody>
      </p:sp>
    </p:spTree>
    <p:extLst>
      <p:ext uri="{BB962C8B-B14F-4D97-AF65-F5344CB8AC3E}">
        <p14:creationId xmlns:p14="http://schemas.microsoft.com/office/powerpoint/2010/main" val="3511670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Point of </a:t>
            </a:r>
            <a:r>
              <a:rPr lang="fr-CA" dirty="0" err="1" smtClean="0"/>
              <a:t>Departure</a:t>
            </a:r>
            <a:endParaRPr lang="fr-CA" dirty="0"/>
          </a:p>
        </p:txBody>
      </p:sp>
      <p:sp>
        <p:nvSpPr>
          <p:cNvPr id="3" name="Espace réservé du contenu 2"/>
          <p:cNvSpPr>
            <a:spLocks noGrp="1"/>
          </p:cNvSpPr>
          <p:nvPr>
            <p:ph idx="1"/>
          </p:nvPr>
        </p:nvSpPr>
        <p:spPr/>
        <p:txBody>
          <a:bodyPr anchor="ctr"/>
          <a:lstStyle/>
          <a:p>
            <a:pPr lvl="0"/>
            <a:r>
              <a:rPr lang="en-US" sz="2400" dirty="0"/>
              <a:t>The geographic proximity of Canada to the United States , the intertwined and interdependent nature of their respective economies, the commonalities of language and history, the subtlety of the crucial differences between the American and Canadian constitutional and judicial systems and approaches to </a:t>
            </a:r>
            <a:r>
              <a:rPr lang="en-US" sz="2400" dirty="0" smtClean="0"/>
              <a:t>privacy </a:t>
            </a:r>
            <a:r>
              <a:rPr lang="en-US" sz="2400" dirty="0"/>
              <a:t>and human rights law, coupled with, at times, aggressive and robust attempts to “long-arm” protections afforded by laws from both sides of the border has led or might be expected to lead to tension, and sometimes litigation</a:t>
            </a:r>
            <a:r>
              <a:rPr lang="en-US" sz="2400" dirty="0" smtClean="0"/>
              <a:t>.</a:t>
            </a:r>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4</a:t>
            </a:fld>
            <a:endParaRPr lang="fr-CA"/>
          </a:p>
        </p:txBody>
      </p:sp>
    </p:spTree>
    <p:extLst>
      <p:ext uri="{BB962C8B-B14F-4D97-AF65-F5344CB8AC3E}">
        <p14:creationId xmlns:p14="http://schemas.microsoft.com/office/powerpoint/2010/main" val="24149055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fr-CA" sz="2000" dirty="0" smtClean="0"/>
              <a:t>« [</a:t>
            </a:r>
            <a:r>
              <a:rPr lang="fr-CA" sz="2000" dirty="0" smtClean="0">
                <a:latin typeface="+mj-lt"/>
              </a:rPr>
              <a:t>38</a:t>
            </a:r>
            <a:r>
              <a:rPr lang="fr-CA" sz="2000" dirty="0" smtClean="0"/>
              <a:t>]</a:t>
            </a:r>
            <a:r>
              <a:rPr lang="en-US" sz="2000" dirty="0"/>
              <a:t> </a:t>
            </a:r>
            <a:r>
              <a:rPr lang="en-US" sz="2000" u="sng" dirty="0"/>
              <a:t>I do not distinguish, for the purposes of prior authorization, the computers from the cellular telephone in issue here</a:t>
            </a:r>
            <a:r>
              <a:rPr lang="en-US" sz="2000" dirty="0"/>
              <a:t>. Although historically cellular telephones were far more restricted than computers in terms of the amount and kind of information that they could store, </a:t>
            </a:r>
            <a:r>
              <a:rPr lang="en-US" sz="2000" u="sng" dirty="0"/>
              <a:t>present day phones have capacities that are, for our purposes, equivalent to those of computers</a:t>
            </a:r>
            <a:r>
              <a:rPr lang="en-US" sz="2000" dirty="0"/>
              <a:t>. The trial judge found that the cellular telephone in this case, for example, had a “memory capacity akin to a computer”: </a:t>
            </a:r>
            <a:r>
              <a:rPr lang="en-US" sz="2000" i="1" dirty="0" err="1"/>
              <a:t>voir</a:t>
            </a:r>
            <a:r>
              <a:rPr lang="en-US" sz="2000" i="1" dirty="0"/>
              <a:t> dire</a:t>
            </a:r>
            <a:r>
              <a:rPr lang="en-US" sz="2000" dirty="0"/>
              <a:t> decision, at para. </a:t>
            </a:r>
            <a:r>
              <a:rPr lang="en-US" sz="2000" dirty="0">
                <a:latin typeface="+mj-lt"/>
              </a:rPr>
              <a:t>65</a:t>
            </a:r>
            <a:r>
              <a:rPr lang="en-US" sz="2000" dirty="0"/>
              <a:t>. In these reasons, then, when I referred to “computers”, I include within that term the cellular telephone.</a:t>
            </a:r>
          </a:p>
          <a:p>
            <a:pPr algn="ctr"/>
            <a:r>
              <a:rPr lang="en-US" sz="2000" dirty="0" smtClean="0"/>
              <a:t>(</a:t>
            </a:r>
            <a:r>
              <a:rPr lang="en-US" sz="2000" dirty="0"/>
              <a:t>a)   </a:t>
            </a:r>
            <a:r>
              <a:rPr lang="en-US" sz="2000" i="1" dirty="0" smtClean="0"/>
              <a:t>Specific</a:t>
            </a:r>
            <a:r>
              <a:rPr lang="en-US" sz="2000" i="1" dirty="0"/>
              <a:t>, Prior Authorization Is Required for Computer </a:t>
            </a:r>
            <a:r>
              <a:rPr lang="en-US" sz="2000" i="1" dirty="0" smtClean="0"/>
              <a:t>Searches “                   (underlines, our own)</a:t>
            </a:r>
            <a:endParaRPr lang="en-US" sz="20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40</a:t>
            </a:fld>
            <a:endParaRPr lang="fr-CA"/>
          </a:p>
        </p:txBody>
      </p:sp>
    </p:spTree>
    <p:extLst>
      <p:ext uri="{BB962C8B-B14F-4D97-AF65-F5344CB8AC3E}">
        <p14:creationId xmlns:p14="http://schemas.microsoft.com/office/powerpoint/2010/main" val="160886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fr-CA" sz="2400" dirty="0" smtClean="0"/>
              <a:t>« [</a:t>
            </a:r>
            <a:r>
              <a:rPr lang="fr-CA" sz="2400" dirty="0" smtClean="0">
                <a:latin typeface="+mj-lt"/>
              </a:rPr>
              <a:t>40</a:t>
            </a:r>
            <a:r>
              <a:rPr lang="fr-CA" sz="2400" dirty="0" smtClean="0"/>
              <a:t>]</a:t>
            </a:r>
            <a:r>
              <a:rPr lang="fr-CA" sz="2400" dirty="0"/>
              <a:t> </a:t>
            </a:r>
            <a:r>
              <a:rPr lang="en-US" sz="2400" dirty="0"/>
              <a:t> </a:t>
            </a:r>
            <a:r>
              <a:rPr lang="en-US" sz="2400" u="sng" dirty="0"/>
              <a:t>It is difficult to imagine a more intrusive invasion of privacy than the search of a personal or home computer</a:t>
            </a:r>
            <a:r>
              <a:rPr lang="en-US" sz="2400" dirty="0"/>
              <a:t>: </a:t>
            </a:r>
            <a:r>
              <a:rPr lang="en-US" sz="2400" i="1" dirty="0"/>
              <a:t>Morelli</a:t>
            </a:r>
            <a:r>
              <a:rPr lang="en-US" sz="2400" dirty="0"/>
              <a:t>, at para. </a:t>
            </a:r>
            <a:r>
              <a:rPr lang="en-US" sz="2400" dirty="0">
                <a:latin typeface="+mj-lt"/>
              </a:rPr>
              <a:t>105</a:t>
            </a:r>
            <a:r>
              <a:rPr lang="en-US" sz="2400" dirty="0"/>
              <a:t>; </a:t>
            </a:r>
            <a:r>
              <a:rPr lang="en-US" sz="2400" i="1" dirty="0"/>
              <a:t>R. v. Cole</a:t>
            </a:r>
            <a:r>
              <a:rPr lang="en-US" sz="2400" dirty="0"/>
              <a:t>, </a:t>
            </a:r>
            <a:r>
              <a:rPr lang="en-US" sz="2400" dirty="0">
                <a:latin typeface="+mj-lt"/>
              </a:rPr>
              <a:t>2012 </a:t>
            </a:r>
            <a:r>
              <a:rPr lang="en-US" sz="2400" dirty="0"/>
              <a:t>SCC </a:t>
            </a:r>
            <a:r>
              <a:rPr lang="en-US" sz="2400" dirty="0">
                <a:latin typeface="+mj-lt"/>
              </a:rPr>
              <a:t>53</a:t>
            </a:r>
            <a:r>
              <a:rPr lang="en-US" sz="2400" dirty="0"/>
              <a:t>, [</a:t>
            </a:r>
            <a:r>
              <a:rPr lang="en-US" sz="2400" dirty="0">
                <a:latin typeface="+mj-lt"/>
              </a:rPr>
              <a:t>2012</a:t>
            </a:r>
            <a:r>
              <a:rPr lang="en-US" sz="2400" dirty="0"/>
              <a:t>] </a:t>
            </a:r>
            <a:r>
              <a:rPr lang="en-US" sz="2400" dirty="0">
                <a:latin typeface="+mj-lt"/>
              </a:rPr>
              <a:t>3</a:t>
            </a:r>
            <a:r>
              <a:rPr lang="en-US" sz="2400" dirty="0"/>
              <a:t> S.C.R. </a:t>
            </a:r>
            <a:r>
              <a:rPr lang="en-US" sz="2400" dirty="0">
                <a:latin typeface="+mj-lt"/>
              </a:rPr>
              <a:t>34</a:t>
            </a:r>
            <a:r>
              <a:rPr lang="en-US" sz="2400" dirty="0"/>
              <a:t>, at para. </a:t>
            </a:r>
            <a:r>
              <a:rPr lang="en-US" sz="2400" dirty="0">
                <a:latin typeface="+mj-lt"/>
              </a:rPr>
              <a:t>3</a:t>
            </a:r>
            <a:r>
              <a:rPr lang="en-US" sz="2400" dirty="0"/>
              <a:t>. Computers are “a multi-faceted instrumentality </a:t>
            </a:r>
            <a:r>
              <a:rPr lang="en-US" sz="2400" u="sng" dirty="0"/>
              <a:t>without precedent in our society</a:t>
            </a:r>
            <a:r>
              <a:rPr lang="en-US" sz="2400" dirty="0"/>
              <a:t>”: A. D. Gold, “Applying Section 8 in the Digital World: Seizures and Searches”, prepared for the 7th Annual Six-Minute Criminal Defence Lawyer (June </a:t>
            </a:r>
            <a:r>
              <a:rPr lang="en-US" sz="2400" dirty="0">
                <a:latin typeface="+mj-lt"/>
              </a:rPr>
              <a:t>9, 2007</a:t>
            </a:r>
            <a:r>
              <a:rPr lang="en-US" sz="2400" dirty="0"/>
              <a:t>), at para. </a:t>
            </a:r>
            <a:r>
              <a:rPr lang="en-US" sz="2400" dirty="0" smtClean="0">
                <a:latin typeface="+mj-lt"/>
              </a:rPr>
              <a:t>3”</a:t>
            </a:r>
            <a:r>
              <a:rPr lang="en-US" sz="2400" dirty="0" smtClean="0"/>
              <a:t> </a:t>
            </a:r>
            <a:r>
              <a:rPr lang="en-US" sz="2400" dirty="0"/>
              <a:t>(emphasis added).  Consider some of the distinctions between computers and other receptacles.</a:t>
            </a:r>
            <a:endParaRPr lang="fr-CA" sz="24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41</a:t>
            </a:fld>
            <a:endParaRPr lang="fr-CA"/>
          </a:p>
        </p:txBody>
      </p:sp>
    </p:spTree>
    <p:extLst>
      <p:ext uri="{BB962C8B-B14F-4D97-AF65-F5344CB8AC3E}">
        <p14:creationId xmlns:p14="http://schemas.microsoft.com/office/powerpoint/2010/main" val="3869063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0"/>
            <a:ext cx="8229600" cy="851942"/>
          </a:xfrm>
        </p:spPr>
        <p:txBody>
          <a:bodyPr/>
          <a:lstStyle/>
          <a:p>
            <a:endParaRPr lang="fr-CA" dirty="0"/>
          </a:p>
        </p:txBody>
      </p:sp>
      <p:sp>
        <p:nvSpPr>
          <p:cNvPr id="3" name="Espace réservé du contenu 2"/>
          <p:cNvSpPr>
            <a:spLocks noGrp="1"/>
          </p:cNvSpPr>
          <p:nvPr>
            <p:ph idx="1"/>
          </p:nvPr>
        </p:nvSpPr>
        <p:spPr>
          <a:xfrm>
            <a:off x="457200" y="1700809"/>
            <a:ext cx="8229600" cy="4623792"/>
          </a:xfrm>
        </p:spPr>
        <p:txBody>
          <a:bodyPr anchor="ctr"/>
          <a:lstStyle/>
          <a:p>
            <a:pPr marL="0" indent="0">
              <a:buNone/>
            </a:pPr>
            <a:r>
              <a:rPr lang="fr-CA" sz="2800" dirty="0" smtClean="0"/>
              <a:t>« [</a:t>
            </a:r>
            <a:r>
              <a:rPr lang="fr-CA" sz="2800" dirty="0" smtClean="0">
                <a:latin typeface="+mj-lt"/>
              </a:rPr>
              <a:t>41</a:t>
            </a:r>
            <a:r>
              <a:rPr lang="fr-CA" sz="2800" dirty="0" smtClean="0"/>
              <a:t>]</a:t>
            </a:r>
            <a:r>
              <a:rPr lang="fr-CA" sz="2800" dirty="0"/>
              <a:t> </a:t>
            </a:r>
            <a:r>
              <a:rPr lang="en-US" sz="2800" dirty="0"/>
              <a:t>   First, computers store immense amounts of information, some of which, in the case of personal computers, will touch the “biographical core of personal information” referred to by this Court in R. v. Plant, [</a:t>
            </a:r>
            <a:r>
              <a:rPr lang="en-US" sz="2800" dirty="0">
                <a:latin typeface="+mj-lt"/>
              </a:rPr>
              <a:t>1993</a:t>
            </a:r>
            <a:r>
              <a:rPr lang="en-US" sz="2800" dirty="0"/>
              <a:t>] </a:t>
            </a:r>
            <a:r>
              <a:rPr lang="en-US" sz="2800" dirty="0">
                <a:latin typeface="+mj-lt"/>
              </a:rPr>
              <a:t>3</a:t>
            </a:r>
            <a:r>
              <a:rPr lang="en-US" sz="2800" dirty="0"/>
              <a:t> S.C.R. </a:t>
            </a:r>
            <a:r>
              <a:rPr lang="en-US" sz="2800" dirty="0">
                <a:latin typeface="+mj-lt"/>
              </a:rPr>
              <a:t>281</a:t>
            </a:r>
            <a:r>
              <a:rPr lang="en-US" sz="2800" dirty="0"/>
              <a:t>, at p. </a:t>
            </a:r>
            <a:r>
              <a:rPr lang="en-US" sz="2800" dirty="0">
                <a:latin typeface="+mj-lt"/>
              </a:rPr>
              <a:t>293</a:t>
            </a:r>
            <a:r>
              <a:rPr lang="en-US" sz="2800" dirty="0"/>
              <a:t>.  The scale and variety of this material makes comparison with traditional storage receptacles unrealistic</a:t>
            </a:r>
            <a:r>
              <a:rPr lang="en-US" sz="2800" dirty="0" smtClean="0"/>
              <a:t>.”</a:t>
            </a:r>
            <a:endParaRPr lang="fr-CA" sz="28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42</a:t>
            </a:fld>
            <a:endParaRPr lang="fr-CA"/>
          </a:p>
        </p:txBody>
      </p:sp>
    </p:spTree>
    <p:extLst>
      <p:ext uri="{BB962C8B-B14F-4D97-AF65-F5344CB8AC3E}">
        <p14:creationId xmlns:p14="http://schemas.microsoft.com/office/powerpoint/2010/main" val="21831370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fr-CA" sz="2800" dirty="0" smtClean="0"/>
              <a:t>« [</a:t>
            </a:r>
            <a:r>
              <a:rPr lang="fr-CA" sz="2800" dirty="0" smtClean="0">
                <a:latin typeface="+mj-lt"/>
              </a:rPr>
              <a:t>42</a:t>
            </a:r>
            <a:r>
              <a:rPr lang="fr-CA" sz="2800" dirty="0" smtClean="0"/>
              <a:t>]</a:t>
            </a:r>
            <a:r>
              <a:rPr lang="fr-CA" sz="2800" dirty="0"/>
              <a:t> </a:t>
            </a:r>
            <a:r>
              <a:rPr lang="en-US" sz="2800" dirty="0"/>
              <a:t>Second, as the appellant and the intervener the Criminal Lawyers’ Association (Ontario) point out, computers contain information that is automatically generated, often unbeknownst to the user</a:t>
            </a:r>
            <a:r>
              <a:rPr lang="en-US" sz="2800" dirty="0" smtClean="0"/>
              <a:t>.”</a:t>
            </a:r>
            <a:endParaRPr lang="fr-CA" sz="28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43</a:t>
            </a:fld>
            <a:endParaRPr lang="fr-CA"/>
          </a:p>
        </p:txBody>
      </p:sp>
    </p:spTree>
    <p:extLst>
      <p:ext uri="{BB962C8B-B14F-4D97-AF65-F5344CB8AC3E}">
        <p14:creationId xmlns:p14="http://schemas.microsoft.com/office/powerpoint/2010/main" val="29411020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fr-CA" sz="2000" dirty="0" smtClean="0"/>
              <a:t>« [</a:t>
            </a:r>
            <a:r>
              <a:rPr lang="fr-CA" sz="2000" dirty="0" smtClean="0">
                <a:latin typeface="+mj-lt"/>
              </a:rPr>
              <a:t>43</a:t>
            </a:r>
            <a:r>
              <a:rPr lang="fr-CA" sz="2000" dirty="0" smtClean="0"/>
              <a:t>] … </a:t>
            </a:r>
            <a:r>
              <a:rPr lang="en-US" sz="2000" dirty="0"/>
              <a:t>. . . </a:t>
            </a:r>
            <a:r>
              <a:rPr lang="en-US" sz="2000" u="sng" dirty="0"/>
              <a:t>marking a file as “deleted” normally does not actually delete the file; operating systems do not “zero out” the zeros and ones associated with that file when it is marked for deletion. Rather, most operating systems merely go to the Master File Table and mark that particular file’s clusters available for future use by other files</a:t>
            </a:r>
            <a:r>
              <a:rPr lang="en-US" sz="2000" dirty="0"/>
              <a:t>. If the operating system does not reuse that cluster for another file by the time the computer is analyzed, the file marked for deletion will remain undisturbed. Even if another file is assigned to that cluster, a tremendous amount of data often can be recovered from the hard drive’s “slack space,” space within a cluster left temporarily unused. It can be accessed by an analyst just like any other file. [p. </a:t>
            </a:r>
            <a:r>
              <a:rPr lang="en-US" sz="2000" dirty="0">
                <a:latin typeface="+mj-lt"/>
              </a:rPr>
              <a:t>542</a:t>
            </a:r>
            <a:r>
              <a:rPr lang="en-US" sz="2000" dirty="0" smtClean="0"/>
              <a:t>] “</a:t>
            </a:r>
          </a:p>
          <a:p>
            <a:pPr marL="0" indent="0" algn="r">
              <a:buNone/>
            </a:pPr>
            <a:r>
              <a:rPr lang="en-US" sz="2000" dirty="0"/>
              <a:t>	</a:t>
            </a:r>
            <a:r>
              <a:rPr lang="en-US" sz="2000" dirty="0" smtClean="0"/>
              <a:t>(underlines, our own)</a:t>
            </a:r>
            <a:endParaRPr lang="fr-CA" sz="20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44</a:t>
            </a:fld>
            <a:endParaRPr lang="fr-CA"/>
          </a:p>
        </p:txBody>
      </p:sp>
    </p:spTree>
    <p:extLst>
      <p:ext uri="{BB962C8B-B14F-4D97-AF65-F5344CB8AC3E}">
        <p14:creationId xmlns:p14="http://schemas.microsoft.com/office/powerpoint/2010/main" val="3268027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443186"/>
          </a:xfrm>
        </p:spPr>
        <p:txBody>
          <a:bodyPr/>
          <a:lstStyle/>
          <a:p>
            <a:r>
              <a:rPr lang="en-CA" sz="2400" b="1" i="1" dirty="0"/>
              <a:t>R. v. </a:t>
            </a:r>
            <a:r>
              <a:rPr lang="en-CA" sz="2400" b="1" i="1" dirty="0" err="1"/>
              <a:t>Marakah</a:t>
            </a:r>
            <a:r>
              <a:rPr lang="en-CA" sz="2400" b="1" dirty="0"/>
              <a:t>, [2017] 2 S.C.R., </a:t>
            </a:r>
            <a:r>
              <a:rPr lang="en-CA" sz="2400" b="1" dirty="0" smtClean="0"/>
              <a:t>608</a:t>
            </a:r>
            <a:r>
              <a:rPr lang="fr-CA" sz="1800" b="1" dirty="0"/>
              <a:t/>
            </a:r>
            <a:br>
              <a:rPr lang="fr-CA" sz="1800" b="1" dirty="0"/>
            </a:br>
            <a:endParaRPr lang="en-CA" sz="1800" b="1" dirty="0"/>
          </a:p>
        </p:txBody>
      </p:sp>
      <p:sp>
        <p:nvSpPr>
          <p:cNvPr id="3" name="Espace réservé du contenu 2"/>
          <p:cNvSpPr>
            <a:spLocks noGrp="1"/>
          </p:cNvSpPr>
          <p:nvPr>
            <p:ph idx="1"/>
          </p:nvPr>
        </p:nvSpPr>
        <p:spPr>
          <a:xfrm>
            <a:off x="457200" y="1628801"/>
            <a:ext cx="8229600" cy="4695800"/>
          </a:xfrm>
        </p:spPr>
        <p:txBody>
          <a:bodyPr/>
          <a:lstStyle/>
          <a:p>
            <a:endParaRPr lang="fr-CA" sz="2000" b="1" dirty="0" smtClean="0"/>
          </a:p>
          <a:p>
            <a:pPr marL="0" indent="0">
              <a:buNone/>
            </a:pPr>
            <a:r>
              <a:rPr lang="fr-CA" sz="2000" b="1" dirty="0" smtClean="0"/>
              <a:t>Head </a:t>
            </a:r>
            <a:r>
              <a:rPr lang="fr-CA" sz="2000" b="1" dirty="0"/>
              <a:t>note </a:t>
            </a:r>
            <a:r>
              <a:rPr lang="fr-CA" sz="2000" b="1" dirty="0" err="1"/>
              <a:t>reads</a:t>
            </a:r>
            <a:r>
              <a:rPr lang="fr-CA" sz="2000" b="1" dirty="0"/>
              <a:t> </a:t>
            </a:r>
            <a:r>
              <a:rPr lang="fr-CA" sz="2000" b="1" dirty="0" smtClean="0"/>
              <a:t>:</a:t>
            </a:r>
            <a:r>
              <a:rPr lang="fr-CA" sz="2000" b="1" dirty="0"/>
              <a:t> </a:t>
            </a:r>
          </a:p>
          <a:p>
            <a:pPr marL="0" indent="0">
              <a:buNone/>
            </a:pPr>
            <a:r>
              <a:rPr lang="en-CA" sz="2000" dirty="0" smtClean="0"/>
              <a:t>“With a </a:t>
            </a:r>
            <a:r>
              <a:rPr lang="en-CA" sz="2000" dirty="0"/>
              <a:t>text </a:t>
            </a:r>
            <a:r>
              <a:rPr lang="en-CA" sz="2000" dirty="0" smtClean="0"/>
              <a:t>message, </a:t>
            </a:r>
            <a:r>
              <a:rPr lang="en-CA" sz="2000" dirty="0"/>
              <a:t>the subject matter of the search is the electronic conversation between the sender and the recipient(s). This includes the existence of the conversation, the identities of the participants, the information shared, and any inferences </a:t>
            </a:r>
            <a:r>
              <a:rPr lang="fr-CA" sz="2000" dirty="0"/>
              <a:t>about associations and </a:t>
            </a:r>
            <a:r>
              <a:rPr lang="fr-CA" sz="2000" dirty="0" err="1"/>
              <a:t>activities</a:t>
            </a:r>
            <a:r>
              <a:rPr lang="fr-CA" sz="2000" dirty="0"/>
              <a:t> </a:t>
            </a:r>
            <a:r>
              <a:rPr lang="fr-CA" sz="2000" dirty="0" err="1"/>
              <a:t>that</a:t>
            </a:r>
            <a:r>
              <a:rPr lang="fr-CA" sz="2000" dirty="0"/>
              <a:t> </a:t>
            </a:r>
            <a:r>
              <a:rPr lang="fr-CA" sz="2000" dirty="0" err="1"/>
              <a:t>can</a:t>
            </a:r>
            <a:r>
              <a:rPr lang="fr-CA" sz="2000" dirty="0"/>
              <a:t> </a:t>
            </a:r>
            <a:r>
              <a:rPr lang="fr-CA" sz="2000" dirty="0" err="1"/>
              <a:t>be</a:t>
            </a:r>
            <a:r>
              <a:rPr lang="fr-CA" sz="2000" dirty="0"/>
              <a:t> </a:t>
            </a:r>
            <a:r>
              <a:rPr lang="fr-CA" sz="2000" dirty="0" err="1"/>
              <a:t>drawn</a:t>
            </a:r>
            <a:r>
              <a:rPr lang="fr-CA" sz="2000" dirty="0"/>
              <a:t> </a:t>
            </a:r>
            <a:r>
              <a:rPr lang="fr-CA" sz="2000" dirty="0" err="1"/>
              <a:t>from</a:t>
            </a:r>
            <a:r>
              <a:rPr lang="fr-CA" sz="2000" dirty="0"/>
              <a:t> </a:t>
            </a:r>
            <a:r>
              <a:rPr lang="fr-CA" sz="2000" dirty="0" err="1"/>
              <a:t>that</a:t>
            </a:r>
            <a:r>
              <a:rPr lang="fr-CA" sz="2000" dirty="0"/>
              <a:t> information. </a:t>
            </a:r>
            <a:r>
              <a:rPr lang="fr-CA" sz="2000" u="sng" dirty="0"/>
              <a:t>The </a:t>
            </a:r>
            <a:r>
              <a:rPr lang="fr-CA" sz="2000" u="sng" dirty="0" err="1"/>
              <a:t>subject</a:t>
            </a:r>
            <a:r>
              <a:rPr lang="fr-CA" sz="2000" u="sng" dirty="0"/>
              <a:t> </a:t>
            </a:r>
            <a:r>
              <a:rPr lang="fr-CA" sz="2000" u="sng" dirty="0" err="1"/>
              <a:t>matter</a:t>
            </a:r>
            <a:r>
              <a:rPr lang="fr-CA" sz="2000" u="sng" dirty="0"/>
              <a:t> </a:t>
            </a:r>
            <a:r>
              <a:rPr lang="fr-CA" sz="2000" u="sng" dirty="0" err="1"/>
              <a:t>is</a:t>
            </a:r>
            <a:r>
              <a:rPr lang="fr-CA" sz="2000" u="sng" dirty="0"/>
              <a:t> not the copy of the message </a:t>
            </a:r>
            <a:r>
              <a:rPr lang="fr-CA" sz="2000" u="sng" dirty="0" err="1"/>
              <a:t>stored</a:t>
            </a:r>
            <a:r>
              <a:rPr lang="fr-CA" sz="2000" u="sng" dirty="0"/>
              <a:t> on the </a:t>
            </a:r>
            <a:r>
              <a:rPr lang="fr-CA" sz="2000" u="sng" dirty="0" err="1"/>
              <a:t>sender’s</a:t>
            </a:r>
            <a:r>
              <a:rPr lang="fr-CA" sz="2000" u="sng" dirty="0"/>
              <a:t> </a:t>
            </a:r>
            <a:r>
              <a:rPr lang="fr-CA" sz="2000" u="sng" dirty="0" err="1"/>
              <a:t>device</a:t>
            </a:r>
            <a:r>
              <a:rPr lang="fr-CA" sz="2000" u="sng" dirty="0"/>
              <a:t>, the copy </a:t>
            </a:r>
            <a:r>
              <a:rPr lang="fr-CA" sz="2000" u="sng" dirty="0" err="1"/>
              <a:t>stored</a:t>
            </a:r>
            <a:r>
              <a:rPr lang="fr-CA" sz="2000" u="sng" dirty="0"/>
              <a:t> on a service </a:t>
            </a:r>
            <a:r>
              <a:rPr lang="fr-CA" sz="2000" u="sng" dirty="0" err="1"/>
              <a:t>provider’s</a:t>
            </a:r>
            <a:r>
              <a:rPr lang="fr-CA" sz="2000" u="sng" dirty="0"/>
              <a:t> server, or the copy </a:t>
            </a:r>
            <a:r>
              <a:rPr lang="fr-CA" sz="2000" u="sng" dirty="0" err="1"/>
              <a:t>received</a:t>
            </a:r>
            <a:r>
              <a:rPr lang="fr-CA" sz="2000" u="sng" dirty="0"/>
              <a:t> on the </a:t>
            </a:r>
            <a:r>
              <a:rPr lang="fr-CA" sz="2000" u="sng" dirty="0" err="1"/>
              <a:t>recipient’s</a:t>
            </a:r>
            <a:r>
              <a:rPr lang="fr-CA" sz="2000" u="sng" dirty="0"/>
              <a:t> </a:t>
            </a:r>
            <a:r>
              <a:rPr lang="fr-CA" sz="2000" u="sng" dirty="0" err="1"/>
              <a:t>device</a:t>
            </a:r>
            <a:r>
              <a:rPr lang="fr-CA" sz="2000" u="sng" dirty="0"/>
              <a:t> </a:t>
            </a:r>
            <a:r>
              <a:rPr lang="fr-CA" sz="2000" u="sng" dirty="0" err="1"/>
              <a:t>that</a:t>
            </a:r>
            <a:r>
              <a:rPr lang="fr-CA" sz="2000" u="sng" dirty="0"/>
              <a:t> the police are </a:t>
            </a:r>
            <a:r>
              <a:rPr lang="fr-CA" sz="2000" u="sng" dirty="0" err="1"/>
              <a:t>after</a:t>
            </a:r>
            <a:r>
              <a:rPr lang="fr-CA" sz="2000" u="sng" dirty="0"/>
              <a:t>; </a:t>
            </a:r>
            <a:r>
              <a:rPr lang="fr-CA" sz="2000" u="sng" dirty="0" err="1"/>
              <a:t>it</a:t>
            </a:r>
            <a:r>
              <a:rPr lang="fr-CA" sz="2000" u="sng" dirty="0"/>
              <a:t> </a:t>
            </a:r>
            <a:r>
              <a:rPr lang="fr-CA" sz="2000" u="sng" dirty="0" err="1"/>
              <a:t>is</a:t>
            </a:r>
            <a:r>
              <a:rPr lang="fr-CA" sz="2000" u="sng" dirty="0"/>
              <a:t> the </a:t>
            </a:r>
            <a:r>
              <a:rPr lang="fr-CA" sz="2000" u="sng" dirty="0" err="1"/>
              <a:t>electronic</a:t>
            </a:r>
            <a:r>
              <a:rPr lang="fr-CA" sz="2000" u="sng" dirty="0"/>
              <a:t> conversation </a:t>
            </a:r>
            <a:r>
              <a:rPr lang="fr-CA" sz="2000" u="sng" dirty="0" err="1"/>
              <a:t>itself</a:t>
            </a:r>
            <a:r>
              <a:rPr lang="fr-CA" sz="2000" u="sng" dirty="0"/>
              <a:t>, not </a:t>
            </a:r>
            <a:r>
              <a:rPr lang="fr-CA" sz="2000" u="sng" dirty="0" err="1"/>
              <a:t>its</a:t>
            </a:r>
            <a:r>
              <a:rPr lang="fr-CA" sz="2000" u="sng" dirty="0"/>
              <a:t> components</a:t>
            </a:r>
            <a:r>
              <a:rPr lang="fr-CA" sz="2000" u="sng" dirty="0" smtClean="0"/>
              <a:t>.</a:t>
            </a:r>
            <a:r>
              <a:rPr lang="en-CA" sz="2000" dirty="0" smtClean="0"/>
              <a:t>”</a:t>
            </a:r>
            <a:endParaRPr lang="fr-CA" sz="20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solidFill>
                  <a:srgbClr val="04617B">
                    <a:shade val="90000"/>
                  </a:srgbClr>
                </a:solidFill>
              </a:rPr>
              <a:pPr>
                <a:defRPr/>
              </a:pPr>
              <a:t>45</a:t>
            </a:fld>
            <a:endParaRPr lang="fr-CA">
              <a:solidFill>
                <a:srgbClr val="04617B">
                  <a:shade val="90000"/>
                </a:srgbClr>
              </a:solidFill>
            </a:endParaRPr>
          </a:p>
        </p:txBody>
      </p:sp>
    </p:spTree>
    <p:extLst>
      <p:ext uri="{BB962C8B-B14F-4D97-AF65-F5344CB8AC3E}">
        <p14:creationId xmlns:p14="http://schemas.microsoft.com/office/powerpoint/2010/main" val="1196441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lstStyle/>
          <a:p>
            <a:endParaRPr lang="en-CA"/>
          </a:p>
        </p:txBody>
      </p:sp>
      <p:sp>
        <p:nvSpPr>
          <p:cNvPr id="3" name="Espace réservé du contenu 2"/>
          <p:cNvSpPr>
            <a:spLocks noGrp="1"/>
          </p:cNvSpPr>
          <p:nvPr>
            <p:ph idx="1"/>
          </p:nvPr>
        </p:nvSpPr>
        <p:spPr>
          <a:xfrm>
            <a:off x="457200" y="1556793"/>
            <a:ext cx="8229600" cy="4767808"/>
          </a:xfrm>
        </p:spPr>
        <p:txBody>
          <a:bodyPr/>
          <a:lstStyle/>
          <a:p>
            <a:r>
              <a:rPr lang="en-CA" sz="2000" dirty="0"/>
              <a:t>Control is not an absolute indicator of a reasonable expectation of privacy, nor is lack of control fatal to a privacy interest. It is only one factor to be considered in the totality of the circumstances. Control must be analyzed in relation to the subject matter of the search, which in this case was an electronic conversation. </a:t>
            </a:r>
            <a:r>
              <a:rPr lang="fr-CA" sz="2000" u="sng" dirty="0" err="1"/>
              <a:t>Individuals</a:t>
            </a:r>
            <a:r>
              <a:rPr lang="fr-CA" sz="2000" u="sng" dirty="0"/>
              <a:t> </a:t>
            </a:r>
            <a:r>
              <a:rPr lang="fr-CA" sz="2000" u="sng" dirty="0" err="1"/>
              <a:t>exercise</a:t>
            </a:r>
            <a:r>
              <a:rPr lang="fr-CA" sz="2000" u="sng" dirty="0"/>
              <a:t> </a:t>
            </a:r>
            <a:r>
              <a:rPr lang="fr-CA" sz="2000" u="sng" dirty="0" err="1"/>
              <a:t>meaningful</a:t>
            </a:r>
            <a:r>
              <a:rPr lang="fr-CA" sz="2000" u="sng" dirty="0"/>
              <a:t> control over the information </a:t>
            </a:r>
            <a:r>
              <a:rPr lang="fr-CA" sz="2000" u="sng" dirty="0" err="1"/>
              <a:t>that</a:t>
            </a:r>
            <a:r>
              <a:rPr lang="fr-CA" sz="2000" u="sng" dirty="0"/>
              <a:t> </a:t>
            </a:r>
            <a:r>
              <a:rPr lang="fr-CA" sz="2000" u="sng" dirty="0" err="1"/>
              <a:t>they</a:t>
            </a:r>
            <a:r>
              <a:rPr lang="fr-CA" sz="2000" u="sng" dirty="0"/>
              <a:t> </a:t>
            </a:r>
            <a:r>
              <a:rPr lang="fr-CA" sz="2000" u="sng" dirty="0" err="1"/>
              <a:t>send</a:t>
            </a:r>
            <a:r>
              <a:rPr lang="fr-CA" sz="2000" u="sng" dirty="0"/>
              <a:t> by </a:t>
            </a:r>
            <a:r>
              <a:rPr lang="fr-CA" sz="2000" u="sng" dirty="0" err="1"/>
              <a:t>text</a:t>
            </a:r>
            <a:r>
              <a:rPr lang="fr-CA" sz="2000" u="sng" dirty="0"/>
              <a:t> message by </a:t>
            </a:r>
            <a:r>
              <a:rPr lang="fr-CA" sz="2000" u="sng" dirty="0" err="1"/>
              <a:t>making</a:t>
            </a:r>
            <a:r>
              <a:rPr lang="fr-CA" sz="2000" u="sng" dirty="0"/>
              <a:t> </a:t>
            </a:r>
            <a:r>
              <a:rPr lang="fr-CA" sz="2000" u="sng" dirty="0" err="1"/>
              <a:t>choices</a:t>
            </a:r>
            <a:r>
              <a:rPr lang="fr-CA" sz="2000" u="sng" dirty="0"/>
              <a:t> about how, </a:t>
            </a:r>
            <a:r>
              <a:rPr lang="fr-CA" sz="2000" u="sng" dirty="0" err="1"/>
              <a:t>when</a:t>
            </a:r>
            <a:r>
              <a:rPr lang="fr-CA" sz="2000" u="sng" dirty="0"/>
              <a:t>, and to </a:t>
            </a:r>
            <a:r>
              <a:rPr lang="fr-CA" sz="2000" u="sng" dirty="0" err="1"/>
              <a:t>whom</a:t>
            </a:r>
            <a:r>
              <a:rPr lang="fr-CA" sz="2000" u="sng" dirty="0"/>
              <a:t> </a:t>
            </a:r>
            <a:r>
              <a:rPr lang="fr-CA" sz="2000" u="sng" dirty="0" err="1"/>
              <a:t>they</a:t>
            </a:r>
            <a:r>
              <a:rPr lang="fr-CA" sz="2000" u="sng" dirty="0"/>
              <a:t> </a:t>
            </a:r>
            <a:r>
              <a:rPr lang="fr-CA" sz="2000" u="sng" dirty="0" err="1"/>
              <a:t>disclose</a:t>
            </a:r>
            <a:r>
              <a:rPr lang="fr-CA" sz="2000" u="sng" dirty="0"/>
              <a:t> the information. An </a:t>
            </a:r>
            <a:r>
              <a:rPr lang="fr-CA" sz="2000" u="sng" dirty="0" err="1"/>
              <a:t>individual</a:t>
            </a:r>
            <a:r>
              <a:rPr lang="fr-CA" sz="2000" u="sng" dirty="0"/>
              <a:t> </a:t>
            </a:r>
            <a:r>
              <a:rPr lang="fr-CA" sz="2000" u="sng" dirty="0" err="1"/>
              <a:t>does</a:t>
            </a:r>
            <a:r>
              <a:rPr lang="fr-CA" sz="2000" u="sng" dirty="0"/>
              <a:t> not </a:t>
            </a:r>
            <a:r>
              <a:rPr lang="fr-CA" sz="2000" u="sng" dirty="0" err="1"/>
              <a:t>lose</a:t>
            </a:r>
            <a:r>
              <a:rPr lang="fr-CA" sz="2000" u="sng" dirty="0"/>
              <a:t> control over information for the </a:t>
            </a:r>
            <a:r>
              <a:rPr lang="fr-CA" sz="2000" u="sng" dirty="0" err="1"/>
              <a:t>purposes</a:t>
            </a:r>
            <a:r>
              <a:rPr lang="fr-CA" sz="2000" u="sng" dirty="0"/>
              <a:t> of </a:t>
            </a:r>
            <a:r>
              <a:rPr lang="en-CA" sz="2000" u="sng" dirty="0">
                <a:hlinkClick r:id="rId2"/>
              </a:rPr>
              <a:t>s. 8 </a:t>
            </a:r>
            <a:r>
              <a:rPr lang="en-CA" sz="2000" u="sng" dirty="0"/>
              <a:t> of the </a:t>
            </a:r>
            <a:r>
              <a:rPr lang="en-CA" sz="2000" i="1" u="sng" dirty="0">
                <a:hlinkClick r:id="rId3"/>
              </a:rPr>
              <a:t>Charter </a:t>
            </a:r>
            <a:r>
              <a:rPr lang="en-CA" sz="2000" u="sng" dirty="0"/>
              <a:t> simply because another individual possesses it or can access it</a:t>
            </a:r>
            <a:r>
              <a:rPr lang="en-CA" sz="2000" dirty="0"/>
              <a:t>. Nor does the risk that a recipient could disclose an electronic conversation negate a reasonable expectation of privacy in an electronic conversation. </a:t>
            </a:r>
            <a:r>
              <a:rPr lang="en-CA" sz="2000" u="sng" dirty="0"/>
              <a:t>Therefore, even where an individual does not have exclusive control over his or her personal information, only shared control, he or she may yet reasonably expect that information to remain safe from state scrutiny</a:t>
            </a:r>
            <a:r>
              <a:rPr lang="en-CA" sz="2000" u="sng" dirty="0" smtClean="0"/>
              <a:t>.</a:t>
            </a:r>
          </a:p>
          <a:p>
            <a:pPr marL="0" indent="0">
              <a:buNone/>
            </a:pPr>
            <a:r>
              <a:rPr lang="en-CA" sz="2000" u="sng" dirty="0" smtClean="0"/>
              <a:t>	(underlines, our own)</a:t>
            </a:r>
            <a:endParaRPr lang="fr-CA" sz="2000" u="sng" dirty="0"/>
          </a:p>
          <a:p>
            <a:endParaRPr lang="en-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solidFill>
                  <a:srgbClr val="04617B">
                    <a:shade val="90000"/>
                  </a:srgbClr>
                </a:solidFill>
              </a:rPr>
              <a:pPr>
                <a:defRPr/>
              </a:pPr>
              <a:t>46</a:t>
            </a:fld>
            <a:endParaRPr lang="fr-CA">
              <a:solidFill>
                <a:srgbClr val="04617B">
                  <a:shade val="90000"/>
                </a:srgbClr>
              </a:solidFill>
            </a:endParaRPr>
          </a:p>
        </p:txBody>
      </p:sp>
    </p:spTree>
    <p:extLst>
      <p:ext uri="{BB962C8B-B14F-4D97-AF65-F5344CB8AC3E}">
        <p14:creationId xmlns:p14="http://schemas.microsoft.com/office/powerpoint/2010/main" val="1682376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DRUG AND ALCOHOL TESTING</a:t>
            </a:r>
            <a:endParaRPr lang="fr-CA" dirty="0"/>
          </a:p>
        </p:txBody>
      </p:sp>
      <p:sp>
        <p:nvSpPr>
          <p:cNvPr id="3" name="Espace réservé du contenu 2"/>
          <p:cNvSpPr>
            <a:spLocks noGrp="1"/>
          </p:cNvSpPr>
          <p:nvPr>
            <p:ph idx="1"/>
          </p:nvPr>
        </p:nvSpPr>
        <p:spPr/>
        <p:txBody>
          <a:bodyPr anchor="ctr"/>
          <a:lstStyle/>
          <a:p>
            <a:r>
              <a:rPr lang="fr-CA" u="sng" dirty="0" smtClean="0"/>
              <a:t>Irving </a:t>
            </a:r>
            <a:r>
              <a:rPr lang="fr-CA" u="sng" dirty="0" err="1" smtClean="0"/>
              <a:t>Pulp</a:t>
            </a:r>
            <a:r>
              <a:rPr lang="fr-CA" u="sng" dirty="0" smtClean="0"/>
              <a:t> and Paper case:</a:t>
            </a:r>
            <a:endParaRPr lang="fr-CA" dirty="0" smtClean="0"/>
          </a:p>
          <a:p>
            <a:pPr marL="0" indent="0">
              <a:buNone/>
            </a:pPr>
            <a:r>
              <a:rPr lang="en-US" sz="2400" dirty="0" smtClean="0"/>
              <a:t>“[5]</a:t>
            </a:r>
            <a:r>
              <a:rPr lang="en-US" sz="2400" dirty="0"/>
              <a:t> </a:t>
            </a:r>
            <a:r>
              <a:rPr lang="en-US" sz="2400" dirty="0" smtClean="0"/>
              <a:t>This </a:t>
            </a:r>
            <a:r>
              <a:rPr lang="en-US" sz="2400" dirty="0"/>
              <a:t>approach has resulted in a consistent arbitral jurisprudence whereby arbitrators have found that when a workplace is dangerous, an employer can test an individual employee if there is reasonable cause to believe that the employee was impaired while on duty, was involved in a workplace accident or incident, or was returning to work after treatment for substance abuse. In the latter circumstance, the employee may be subject to a random drug or alcohol testing regime on terms negotiated with the union</a:t>
            </a:r>
            <a:r>
              <a:rPr lang="en-US" sz="2400" dirty="0" smtClean="0"/>
              <a:t>.”</a:t>
            </a:r>
            <a:endParaRPr lang="en-US" sz="24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47</a:t>
            </a:fld>
            <a:endParaRPr lang="fr-CA"/>
          </a:p>
        </p:txBody>
      </p:sp>
    </p:spTree>
    <p:extLst>
      <p:ext uri="{BB962C8B-B14F-4D97-AF65-F5344CB8AC3E}">
        <p14:creationId xmlns:p14="http://schemas.microsoft.com/office/powerpoint/2010/main" val="3022739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en-US" dirty="0" smtClean="0"/>
              <a:t>“[6]</a:t>
            </a:r>
            <a:r>
              <a:rPr lang="en-US" dirty="0"/>
              <a:t> </a:t>
            </a:r>
            <a:r>
              <a:rPr lang="en-US" dirty="0" smtClean="0"/>
              <a:t> </a:t>
            </a:r>
            <a:r>
              <a:rPr lang="en-US" u="sng" dirty="0" smtClean="0"/>
              <a:t>But </a:t>
            </a:r>
            <a:r>
              <a:rPr lang="en-US" u="sng" dirty="0"/>
              <a:t>a unilaterally imposed policy of mandatory, random and unannounced testing for </a:t>
            </a:r>
            <a:r>
              <a:rPr lang="en-US" i="1" u="sng" dirty="0" smtClean="0"/>
              <a:t>all </a:t>
            </a:r>
            <a:r>
              <a:rPr lang="en-US" u="sng" dirty="0" smtClean="0"/>
              <a:t>employees </a:t>
            </a:r>
            <a:r>
              <a:rPr lang="en-US" u="sng" dirty="0"/>
              <a:t>in a dangerous workplace has been overwhelmingly rejected by arbitrators as an unjustified affront to the dignity and privacy of employees unless there is reasonable cause, such as a general problem of substance abuse in the workplace</a:t>
            </a:r>
            <a:r>
              <a:rPr lang="en-US" dirty="0"/>
              <a:t>. This body of arbitral jurisprudence is of course not binding on this Court, but it is nevertheless a valuable benchmark against which to assess the arbitration board’s decision in this case</a:t>
            </a:r>
            <a:r>
              <a:rPr lang="en-US" dirty="0" smtClean="0"/>
              <a:t>.”(underlines, our own)</a:t>
            </a:r>
            <a:endParaRPr lang="en-US"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48</a:t>
            </a:fld>
            <a:endParaRPr lang="fr-CA"/>
          </a:p>
        </p:txBody>
      </p:sp>
    </p:spTree>
    <p:extLst>
      <p:ext uri="{BB962C8B-B14F-4D97-AF65-F5344CB8AC3E}">
        <p14:creationId xmlns:p14="http://schemas.microsoft.com/office/powerpoint/2010/main" val="38071560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en-US" dirty="0" smtClean="0"/>
              <a:t>“[31]  But </a:t>
            </a:r>
            <a:r>
              <a:rPr lang="en-US" dirty="0"/>
              <a:t>the dangerousness of a workplace — whether described as dangerous, inherently dangerous, or highly safety sensitive — is, while clearly and highly relevant, only the beginning of the inquiry.  It has never been found to be an automatic justification for the unilateral imposition of unfettered random testing with disciplinary consequences. </a:t>
            </a:r>
            <a:r>
              <a:rPr lang="en-US" u="sng" dirty="0"/>
              <a:t>What has been additionally required is evidence of enhanced safety risks, such as evidence of a general problem with substance abuse in the workplace</a:t>
            </a:r>
            <a:r>
              <a:rPr lang="en-US" dirty="0" smtClean="0"/>
              <a:t>.” (underlines, our own)</a:t>
            </a:r>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49</a:t>
            </a:fld>
            <a:endParaRPr lang="fr-CA"/>
          </a:p>
        </p:txBody>
      </p:sp>
    </p:spTree>
    <p:extLst>
      <p:ext uri="{BB962C8B-B14F-4D97-AF65-F5344CB8AC3E}">
        <p14:creationId xmlns:p14="http://schemas.microsoft.com/office/powerpoint/2010/main" val="3798762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en-US" sz="2400" dirty="0" smtClean="0"/>
              <a:t>It was said by </a:t>
            </a:r>
            <a:r>
              <a:rPr lang="en-US" sz="2400" dirty="0" err="1" smtClean="0"/>
              <a:t>McLachlin</a:t>
            </a:r>
            <a:r>
              <a:rPr lang="en-US" sz="2400" dirty="0" smtClean="0"/>
              <a:t> J., as she was then in, </a:t>
            </a:r>
            <a:r>
              <a:rPr lang="en-US" sz="2400" i="1" dirty="0" smtClean="0"/>
              <a:t>Terry </a:t>
            </a:r>
            <a:r>
              <a:rPr lang="en-US" sz="2400" dirty="0" smtClean="0"/>
              <a:t>vs. 	</a:t>
            </a:r>
            <a:r>
              <a:rPr lang="en-US" sz="2400" i="1" dirty="0" smtClean="0"/>
              <a:t>The Queen</a:t>
            </a:r>
            <a:r>
              <a:rPr lang="en-US" sz="2400" dirty="0" smtClean="0"/>
              <a:t>, [</a:t>
            </a:r>
            <a:r>
              <a:rPr lang="en-US" sz="2400" dirty="0" smtClean="0">
                <a:latin typeface="+mj-lt"/>
              </a:rPr>
              <a:t>1996</a:t>
            </a:r>
            <a:r>
              <a:rPr lang="en-US" sz="2400" dirty="0" smtClean="0"/>
              <a:t>],</a:t>
            </a:r>
            <a:r>
              <a:rPr lang="en-US" sz="3200" dirty="0" smtClean="0"/>
              <a:t> </a:t>
            </a:r>
            <a:r>
              <a:rPr lang="en-US" sz="2400" dirty="0">
                <a:latin typeface="+mj-lt"/>
              </a:rPr>
              <a:t>2</a:t>
            </a:r>
            <a:r>
              <a:rPr lang="en-US" sz="2400" dirty="0" smtClean="0"/>
              <a:t> S.C.R. </a:t>
            </a:r>
            <a:r>
              <a:rPr lang="en-US" sz="2400" dirty="0" smtClean="0">
                <a:latin typeface="+mj-lt"/>
              </a:rPr>
              <a:t>207</a:t>
            </a:r>
            <a:r>
              <a:rPr lang="en-US" sz="2400" dirty="0" smtClean="0"/>
              <a:t>, at par.</a:t>
            </a:r>
            <a:r>
              <a:rPr lang="en-US" sz="2400" dirty="0" smtClean="0">
                <a:latin typeface="+mj-lt"/>
              </a:rPr>
              <a:t> 16</a:t>
            </a:r>
            <a:r>
              <a:rPr lang="en-US" sz="2400" dirty="0" smtClean="0"/>
              <a:t>, citing </a:t>
            </a:r>
            <a:r>
              <a:rPr lang="en-US" sz="2400" i="1" dirty="0" err="1" smtClean="0"/>
              <a:t>Tolofson</a:t>
            </a:r>
            <a:r>
              <a:rPr lang="en-US" sz="2400" dirty="0" smtClean="0"/>
              <a:t> vs. </a:t>
            </a:r>
            <a:r>
              <a:rPr lang="en-US" sz="2400" i="1" dirty="0" smtClean="0"/>
              <a:t>Jensen</a:t>
            </a:r>
            <a:r>
              <a:rPr lang="en-US" sz="2400" dirty="0" smtClean="0"/>
              <a:t>: </a:t>
            </a:r>
          </a:p>
          <a:p>
            <a:pPr algn="just"/>
            <a:r>
              <a:rPr lang="en-US" sz="2300" dirty="0" smtClean="0"/>
              <a:t>“</a:t>
            </a:r>
            <a:r>
              <a:rPr lang="en-US" sz="2300" i="1" u="sng" dirty="0" smtClean="0"/>
              <a:t>Ordinarily, people expect their activities to be governed by the law of the place where they happen to be and expect that concomitant legal benefits and responsibilities will be defined accordingly</a:t>
            </a:r>
            <a:r>
              <a:rPr lang="en-US" sz="2300" i="1" dirty="0" smtClean="0"/>
              <a:t>.  The government of that place is the only one with the power to deal with those activities.  </a:t>
            </a:r>
            <a:r>
              <a:rPr lang="en-US" sz="2300" i="1" u="sng" dirty="0" smtClean="0"/>
              <a:t>The same expectation is ordinarily showed by other states and by people outside the place where an activity occurs</a:t>
            </a:r>
            <a:r>
              <a:rPr lang="en-US" sz="2300" i="1" dirty="0" smtClean="0"/>
              <a:t>.”</a:t>
            </a:r>
          </a:p>
          <a:p>
            <a:pPr algn="r"/>
            <a:r>
              <a:rPr lang="en-US" sz="2200" dirty="0" smtClean="0"/>
              <a:t>(Underlines, our own)</a:t>
            </a:r>
          </a:p>
          <a:p>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5</a:t>
            </a:fld>
            <a:endParaRPr lang="fr-CA"/>
          </a:p>
        </p:txBody>
      </p:sp>
    </p:spTree>
    <p:extLst>
      <p:ext uri="{BB962C8B-B14F-4D97-AF65-F5344CB8AC3E}">
        <p14:creationId xmlns:p14="http://schemas.microsoft.com/office/powerpoint/2010/main" val="6911227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nchor="ctr"/>
          <a:lstStyle/>
          <a:p>
            <a:pPr marL="0" indent="0">
              <a:buNone/>
            </a:pPr>
            <a:r>
              <a:rPr lang="en-US" sz="2300" dirty="0" smtClean="0"/>
              <a:t>“[</a:t>
            </a:r>
            <a:r>
              <a:rPr lang="en-US" sz="2300" dirty="0">
                <a:latin typeface="+mj-lt"/>
              </a:rPr>
              <a:t>50</a:t>
            </a:r>
            <a:r>
              <a:rPr lang="en-US" sz="2300" dirty="0"/>
              <a:t>]  … Early in the life of the </a:t>
            </a:r>
            <a:r>
              <a:rPr lang="en-US" sz="2300" i="1" u="sng" dirty="0"/>
              <a:t>Canadian Charter of Rights and Freedoms</a:t>
            </a:r>
            <a:r>
              <a:rPr lang="en-US" sz="2300" dirty="0"/>
              <a:t>, this Court recognized</a:t>
            </a:r>
            <a:r>
              <a:rPr lang="en-US" sz="2300" i="1" dirty="0"/>
              <a:t> </a:t>
            </a:r>
            <a:r>
              <a:rPr lang="en-US" sz="2300" dirty="0"/>
              <a:t>that “the use of a person’s body without his consent to obtain information about him, invades an area of personal privacy essential to the maintenance of his human dignity” (</a:t>
            </a:r>
            <a:r>
              <a:rPr lang="en-US" sz="2300" i="1" dirty="0"/>
              <a:t>R. v. </a:t>
            </a:r>
            <a:r>
              <a:rPr lang="en-US" sz="2300" i="1" dirty="0" err="1"/>
              <a:t>Dyment</a:t>
            </a:r>
            <a:r>
              <a:rPr lang="en-US" sz="2300" dirty="0"/>
              <a:t>, [</a:t>
            </a:r>
            <a:r>
              <a:rPr lang="en-US" sz="2300" dirty="0">
                <a:latin typeface="+mj-lt"/>
              </a:rPr>
              <a:t>1988</a:t>
            </a:r>
            <a:r>
              <a:rPr lang="en-US" sz="2300" dirty="0"/>
              <a:t>] </a:t>
            </a:r>
            <a:r>
              <a:rPr lang="en-US" sz="2300" dirty="0">
                <a:latin typeface="+mj-lt"/>
              </a:rPr>
              <a:t>2</a:t>
            </a:r>
            <a:r>
              <a:rPr lang="en-US" sz="2300" dirty="0"/>
              <a:t> S.C.R. </a:t>
            </a:r>
            <a:r>
              <a:rPr lang="en-US" sz="2300" dirty="0">
                <a:latin typeface="+mj-lt"/>
              </a:rPr>
              <a:t>417,</a:t>
            </a:r>
            <a:r>
              <a:rPr lang="en-US" sz="2300" dirty="0"/>
              <a:t> at pp. </a:t>
            </a:r>
            <a:r>
              <a:rPr lang="en-US" sz="2300" dirty="0">
                <a:latin typeface="+mj-lt"/>
              </a:rPr>
              <a:t>431-32</a:t>
            </a:r>
            <a:r>
              <a:rPr lang="en-US" sz="2300" dirty="0"/>
              <a:t>).   And in </a:t>
            </a:r>
            <a:r>
              <a:rPr lang="en-US" sz="2300" i="1" dirty="0"/>
              <a:t>R. v. </a:t>
            </a:r>
            <a:r>
              <a:rPr lang="en-US" sz="2300" i="1" dirty="0" err="1"/>
              <a:t>Shoker</a:t>
            </a:r>
            <a:r>
              <a:rPr lang="en-US" sz="2300" dirty="0"/>
              <a:t>, </a:t>
            </a:r>
            <a:r>
              <a:rPr lang="en-US" sz="2300" dirty="0">
                <a:latin typeface="+mj-lt"/>
              </a:rPr>
              <a:t>2006</a:t>
            </a:r>
            <a:r>
              <a:rPr lang="en-US" sz="2300" dirty="0"/>
              <a:t> SCC </a:t>
            </a:r>
            <a:r>
              <a:rPr lang="en-US" sz="2300" dirty="0">
                <a:latin typeface="+mj-lt"/>
              </a:rPr>
              <a:t>44</a:t>
            </a:r>
            <a:r>
              <a:rPr lang="en-US" sz="2300" dirty="0"/>
              <a:t>, [</a:t>
            </a:r>
            <a:r>
              <a:rPr lang="en-US" sz="2300" dirty="0">
                <a:latin typeface="+mj-lt"/>
              </a:rPr>
              <a:t>2006</a:t>
            </a:r>
            <a:r>
              <a:rPr lang="en-US" sz="2300" dirty="0"/>
              <a:t>] </a:t>
            </a:r>
            <a:r>
              <a:rPr lang="en-US" sz="2300" dirty="0">
                <a:latin typeface="+mj-lt"/>
              </a:rPr>
              <a:t>2</a:t>
            </a:r>
            <a:r>
              <a:rPr lang="en-US" sz="2300" dirty="0"/>
              <a:t> S.C.R. </a:t>
            </a:r>
            <a:r>
              <a:rPr lang="en-US" sz="2300" dirty="0">
                <a:latin typeface="+mj-lt"/>
              </a:rPr>
              <a:t>399</a:t>
            </a:r>
            <a:r>
              <a:rPr lang="en-US" sz="2300" dirty="0"/>
              <a:t>, it notably drew no distinction between drug and alcohol testing by urine, blood or breath sample, concluding that the “seizure of bodily samples is highly intrusive and, as this Court has often reaffirmed, it is subject to stringent standards and safeguards to meet constitutional requirements” (para. </a:t>
            </a:r>
            <a:r>
              <a:rPr lang="en-US" sz="2300" dirty="0">
                <a:latin typeface="+mj-lt"/>
              </a:rPr>
              <a:t>23</a:t>
            </a:r>
            <a:r>
              <a:rPr lang="en-US" sz="2300" dirty="0" smtClean="0">
                <a:latin typeface="+mj-lt"/>
              </a:rPr>
              <a:t>).”</a:t>
            </a:r>
            <a:endParaRPr lang="fr-CA" sz="2300" dirty="0">
              <a:latin typeface="+mj-lt"/>
            </a:endParaRPr>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50</a:t>
            </a:fld>
            <a:endParaRPr lang="fr-CA"/>
          </a:p>
        </p:txBody>
      </p:sp>
    </p:spTree>
    <p:extLst>
      <p:ext uri="{BB962C8B-B14F-4D97-AF65-F5344CB8AC3E}">
        <p14:creationId xmlns:p14="http://schemas.microsoft.com/office/powerpoint/2010/main" val="16252956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b="1" u="sng" dirty="0" smtClean="0"/>
              <a:t>TAKE AWAY</a:t>
            </a:r>
            <a:r>
              <a:rPr lang="fr-CA" b="1" dirty="0" smtClean="0"/>
              <a:t>:</a:t>
            </a:r>
            <a:endParaRPr lang="fr-CA" b="1" dirty="0"/>
          </a:p>
        </p:txBody>
      </p:sp>
      <p:sp>
        <p:nvSpPr>
          <p:cNvPr id="3" name="Espace réservé du contenu 2"/>
          <p:cNvSpPr>
            <a:spLocks noGrp="1"/>
          </p:cNvSpPr>
          <p:nvPr>
            <p:ph idx="1"/>
          </p:nvPr>
        </p:nvSpPr>
        <p:spPr/>
        <p:txBody>
          <a:bodyPr anchor="ctr"/>
          <a:lstStyle/>
          <a:p>
            <a:pPr algn="ctr"/>
            <a:r>
              <a:rPr lang="en-US" dirty="0" smtClean="0"/>
              <a:t>Random Searches </a:t>
            </a:r>
            <a:r>
              <a:rPr lang="en-US" u="sng" dirty="0" smtClean="0"/>
              <a:t>even in safety sensitive industries</a:t>
            </a:r>
            <a:r>
              <a:rPr lang="en-US" dirty="0" smtClean="0"/>
              <a:t>: No </a:t>
            </a:r>
            <a:r>
              <a:rPr lang="en-US" dirty="0"/>
              <a:t>Go </a:t>
            </a:r>
            <a:r>
              <a:rPr lang="en-US" dirty="0" smtClean="0"/>
              <a:t>without documented </a:t>
            </a:r>
          </a:p>
          <a:p>
            <a:pPr marL="0" indent="0" algn="ctr">
              <a:buNone/>
            </a:pPr>
            <a:r>
              <a:rPr lang="en-US" dirty="0" smtClean="0"/>
              <a:t>abuse problem – different in the U.S.</a:t>
            </a:r>
            <a:endParaRPr lang="en-US"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51</a:t>
            </a:fld>
            <a:endParaRPr lang="fr-CA"/>
          </a:p>
        </p:txBody>
      </p:sp>
    </p:spTree>
    <p:extLst>
      <p:ext uri="{BB962C8B-B14F-4D97-AF65-F5344CB8AC3E}">
        <p14:creationId xmlns:p14="http://schemas.microsoft.com/office/powerpoint/2010/main" val="693911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1515194"/>
          </a:xfrm>
        </p:spPr>
        <p:txBody>
          <a:bodyPr/>
          <a:lstStyle/>
          <a:p>
            <a:pPr algn="ctr"/>
            <a:r>
              <a:rPr lang="en-CA" sz="2400" b="1" u="sng" dirty="0" smtClean="0"/>
              <a:t>ETHICAL PRECEPTS IN QUEBEC</a:t>
            </a:r>
            <a:r>
              <a:rPr lang="fr-CA" sz="2400" dirty="0"/>
              <a:t/>
            </a:r>
            <a:br>
              <a:rPr lang="fr-CA" sz="2400" dirty="0"/>
            </a:br>
            <a:r>
              <a:rPr lang="en-CA" sz="2000" b="1" dirty="0"/>
              <a:t> </a:t>
            </a:r>
            <a:r>
              <a:rPr lang="fr-CA" sz="2000" b="1" dirty="0" err="1" smtClean="0"/>
              <a:t>Chapter</a:t>
            </a:r>
            <a:r>
              <a:rPr lang="fr-CA" sz="2000" b="1" dirty="0"/>
              <a:t> B-1, r. 3.1</a:t>
            </a:r>
            <a:br>
              <a:rPr lang="fr-CA" sz="2000" b="1" dirty="0"/>
            </a:br>
            <a:r>
              <a:rPr lang="fr-CA" sz="2000" b="1" u="sng" dirty="0"/>
              <a:t>Code of Professional </a:t>
            </a:r>
            <a:r>
              <a:rPr lang="fr-CA" sz="2000" b="1" u="sng" dirty="0" err="1"/>
              <a:t>Conduct</a:t>
            </a:r>
            <a:r>
              <a:rPr lang="fr-CA" sz="2000" b="1" u="sng" dirty="0"/>
              <a:t> of </a:t>
            </a:r>
            <a:r>
              <a:rPr lang="fr-CA" sz="2000" b="1" u="sng" dirty="0" err="1"/>
              <a:t>Lawyers</a:t>
            </a:r>
            <a:r>
              <a:rPr lang="fr-CA" sz="2000" b="1" dirty="0"/>
              <a:t/>
            </a:r>
            <a:br>
              <a:rPr lang="fr-CA" sz="2000" b="1" dirty="0"/>
            </a:br>
            <a:endParaRPr lang="en-CA" sz="2000" b="1" dirty="0"/>
          </a:p>
        </p:txBody>
      </p:sp>
      <p:sp>
        <p:nvSpPr>
          <p:cNvPr id="3" name="Espace réservé du contenu 2"/>
          <p:cNvSpPr>
            <a:spLocks noGrp="1"/>
          </p:cNvSpPr>
          <p:nvPr>
            <p:ph idx="1"/>
          </p:nvPr>
        </p:nvSpPr>
        <p:spPr/>
        <p:txBody>
          <a:bodyPr/>
          <a:lstStyle/>
          <a:p>
            <a:r>
              <a:rPr lang="fr-CA" sz="2000" b="1" u="sng" dirty="0"/>
              <a:t>PREAMBLE</a:t>
            </a:r>
          </a:p>
          <a:p>
            <a:r>
              <a:rPr lang="fr-CA" sz="2000" dirty="0"/>
              <a:t>WHEREAS a </a:t>
            </a:r>
            <a:r>
              <a:rPr lang="fr-CA" sz="2000" u="sng" dirty="0" err="1"/>
              <a:t>lawyer</a:t>
            </a:r>
            <a:r>
              <a:rPr lang="fr-CA" sz="2000" u="sng" dirty="0"/>
              <a:t> </a:t>
            </a:r>
            <a:r>
              <a:rPr lang="fr-CA" sz="2000" u="sng" dirty="0" err="1"/>
              <a:t>is</a:t>
            </a:r>
            <a:r>
              <a:rPr lang="fr-CA" sz="2000" u="sng" dirty="0"/>
              <a:t> a servant of justice</a:t>
            </a:r>
            <a:r>
              <a:rPr lang="fr-CA" sz="2000" dirty="0"/>
              <a:t>;</a:t>
            </a:r>
          </a:p>
          <a:p>
            <a:r>
              <a:rPr lang="fr-CA" sz="2000" dirty="0"/>
              <a:t>WHEREAS the practice of the profession of </a:t>
            </a:r>
            <a:r>
              <a:rPr lang="fr-CA" sz="2000" dirty="0" err="1"/>
              <a:t>lawyer</a:t>
            </a:r>
            <a:r>
              <a:rPr lang="fr-CA" sz="2000" dirty="0"/>
              <a:t> </a:t>
            </a:r>
            <a:r>
              <a:rPr lang="fr-CA" sz="2000" dirty="0" err="1"/>
              <a:t>is</a:t>
            </a:r>
            <a:r>
              <a:rPr lang="fr-CA" sz="2000" dirty="0"/>
              <a:t> </a:t>
            </a:r>
            <a:r>
              <a:rPr lang="fr-CA" sz="2000" dirty="0" err="1"/>
              <a:t>based</a:t>
            </a:r>
            <a:r>
              <a:rPr lang="fr-CA" sz="2000" dirty="0"/>
              <a:t> on the </a:t>
            </a:r>
            <a:r>
              <a:rPr lang="fr-CA" sz="2000" dirty="0" err="1"/>
              <a:t>following</a:t>
            </a:r>
            <a:r>
              <a:rPr lang="fr-CA" sz="2000" dirty="0"/>
              <a:t> values and </a:t>
            </a:r>
            <a:r>
              <a:rPr lang="fr-CA" sz="2000" dirty="0" err="1"/>
              <a:t>principles</a:t>
            </a:r>
            <a:r>
              <a:rPr lang="fr-CA" sz="2000" dirty="0"/>
              <a:t> </a:t>
            </a:r>
            <a:r>
              <a:rPr lang="fr-CA" sz="2000" dirty="0" err="1"/>
              <a:t>which</a:t>
            </a:r>
            <a:r>
              <a:rPr lang="fr-CA" sz="2000" dirty="0"/>
              <a:t> a </a:t>
            </a:r>
            <a:r>
              <a:rPr lang="fr-CA" sz="2000" dirty="0" err="1"/>
              <a:t>lawyer</a:t>
            </a:r>
            <a:r>
              <a:rPr lang="fr-CA" sz="2000" dirty="0"/>
              <a:t> must </a:t>
            </a:r>
            <a:r>
              <a:rPr lang="fr-CA" sz="2000" dirty="0" err="1"/>
              <a:t>take</a:t>
            </a:r>
            <a:r>
              <a:rPr lang="fr-CA" sz="2000" dirty="0"/>
              <a:t> </a:t>
            </a:r>
            <a:r>
              <a:rPr lang="fr-CA" sz="2000" dirty="0" err="1"/>
              <a:t>into</a:t>
            </a:r>
            <a:r>
              <a:rPr lang="fr-CA" sz="2000" dirty="0"/>
              <a:t> </a:t>
            </a:r>
            <a:r>
              <a:rPr lang="fr-CA" sz="2000" dirty="0" err="1"/>
              <a:t>consideration</a:t>
            </a:r>
            <a:r>
              <a:rPr lang="fr-CA" sz="2000" dirty="0"/>
              <a:t> in all </a:t>
            </a:r>
            <a:r>
              <a:rPr lang="fr-CA" sz="2000" dirty="0" err="1"/>
              <a:t>circumstances</a:t>
            </a:r>
            <a:r>
              <a:rPr lang="fr-CA" sz="2000" dirty="0"/>
              <a:t>:</a:t>
            </a:r>
          </a:p>
          <a:p>
            <a:r>
              <a:rPr lang="fr-CA" sz="2000" dirty="0"/>
              <a:t>(…)</a:t>
            </a:r>
          </a:p>
          <a:p>
            <a:r>
              <a:rPr lang="fr-CA" sz="2000" dirty="0"/>
              <a:t>(5) </a:t>
            </a:r>
            <a:r>
              <a:rPr lang="fr-CA" sz="2000" dirty="0" err="1"/>
              <a:t>loyalty</a:t>
            </a:r>
            <a:r>
              <a:rPr lang="fr-CA" sz="2000" dirty="0"/>
              <a:t> to clients </a:t>
            </a:r>
            <a:r>
              <a:rPr lang="fr-CA" sz="2000" u="sng" dirty="0"/>
              <a:t>as </a:t>
            </a:r>
            <a:r>
              <a:rPr lang="fr-CA" sz="2000" u="sng" dirty="0" err="1"/>
              <a:t>well</a:t>
            </a:r>
            <a:r>
              <a:rPr lang="fr-CA" sz="2000" u="sng" dirty="0"/>
              <a:t> as protection of </a:t>
            </a:r>
            <a:r>
              <a:rPr lang="fr-CA" sz="2000" u="sng" dirty="0" err="1"/>
              <a:t>their</a:t>
            </a:r>
            <a:r>
              <a:rPr lang="fr-CA" sz="2000" u="sng" dirty="0"/>
              <a:t> </a:t>
            </a:r>
            <a:r>
              <a:rPr lang="fr-CA" sz="2000" u="sng" dirty="0" err="1"/>
              <a:t>legitimate</a:t>
            </a:r>
            <a:r>
              <a:rPr lang="fr-CA" sz="2000" u="sng" dirty="0"/>
              <a:t> </a:t>
            </a:r>
            <a:r>
              <a:rPr lang="fr-CA" sz="2000" u="sng" dirty="0" err="1"/>
              <a:t>interests</a:t>
            </a:r>
            <a:r>
              <a:rPr lang="fr-CA" sz="2000" u="sng" dirty="0"/>
              <a:t> and the </a:t>
            </a:r>
            <a:r>
              <a:rPr lang="fr-CA" sz="2000" u="sng" dirty="0" err="1"/>
              <a:t>confidentiality</a:t>
            </a:r>
            <a:r>
              <a:rPr lang="fr-CA" sz="2000" u="sng" dirty="0"/>
              <a:t> of information </a:t>
            </a:r>
            <a:r>
              <a:rPr lang="fr-CA" sz="2000" u="sng" dirty="0" err="1"/>
              <a:t>concerning</a:t>
            </a:r>
            <a:r>
              <a:rPr lang="fr-CA" sz="2000" u="sng" dirty="0"/>
              <a:t> </a:t>
            </a:r>
            <a:r>
              <a:rPr lang="fr-CA" sz="2000" u="sng" dirty="0" err="1"/>
              <a:t>them</a:t>
            </a:r>
            <a:r>
              <a:rPr lang="fr-CA" sz="2000" dirty="0"/>
              <a:t>;</a:t>
            </a:r>
          </a:p>
          <a:p>
            <a:r>
              <a:rPr lang="fr-CA" sz="2000" b="1" dirty="0"/>
              <a:t>14.</a:t>
            </a:r>
            <a:r>
              <a:rPr lang="fr-CA" sz="2000" dirty="0"/>
              <a:t> </a:t>
            </a:r>
            <a:r>
              <a:rPr lang="fr-CA" sz="2000" u="sng" dirty="0"/>
              <a:t>A </a:t>
            </a:r>
            <a:r>
              <a:rPr lang="fr-CA" sz="2000" u="sng" dirty="0" err="1"/>
              <a:t>lawyer</a:t>
            </a:r>
            <a:r>
              <a:rPr lang="fr-CA" sz="2000" u="sng" dirty="0"/>
              <a:t> must not help or, </a:t>
            </a:r>
            <a:r>
              <a:rPr lang="fr-CA" sz="2000" u="sng" dirty="0" err="1"/>
              <a:t>through</a:t>
            </a:r>
            <a:r>
              <a:rPr lang="fr-CA" sz="2000" u="sng" dirty="0"/>
              <a:t> encouragement or </a:t>
            </a:r>
            <a:r>
              <a:rPr lang="fr-CA" sz="2000" u="sng" dirty="0" err="1"/>
              <a:t>advice</a:t>
            </a:r>
            <a:r>
              <a:rPr lang="fr-CA" sz="2000" u="sng" dirty="0"/>
              <a:t>, </a:t>
            </a:r>
            <a:r>
              <a:rPr lang="fr-CA" sz="2000" u="sng" dirty="0" err="1"/>
              <a:t>facilitate</a:t>
            </a:r>
            <a:r>
              <a:rPr lang="fr-CA" sz="2000" u="sng" dirty="0"/>
              <a:t> </a:t>
            </a:r>
            <a:r>
              <a:rPr lang="fr-CA" sz="2000" u="sng" dirty="0" err="1"/>
              <a:t>conduct</a:t>
            </a:r>
            <a:r>
              <a:rPr lang="fr-CA" sz="2000" u="sng" dirty="0"/>
              <a:t> by a client </a:t>
            </a:r>
            <a:r>
              <a:rPr lang="fr-CA" sz="2000" u="sng" dirty="0" err="1"/>
              <a:t>that</a:t>
            </a:r>
            <a:r>
              <a:rPr lang="fr-CA" sz="2000" u="sng" dirty="0"/>
              <a:t> the </a:t>
            </a:r>
            <a:r>
              <a:rPr lang="fr-CA" sz="2000" u="sng" dirty="0" err="1"/>
              <a:t>lawyer</a:t>
            </a:r>
            <a:r>
              <a:rPr lang="fr-CA" sz="2000" u="sng" dirty="0"/>
              <a:t> </a:t>
            </a:r>
            <a:r>
              <a:rPr lang="fr-CA" sz="2000" u="sng" dirty="0" err="1"/>
              <a:t>knows</a:t>
            </a:r>
            <a:r>
              <a:rPr lang="fr-CA" sz="2000" u="sng" dirty="0"/>
              <a:t> or </a:t>
            </a:r>
            <a:r>
              <a:rPr lang="fr-CA" sz="2000" u="sng" dirty="0" err="1"/>
              <a:t>should</a:t>
            </a:r>
            <a:r>
              <a:rPr lang="fr-CA" sz="2000" u="sng" dirty="0"/>
              <a:t> know </a:t>
            </a:r>
            <a:r>
              <a:rPr lang="fr-CA" sz="2000" u="sng" dirty="0" err="1"/>
              <a:t>is</a:t>
            </a:r>
            <a:r>
              <a:rPr lang="fr-CA" sz="2000" u="sng" dirty="0"/>
              <a:t> </a:t>
            </a:r>
            <a:r>
              <a:rPr lang="fr-CA" sz="2000" u="sng" dirty="0" err="1"/>
              <a:t>unlawful</a:t>
            </a:r>
            <a:r>
              <a:rPr lang="fr-CA" sz="2000" u="sng" dirty="0"/>
              <a:t> or </a:t>
            </a:r>
            <a:r>
              <a:rPr lang="fr-CA" sz="2000" u="sng" dirty="0" err="1"/>
              <a:t>fraudulent</a:t>
            </a:r>
            <a:r>
              <a:rPr lang="fr-CA" sz="2000" dirty="0"/>
              <a:t>.</a:t>
            </a:r>
          </a:p>
          <a:p>
            <a:endParaRPr lang="en-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52</a:t>
            </a:fld>
            <a:endParaRPr lang="fr-CA"/>
          </a:p>
        </p:txBody>
      </p:sp>
    </p:spTree>
    <p:extLst>
      <p:ext uri="{BB962C8B-B14F-4D97-AF65-F5344CB8AC3E}">
        <p14:creationId xmlns:p14="http://schemas.microsoft.com/office/powerpoint/2010/main" val="1980213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692696"/>
            <a:ext cx="8229600" cy="5544616"/>
          </a:xfrm>
        </p:spPr>
        <p:txBody>
          <a:bodyPr/>
          <a:lstStyle/>
          <a:p>
            <a:endParaRPr lang="en-CA" dirty="0"/>
          </a:p>
          <a:p>
            <a:pPr>
              <a:spcAft>
                <a:spcPts val="600"/>
              </a:spcAft>
            </a:pPr>
            <a:r>
              <a:rPr lang="fr-CA" sz="1800" b="1" dirty="0"/>
              <a:t>20.</a:t>
            </a:r>
            <a:r>
              <a:rPr lang="fr-CA" sz="1800" dirty="0"/>
              <a:t> </a:t>
            </a:r>
            <a:r>
              <a:rPr lang="fr-CA" sz="1800" u="sng" dirty="0"/>
              <a:t>A </a:t>
            </a:r>
            <a:r>
              <a:rPr lang="fr-CA" sz="1800" u="sng" dirty="0" err="1"/>
              <a:t>lawyer</a:t>
            </a:r>
            <a:r>
              <a:rPr lang="fr-CA" sz="1800" u="sng" dirty="0"/>
              <a:t> </a:t>
            </a:r>
            <a:r>
              <a:rPr lang="fr-CA" sz="1800" u="sng" dirty="0" err="1"/>
              <a:t>owes</a:t>
            </a:r>
            <a:r>
              <a:rPr lang="fr-CA" sz="1800" u="sng" dirty="0"/>
              <a:t> </a:t>
            </a:r>
            <a:r>
              <a:rPr lang="fr-CA" sz="1800" u="sng" dirty="0" err="1"/>
              <a:t>his</a:t>
            </a:r>
            <a:r>
              <a:rPr lang="fr-CA" sz="1800" u="sng" dirty="0"/>
              <a:t> client </a:t>
            </a:r>
            <a:r>
              <a:rPr lang="fr-CA" sz="1800" u="sng" dirty="0" err="1"/>
              <a:t>duties</a:t>
            </a:r>
            <a:r>
              <a:rPr lang="fr-CA" sz="1800" u="sng" dirty="0"/>
              <a:t> of </a:t>
            </a:r>
            <a:r>
              <a:rPr lang="fr-CA" sz="1800" u="sng" dirty="0" err="1"/>
              <a:t>integrity</a:t>
            </a:r>
            <a:r>
              <a:rPr lang="fr-CA" sz="1800" u="sng" dirty="0"/>
              <a:t>, </a:t>
            </a:r>
            <a:r>
              <a:rPr lang="fr-CA" sz="1800" u="sng" dirty="0" err="1"/>
              <a:t>competence</a:t>
            </a:r>
            <a:r>
              <a:rPr lang="fr-CA" sz="1800" dirty="0"/>
              <a:t>, </a:t>
            </a:r>
            <a:r>
              <a:rPr lang="fr-CA" sz="1800" dirty="0" err="1"/>
              <a:t>loyalty</a:t>
            </a:r>
            <a:r>
              <a:rPr lang="fr-CA" sz="1800" dirty="0"/>
              <a:t>, </a:t>
            </a:r>
            <a:r>
              <a:rPr lang="fr-CA" sz="1800" u="sng" dirty="0" err="1"/>
              <a:t>confidentiality</a:t>
            </a:r>
            <a:r>
              <a:rPr lang="fr-CA" sz="1800" dirty="0"/>
              <a:t>, </a:t>
            </a:r>
            <a:r>
              <a:rPr lang="fr-CA" sz="1800" dirty="0" err="1"/>
              <a:t>independence</a:t>
            </a:r>
            <a:r>
              <a:rPr lang="fr-CA" sz="1800" dirty="0"/>
              <a:t>, </a:t>
            </a:r>
            <a:r>
              <a:rPr lang="fr-CA" sz="1800" dirty="0" err="1"/>
              <a:t>impartiality</a:t>
            </a:r>
            <a:r>
              <a:rPr lang="fr-CA" sz="1800" dirty="0"/>
              <a:t>, </a:t>
            </a:r>
            <a:r>
              <a:rPr lang="fr-CA" sz="1800" u="sng" dirty="0"/>
              <a:t>diligence and prudence</a:t>
            </a:r>
            <a:r>
              <a:rPr lang="fr-CA" sz="1800" dirty="0"/>
              <a:t>.</a:t>
            </a:r>
          </a:p>
          <a:p>
            <a:pPr>
              <a:spcAft>
                <a:spcPts val="600"/>
              </a:spcAft>
            </a:pPr>
            <a:r>
              <a:rPr lang="fr-CA" sz="1800" b="1" u="sng" dirty="0"/>
              <a:t>21.</a:t>
            </a:r>
            <a:r>
              <a:rPr lang="fr-CA" sz="1800" u="sng" dirty="0"/>
              <a:t> A </a:t>
            </a:r>
            <a:r>
              <a:rPr lang="fr-CA" sz="1800" u="sng" dirty="0" err="1"/>
              <a:t>lawyer</a:t>
            </a:r>
            <a:r>
              <a:rPr lang="fr-CA" sz="1800" u="sng" dirty="0"/>
              <a:t> must engage in </a:t>
            </a:r>
            <a:r>
              <a:rPr lang="fr-CA" sz="1800" u="sng" dirty="0" err="1"/>
              <a:t>his</a:t>
            </a:r>
            <a:r>
              <a:rPr lang="fr-CA" sz="1800" u="sng" dirty="0"/>
              <a:t> </a:t>
            </a:r>
            <a:r>
              <a:rPr lang="fr-CA" sz="1800" u="sng" dirty="0" err="1"/>
              <a:t>professional</a:t>
            </a:r>
            <a:r>
              <a:rPr lang="fr-CA" sz="1800" u="sng" dirty="0"/>
              <a:t> </a:t>
            </a:r>
            <a:r>
              <a:rPr lang="fr-CA" sz="1800" u="sng" dirty="0" err="1"/>
              <a:t>activities</a:t>
            </a:r>
            <a:r>
              <a:rPr lang="fr-CA" sz="1800" u="sng" dirty="0"/>
              <a:t> </a:t>
            </a:r>
            <a:r>
              <a:rPr lang="fr-CA" sz="1800" u="sng" dirty="0" err="1"/>
              <a:t>with</a:t>
            </a:r>
            <a:r>
              <a:rPr lang="fr-CA" sz="1800" u="sng" dirty="0"/>
              <a:t> </a:t>
            </a:r>
            <a:r>
              <a:rPr lang="fr-CA" sz="1800" u="sng" dirty="0" err="1"/>
              <a:t>competence</a:t>
            </a:r>
            <a:r>
              <a:rPr lang="fr-CA" sz="1800" u="sng" dirty="0"/>
              <a:t>. To </a:t>
            </a:r>
            <a:r>
              <a:rPr lang="fr-CA" sz="1800" u="sng" dirty="0" err="1"/>
              <a:t>this</a:t>
            </a:r>
            <a:r>
              <a:rPr lang="fr-CA" sz="1800" u="sng" dirty="0"/>
              <a:t> end, </a:t>
            </a:r>
            <a:r>
              <a:rPr lang="fr-CA" sz="1800" u="sng" dirty="0" err="1"/>
              <a:t>he</a:t>
            </a:r>
            <a:r>
              <a:rPr lang="fr-CA" sz="1800" u="sng" dirty="0"/>
              <a:t> must </a:t>
            </a:r>
            <a:r>
              <a:rPr lang="fr-CA" sz="1800" u="sng" dirty="0" err="1"/>
              <a:t>develop</a:t>
            </a:r>
            <a:r>
              <a:rPr lang="fr-CA" sz="1800" u="sng" dirty="0"/>
              <a:t> </a:t>
            </a:r>
            <a:r>
              <a:rPr lang="fr-CA" sz="1800" u="sng" dirty="0" err="1"/>
              <a:t>his</a:t>
            </a:r>
            <a:r>
              <a:rPr lang="fr-CA" sz="1800" u="sng" dirty="0"/>
              <a:t> </a:t>
            </a:r>
            <a:r>
              <a:rPr lang="fr-CA" sz="1800" u="sng" dirty="0" err="1"/>
              <a:t>knowledge</a:t>
            </a:r>
            <a:r>
              <a:rPr lang="fr-CA" sz="1800" u="sng" dirty="0"/>
              <a:t> and </a:t>
            </a:r>
            <a:r>
              <a:rPr lang="fr-CA" sz="1800" u="sng" dirty="0" err="1"/>
              <a:t>skills</a:t>
            </a:r>
            <a:r>
              <a:rPr lang="fr-CA" sz="1800" u="sng" dirty="0"/>
              <a:t> and </a:t>
            </a:r>
            <a:r>
              <a:rPr lang="fr-CA" sz="1800" u="sng" dirty="0" err="1"/>
              <a:t>keep</a:t>
            </a:r>
            <a:r>
              <a:rPr lang="fr-CA" sz="1800" u="sng" dirty="0"/>
              <a:t> </a:t>
            </a:r>
            <a:r>
              <a:rPr lang="fr-CA" sz="1800" u="sng" dirty="0" err="1"/>
              <a:t>them</a:t>
            </a:r>
            <a:r>
              <a:rPr lang="fr-CA" sz="1800" u="sng" dirty="0"/>
              <a:t> up to date</a:t>
            </a:r>
            <a:r>
              <a:rPr lang="fr-CA" sz="1800" u="sng" dirty="0" smtClean="0"/>
              <a:t>.</a:t>
            </a:r>
            <a:endParaRPr lang="fr-CA" sz="1800" u="sng" dirty="0"/>
          </a:p>
          <a:p>
            <a:pPr>
              <a:spcAft>
                <a:spcPts val="600"/>
              </a:spcAft>
            </a:pPr>
            <a:r>
              <a:rPr lang="fr-CA" sz="1800" b="1" dirty="0"/>
              <a:t>37.</a:t>
            </a:r>
            <a:r>
              <a:rPr lang="fr-CA" sz="1800" dirty="0"/>
              <a:t> A </a:t>
            </a:r>
            <a:r>
              <a:rPr lang="fr-CA" sz="1800" dirty="0" err="1"/>
              <a:t>lawyer</a:t>
            </a:r>
            <a:r>
              <a:rPr lang="fr-CA" sz="1800" dirty="0"/>
              <a:t> must </a:t>
            </a:r>
            <a:r>
              <a:rPr lang="fr-CA" sz="1800" dirty="0" err="1"/>
              <a:t>be</a:t>
            </a:r>
            <a:r>
              <a:rPr lang="fr-CA" sz="1800" dirty="0"/>
              <a:t> </a:t>
            </a:r>
            <a:r>
              <a:rPr lang="fr-CA" sz="1800" dirty="0" err="1"/>
              <a:t>honest</a:t>
            </a:r>
            <a:r>
              <a:rPr lang="fr-CA" sz="1800" dirty="0"/>
              <a:t> and </a:t>
            </a:r>
            <a:r>
              <a:rPr lang="fr-CA" sz="1800" dirty="0" err="1"/>
              <a:t>candid</a:t>
            </a:r>
            <a:r>
              <a:rPr lang="fr-CA" sz="1800" dirty="0"/>
              <a:t> </a:t>
            </a:r>
            <a:r>
              <a:rPr lang="fr-CA" sz="1800" dirty="0" err="1"/>
              <a:t>when</a:t>
            </a:r>
            <a:r>
              <a:rPr lang="fr-CA" sz="1800" dirty="0"/>
              <a:t> </a:t>
            </a:r>
            <a:r>
              <a:rPr lang="fr-CA" sz="1800" dirty="0" err="1"/>
              <a:t>advising</a:t>
            </a:r>
            <a:r>
              <a:rPr lang="fr-CA" sz="1800" dirty="0"/>
              <a:t> clients</a:t>
            </a:r>
            <a:r>
              <a:rPr lang="fr-CA" sz="1800" dirty="0" smtClean="0"/>
              <a:t>.</a:t>
            </a:r>
            <a:endParaRPr lang="fr-CA" sz="1800" dirty="0"/>
          </a:p>
          <a:p>
            <a:pPr>
              <a:spcAft>
                <a:spcPts val="600"/>
              </a:spcAft>
            </a:pPr>
            <a:r>
              <a:rPr lang="fr-CA" sz="1800" b="1" u="sng" dirty="0"/>
              <a:t>60.</a:t>
            </a:r>
            <a:r>
              <a:rPr lang="fr-CA" sz="1800" u="sng" dirty="0"/>
              <a:t> A </a:t>
            </a:r>
            <a:r>
              <a:rPr lang="fr-CA" sz="1800" u="sng" dirty="0" err="1"/>
              <a:t>lawyer</a:t>
            </a:r>
            <a:r>
              <a:rPr lang="fr-CA" sz="1800" u="sng" dirty="0"/>
              <a:t> must </a:t>
            </a:r>
            <a:r>
              <a:rPr lang="fr-CA" sz="1800" u="sng" dirty="0" err="1"/>
              <a:t>ensure</a:t>
            </a:r>
            <a:r>
              <a:rPr lang="fr-CA" sz="1800" u="sng" dirty="0"/>
              <a:t> the </a:t>
            </a:r>
            <a:r>
              <a:rPr lang="fr-CA" sz="1800" u="sng" dirty="0" err="1"/>
              <a:t>confidentiality</a:t>
            </a:r>
            <a:r>
              <a:rPr lang="fr-CA" sz="1800" u="sng" dirty="0"/>
              <a:t> of all information </a:t>
            </a:r>
            <a:r>
              <a:rPr lang="fr-CA" sz="1800" u="sng" dirty="0" err="1"/>
              <a:t>concerning</a:t>
            </a:r>
            <a:r>
              <a:rPr lang="fr-CA" sz="1800" u="sng" dirty="0"/>
              <a:t> the </a:t>
            </a:r>
            <a:r>
              <a:rPr lang="fr-CA" sz="1800" u="sng" dirty="0" err="1"/>
              <a:t>affairs</a:t>
            </a:r>
            <a:r>
              <a:rPr lang="fr-CA" sz="1800" u="sng" dirty="0"/>
              <a:t> and </a:t>
            </a:r>
            <a:r>
              <a:rPr lang="fr-CA" sz="1800" u="sng" dirty="0" err="1"/>
              <a:t>activities</a:t>
            </a:r>
            <a:r>
              <a:rPr lang="fr-CA" sz="1800" u="sng" dirty="0"/>
              <a:t> of a client of </a:t>
            </a:r>
            <a:r>
              <a:rPr lang="fr-CA" sz="1800" u="sng" dirty="0" err="1"/>
              <a:t>which</a:t>
            </a:r>
            <a:r>
              <a:rPr lang="fr-CA" sz="1800" u="sng" dirty="0"/>
              <a:t> the </a:t>
            </a:r>
            <a:r>
              <a:rPr lang="fr-CA" sz="1800" u="sng" dirty="0" err="1"/>
              <a:t>lawyer</a:t>
            </a:r>
            <a:r>
              <a:rPr lang="fr-CA" sz="1800" u="sng" dirty="0"/>
              <a:t> </a:t>
            </a:r>
            <a:r>
              <a:rPr lang="fr-CA" sz="1800" u="sng" dirty="0" err="1"/>
              <a:t>becomes</a:t>
            </a:r>
            <a:r>
              <a:rPr lang="fr-CA" sz="1800" u="sng" dirty="0"/>
              <a:t> </a:t>
            </a:r>
            <a:r>
              <a:rPr lang="fr-CA" sz="1800" u="sng" dirty="0" err="1"/>
              <a:t>aware</a:t>
            </a:r>
            <a:r>
              <a:rPr lang="fr-CA" sz="1800" u="sng" dirty="0"/>
              <a:t> in the course of the </a:t>
            </a:r>
            <a:r>
              <a:rPr lang="fr-CA" sz="1800" u="sng" dirty="0" err="1"/>
              <a:t>professional</a:t>
            </a:r>
            <a:r>
              <a:rPr lang="fr-CA" sz="1800" u="sng" dirty="0"/>
              <a:t> </a:t>
            </a:r>
            <a:r>
              <a:rPr lang="fr-CA" sz="1800" u="sng" dirty="0" err="1"/>
              <a:t>relationship</a:t>
            </a:r>
            <a:r>
              <a:rPr lang="fr-CA" sz="1800" u="sng" dirty="0" smtClean="0"/>
              <a:t>.</a:t>
            </a:r>
            <a:endParaRPr lang="fr-CA" sz="1800" u="sng" dirty="0"/>
          </a:p>
          <a:p>
            <a:pPr>
              <a:spcAft>
                <a:spcPts val="600"/>
              </a:spcAft>
            </a:pPr>
            <a:r>
              <a:rPr lang="fr-CA" sz="1800" b="1" dirty="0"/>
              <a:t>61.</a:t>
            </a:r>
            <a:r>
              <a:rPr lang="fr-CA" sz="1800" dirty="0"/>
              <a:t> A </a:t>
            </a:r>
            <a:r>
              <a:rPr lang="fr-CA" sz="1800" dirty="0" err="1"/>
              <a:t>lawyer</a:t>
            </a:r>
            <a:r>
              <a:rPr lang="fr-CA" sz="1800" dirty="0"/>
              <a:t> must </a:t>
            </a:r>
            <a:r>
              <a:rPr lang="fr-CA" sz="1800" dirty="0" err="1"/>
              <a:t>take</a:t>
            </a:r>
            <a:r>
              <a:rPr lang="fr-CA" sz="1800" dirty="0"/>
              <a:t> </a:t>
            </a:r>
            <a:r>
              <a:rPr lang="fr-CA" sz="1800" dirty="0" err="1"/>
              <a:t>reasonable</a:t>
            </a:r>
            <a:r>
              <a:rPr lang="fr-CA" sz="1800" dirty="0"/>
              <a:t> </a:t>
            </a:r>
            <a:r>
              <a:rPr lang="fr-CA" sz="1800" dirty="0" err="1"/>
              <a:t>measures</a:t>
            </a:r>
            <a:r>
              <a:rPr lang="fr-CA" sz="1800" dirty="0"/>
              <a:t> to </a:t>
            </a:r>
            <a:r>
              <a:rPr lang="fr-CA" sz="1800" dirty="0" err="1"/>
              <a:t>ensure</a:t>
            </a:r>
            <a:r>
              <a:rPr lang="fr-CA" sz="1800" dirty="0"/>
              <a:t> </a:t>
            </a:r>
            <a:r>
              <a:rPr lang="fr-CA" sz="1800" dirty="0" err="1"/>
              <a:t>that</a:t>
            </a:r>
            <a:r>
              <a:rPr lang="fr-CA" sz="1800" dirty="0"/>
              <a:t> </a:t>
            </a:r>
            <a:r>
              <a:rPr lang="fr-CA" sz="1800" dirty="0" err="1"/>
              <a:t>every</a:t>
            </a:r>
            <a:r>
              <a:rPr lang="fr-CA" sz="1800" dirty="0"/>
              <a:t> </a:t>
            </a:r>
            <a:r>
              <a:rPr lang="fr-CA" sz="1800" dirty="0" err="1"/>
              <a:t>person</a:t>
            </a:r>
            <a:r>
              <a:rPr lang="fr-CA" sz="1800" dirty="0"/>
              <a:t> </a:t>
            </a:r>
            <a:r>
              <a:rPr lang="fr-CA" sz="1800" dirty="0" err="1"/>
              <a:t>who</a:t>
            </a:r>
            <a:r>
              <a:rPr lang="fr-CA" sz="1800" dirty="0"/>
              <a:t> </a:t>
            </a:r>
            <a:r>
              <a:rPr lang="fr-CA" sz="1800" dirty="0" err="1"/>
              <a:t>collaborates</a:t>
            </a:r>
            <a:r>
              <a:rPr lang="fr-CA" sz="1800" dirty="0"/>
              <a:t> </a:t>
            </a:r>
            <a:r>
              <a:rPr lang="fr-CA" sz="1800" dirty="0" err="1"/>
              <a:t>with</a:t>
            </a:r>
            <a:r>
              <a:rPr lang="fr-CA" sz="1800" dirty="0"/>
              <a:t> </a:t>
            </a:r>
            <a:r>
              <a:rPr lang="fr-CA" sz="1800" dirty="0" err="1"/>
              <a:t>him</a:t>
            </a:r>
            <a:r>
              <a:rPr lang="fr-CA" sz="1800" dirty="0"/>
              <a:t> </a:t>
            </a:r>
            <a:r>
              <a:rPr lang="fr-CA" sz="1800" dirty="0" err="1"/>
              <a:t>when</a:t>
            </a:r>
            <a:r>
              <a:rPr lang="fr-CA" sz="1800" dirty="0"/>
              <a:t> </a:t>
            </a:r>
            <a:r>
              <a:rPr lang="fr-CA" sz="1800" dirty="0" err="1"/>
              <a:t>he</a:t>
            </a:r>
            <a:r>
              <a:rPr lang="fr-CA" sz="1800" dirty="0"/>
              <a:t> engages in </a:t>
            </a:r>
            <a:r>
              <a:rPr lang="fr-CA" sz="1800" dirty="0" err="1"/>
              <a:t>his</a:t>
            </a:r>
            <a:r>
              <a:rPr lang="fr-CA" sz="1800" dirty="0"/>
              <a:t> </a:t>
            </a:r>
            <a:r>
              <a:rPr lang="fr-CA" sz="1800" dirty="0" err="1"/>
              <a:t>professional</a:t>
            </a:r>
            <a:r>
              <a:rPr lang="fr-CA" sz="1800" dirty="0"/>
              <a:t> </a:t>
            </a:r>
            <a:r>
              <a:rPr lang="fr-CA" sz="1800" dirty="0" err="1"/>
              <a:t>activities</a:t>
            </a:r>
            <a:r>
              <a:rPr lang="fr-CA" sz="1800" dirty="0"/>
              <a:t> and, </a:t>
            </a:r>
            <a:r>
              <a:rPr lang="fr-CA" sz="1800" dirty="0" err="1"/>
              <a:t>where</a:t>
            </a:r>
            <a:r>
              <a:rPr lang="fr-CA" sz="1800" dirty="0"/>
              <a:t> applicable, the </a:t>
            </a:r>
            <a:r>
              <a:rPr lang="fr-CA" sz="1800" dirty="0" err="1"/>
              <a:t>firm</a:t>
            </a:r>
            <a:r>
              <a:rPr lang="fr-CA" sz="1800" dirty="0"/>
              <a:t> </a:t>
            </a:r>
            <a:r>
              <a:rPr lang="fr-CA" sz="1800" dirty="0" err="1"/>
              <a:t>within</a:t>
            </a:r>
            <a:r>
              <a:rPr lang="fr-CA" sz="1800" dirty="0"/>
              <a:t> </a:t>
            </a:r>
            <a:r>
              <a:rPr lang="fr-CA" sz="1800" dirty="0" err="1"/>
              <a:t>which</a:t>
            </a:r>
            <a:r>
              <a:rPr lang="fr-CA" sz="1800" dirty="0"/>
              <a:t> </a:t>
            </a:r>
            <a:r>
              <a:rPr lang="fr-CA" sz="1800" dirty="0" err="1"/>
              <a:t>he</a:t>
            </a:r>
            <a:r>
              <a:rPr lang="fr-CA" sz="1800" dirty="0"/>
              <a:t> engages in </a:t>
            </a:r>
            <a:r>
              <a:rPr lang="fr-CA" sz="1800" dirty="0" err="1"/>
              <a:t>such</a:t>
            </a:r>
            <a:r>
              <a:rPr lang="fr-CA" sz="1800" dirty="0"/>
              <a:t> </a:t>
            </a:r>
            <a:r>
              <a:rPr lang="fr-CA" sz="1800" dirty="0" err="1"/>
              <a:t>activities</a:t>
            </a:r>
            <a:r>
              <a:rPr lang="fr-CA" sz="1800" dirty="0"/>
              <a:t>, </a:t>
            </a:r>
            <a:r>
              <a:rPr lang="fr-CA" sz="1800" dirty="0" err="1"/>
              <a:t>protects</a:t>
            </a:r>
            <a:r>
              <a:rPr lang="fr-CA" sz="1800" dirty="0"/>
              <a:t> </a:t>
            </a:r>
            <a:r>
              <a:rPr lang="fr-CA" sz="1800" dirty="0" err="1"/>
              <a:t>confidential</a:t>
            </a:r>
            <a:r>
              <a:rPr lang="fr-CA" sz="1800" dirty="0"/>
              <a:t> information.</a:t>
            </a:r>
          </a:p>
          <a:p>
            <a:pPr>
              <a:spcAft>
                <a:spcPts val="600"/>
              </a:spcAft>
            </a:pPr>
            <a:r>
              <a:rPr lang="fr-CA" sz="1800" dirty="0" err="1"/>
              <a:t>Similarly</a:t>
            </a:r>
            <a:r>
              <a:rPr lang="fr-CA" sz="1800" dirty="0"/>
              <a:t>, </a:t>
            </a:r>
            <a:r>
              <a:rPr lang="fr-CA" sz="1800" dirty="0" err="1"/>
              <a:t>when</a:t>
            </a:r>
            <a:r>
              <a:rPr lang="fr-CA" sz="1800" dirty="0"/>
              <a:t> the </a:t>
            </a:r>
            <a:r>
              <a:rPr lang="fr-CA" sz="1800" dirty="0" err="1"/>
              <a:t>lawyer</a:t>
            </a:r>
            <a:r>
              <a:rPr lang="fr-CA" sz="1800" dirty="0"/>
              <a:t> engages in </a:t>
            </a:r>
            <a:r>
              <a:rPr lang="fr-CA" sz="1800" dirty="0" err="1"/>
              <a:t>his</a:t>
            </a:r>
            <a:r>
              <a:rPr lang="fr-CA" sz="1800" dirty="0"/>
              <a:t> </a:t>
            </a:r>
            <a:r>
              <a:rPr lang="fr-CA" sz="1800" dirty="0" err="1"/>
              <a:t>professional</a:t>
            </a:r>
            <a:r>
              <a:rPr lang="fr-CA" sz="1800" dirty="0"/>
              <a:t> </a:t>
            </a:r>
            <a:r>
              <a:rPr lang="fr-CA" sz="1800" dirty="0" err="1"/>
              <a:t>activities</a:t>
            </a:r>
            <a:r>
              <a:rPr lang="fr-CA" sz="1800" dirty="0"/>
              <a:t> </a:t>
            </a:r>
            <a:r>
              <a:rPr lang="fr-CA" sz="1800" dirty="0" err="1"/>
              <a:t>within</a:t>
            </a:r>
            <a:r>
              <a:rPr lang="fr-CA" sz="1800" dirty="0"/>
              <a:t> an </a:t>
            </a:r>
            <a:r>
              <a:rPr lang="fr-CA" sz="1800" dirty="0" err="1"/>
              <a:t>organization</a:t>
            </a:r>
            <a:r>
              <a:rPr lang="fr-CA" sz="1800" dirty="0"/>
              <a:t>, </a:t>
            </a:r>
            <a:r>
              <a:rPr lang="fr-CA" sz="1800" dirty="0" err="1"/>
              <a:t>he</a:t>
            </a:r>
            <a:r>
              <a:rPr lang="fr-CA" sz="1800" dirty="0"/>
              <a:t> must </a:t>
            </a:r>
            <a:r>
              <a:rPr lang="fr-CA" sz="1800" dirty="0" err="1"/>
              <a:t>take</a:t>
            </a:r>
            <a:r>
              <a:rPr lang="fr-CA" sz="1800" dirty="0"/>
              <a:t> </a:t>
            </a:r>
            <a:r>
              <a:rPr lang="fr-CA" sz="1800" dirty="0" err="1"/>
              <a:t>reasonable</a:t>
            </a:r>
            <a:r>
              <a:rPr lang="fr-CA" sz="1800" dirty="0"/>
              <a:t> </a:t>
            </a:r>
            <a:r>
              <a:rPr lang="fr-CA" sz="1800" dirty="0" err="1"/>
              <a:t>measures</a:t>
            </a:r>
            <a:r>
              <a:rPr lang="fr-CA" sz="1800" dirty="0"/>
              <a:t> to </a:t>
            </a:r>
            <a:r>
              <a:rPr lang="fr-CA" sz="1800" dirty="0" err="1"/>
              <a:t>ensure</a:t>
            </a:r>
            <a:r>
              <a:rPr lang="fr-CA" sz="1800" dirty="0"/>
              <a:t> </a:t>
            </a:r>
            <a:r>
              <a:rPr lang="fr-CA" sz="1800" dirty="0" err="1"/>
              <a:t>that</a:t>
            </a:r>
            <a:r>
              <a:rPr lang="fr-CA" sz="1800" dirty="0"/>
              <a:t> the </a:t>
            </a:r>
            <a:r>
              <a:rPr lang="fr-CA" sz="1800" dirty="0" err="1"/>
              <a:t>organization</a:t>
            </a:r>
            <a:r>
              <a:rPr lang="fr-CA" sz="1800" dirty="0"/>
              <a:t> </a:t>
            </a:r>
            <a:r>
              <a:rPr lang="fr-CA" sz="1800" dirty="0" err="1"/>
              <a:t>provides</a:t>
            </a:r>
            <a:r>
              <a:rPr lang="fr-CA" sz="1800" dirty="0"/>
              <a:t> </a:t>
            </a:r>
            <a:r>
              <a:rPr lang="fr-CA" sz="1800" dirty="0" err="1"/>
              <a:t>him</a:t>
            </a:r>
            <a:r>
              <a:rPr lang="fr-CA" sz="1800" dirty="0"/>
              <a:t> </a:t>
            </a:r>
            <a:r>
              <a:rPr lang="fr-CA" sz="1800" dirty="0" err="1"/>
              <a:t>with</a:t>
            </a:r>
            <a:r>
              <a:rPr lang="fr-CA" sz="1800" dirty="0"/>
              <a:t> the </a:t>
            </a:r>
            <a:r>
              <a:rPr lang="fr-CA" sz="1800" dirty="0" err="1"/>
              <a:t>necessary</a:t>
            </a:r>
            <a:r>
              <a:rPr lang="fr-CA" sz="1800" dirty="0"/>
              <a:t> </a:t>
            </a:r>
            <a:r>
              <a:rPr lang="fr-CA" sz="1800" dirty="0" err="1"/>
              <a:t>means</a:t>
            </a:r>
            <a:r>
              <a:rPr lang="fr-CA" sz="1800" dirty="0"/>
              <a:t> to </a:t>
            </a:r>
            <a:r>
              <a:rPr lang="fr-CA" sz="1800" dirty="0" err="1"/>
              <a:t>protect</a:t>
            </a:r>
            <a:r>
              <a:rPr lang="fr-CA" sz="1800" dirty="0"/>
              <a:t> </a:t>
            </a:r>
            <a:r>
              <a:rPr lang="fr-CA" sz="1800" dirty="0" err="1"/>
              <a:t>confidential</a:t>
            </a:r>
            <a:r>
              <a:rPr lang="fr-CA" sz="1800" dirty="0"/>
              <a:t> information.</a:t>
            </a:r>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53</a:t>
            </a:fld>
            <a:endParaRPr lang="fr-CA"/>
          </a:p>
        </p:txBody>
      </p:sp>
    </p:spTree>
    <p:extLst>
      <p:ext uri="{BB962C8B-B14F-4D97-AF65-F5344CB8AC3E}">
        <p14:creationId xmlns:p14="http://schemas.microsoft.com/office/powerpoint/2010/main" val="92986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CA" sz="1800" dirty="0"/>
              <a:t>Assume </a:t>
            </a:r>
            <a:r>
              <a:rPr lang="fr-CA" sz="1800" dirty="0" err="1"/>
              <a:t>that</a:t>
            </a:r>
            <a:r>
              <a:rPr lang="fr-CA" sz="1800" dirty="0"/>
              <a:t> attorney Louis </a:t>
            </a:r>
            <a:r>
              <a:rPr lang="fr-CA" sz="1800" dirty="0" err="1" smtClean="0"/>
              <a:t>Lawless</a:t>
            </a:r>
            <a:r>
              <a:rPr lang="fr-CA" sz="1800" dirty="0" smtClean="0"/>
              <a:t> </a:t>
            </a:r>
            <a:r>
              <a:rPr lang="fr-CA" sz="1800" dirty="0"/>
              <a:t>has </a:t>
            </a:r>
            <a:r>
              <a:rPr lang="fr-CA" sz="1800" dirty="0" err="1"/>
              <a:t>incorporated</a:t>
            </a:r>
            <a:r>
              <a:rPr lang="fr-CA" sz="1800" dirty="0"/>
              <a:t> PTMD Ltd. </a:t>
            </a:r>
            <a:r>
              <a:rPr lang="fr-CA" sz="1800" dirty="0" err="1"/>
              <a:t>who</a:t>
            </a:r>
            <a:r>
              <a:rPr lang="fr-CA" sz="1800" dirty="0"/>
              <a:t> manufactures packaging </a:t>
            </a:r>
            <a:r>
              <a:rPr lang="fr-CA" sz="1800" dirty="0" err="1"/>
              <a:t>materials</a:t>
            </a:r>
            <a:r>
              <a:rPr lang="fr-CA" sz="1800" dirty="0"/>
              <a:t>, and </a:t>
            </a:r>
            <a:r>
              <a:rPr lang="fr-CA" sz="1800" dirty="0" smtClean="0"/>
              <a:t>has, as </a:t>
            </a:r>
            <a:r>
              <a:rPr lang="fr-CA" sz="1800" dirty="0"/>
              <a:t>one of </a:t>
            </a:r>
            <a:r>
              <a:rPr lang="fr-CA" sz="1800" dirty="0" err="1"/>
              <a:t>its</a:t>
            </a:r>
            <a:r>
              <a:rPr lang="fr-CA" sz="1800" dirty="0"/>
              <a:t> </a:t>
            </a:r>
            <a:r>
              <a:rPr lang="fr-CA" sz="1800" dirty="0" err="1"/>
              <a:t>many</a:t>
            </a:r>
            <a:r>
              <a:rPr lang="fr-CA" sz="1800" dirty="0"/>
              <a:t> </a:t>
            </a:r>
            <a:r>
              <a:rPr lang="fr-CA" sz="1800" dirty="0" smtClean="0"/>
              <a:t>clients, </a:t>
            </a:r>
            <a:r>
              <a:rPr lang="fr-CA" sz="1800" dirty="0"/>
              <a:t>Cannabis High Ltd.  The </a:t>
            </a:r>
            <a:r>
              <a:rPr lang="fr-CA" sz="1800" dirty="0" err="1"/>
              <a:t>two</a:t>
            </a:r>
            <a:r>
              <a:rPr lang="fr-CA" sz="1800" dirty="0"/>
              <a:t> </a:t>
            </a:r>
            <a:r>
              <a:rPr lang="fr-CA" sz="1800" dirty="0" err="1"/>
              <a:t>companies</a:t>
            </a:r>
            <a:r>
              <a:rPr lang="fr-CA" sz="1800" dirty="0"/>
              <a:t> are </a:t>
            </a:r>
            <a:r>
              <a:rPr lang="fr-CA" sz="1800" dirty="0" err="1"/>
              <a:t>engaged</a:t>
            </a:r>
            <a:r>
              <a:rPr lang="fr-CA" sz="1800" dirty="0"/>
              <a:t> in </a:t>
            </a:r>
            <a:r>
              <a:rPr lang="fr-CA" sz="1800" dirty="0" err="1"/>
              <a:t>litigation</a:t>
            </a:r>
            <a:r>
              <a:rPr lang="fr-CA" sz="1800" dirty="0"/>
              <a:t> over an </a:t>
            </a:r>
            <a:r>
              <a:rPr lang="fr-CA" sz="1800" dirty="0" err="1"/>
              <a:t>unpaid</a:t>
            </a:r>
            <a:r>
              <a:rPr lang="fr-CA" sz="1800" dirty="0"/>
              <a:t> bill and LL </a:t>
            </a:r>
            <a:r>
              <a:rPr lang="fr-CA" sz="1800" dirty="0" err="1"/>
              <a:t>is</a:t>
            </a:r>
            <a:r>
              <a:rPr lang="fr-CA" sz="1800" dirty="0"/>
              <a:t> on </a:t>
            </a:r>
            <a:r>
              <a:rPr lang="fr-CA" sz="1800" dirty="0" err="1"/>
              <a:t>his</a:t>
            </a:r>
            <a:r>
              <a:rPr lang="fr-CA" sz="1800" dirty="0"/>
              <a:t> </a:t>
            </a:r>
            <a:r>
              <a:rPr lang="fr-CA" sz="1800" dirty="0" err="1"/>
              <a:t>way</a:t>
            </a:r>
            <a:r>
              <a:rPr lang="fr-CA" sz="1800" dirty="0"/>
              <a:t> to Denver, </a:t>
            </a:r>
            <a:r>
              <a:rPr lang="fr-CA" sz="1800" dirty="0" smtClean="0"/>
              <a:t>Colorado, </a:t>
            </a:r>
            <a:r>
              <a:rPr lang="fr-CA" sz="1800" dirty="0" err="1" smtClean="0"/>
              <a:t>where</a:t>
            </a:r>
            <a:r>
              <a:rPr lang="fr-CA" sz="1800" dirty="0" smtClean="0"/>
              <a:t> Cannabis </a:t>
            </a:r>
            <a:r>
              <a:rPr lang="fr-CA" sz="1800" dirty="0" err="1" smtClean="0"/>
              <a:t>is</a:t>
            </a:r>
            <a:r>
              <a:rPr lang="fr-CA" sz="1800" dirty="0" smtClean="0"/>
              <a:t> </a:t>
            </a:r>
            <a:r>
              <a:rPr lang="fr-CA" sz="1800" dirty="0" err="1" smtClean="0"/>
              <a:t>legal</a:t>
            </a:r>
            <a:r>
              <a:rPr lang="fr-CA" sz="1800" dirty="0" smtClean="0"/>
              <a:t>, </a:t>
            </a:r>
            <a:r>
              <a:rPr lang="fr-CA" sz="1800" dirty="0"/>
              <a:t>to interview a key </a:t>
            </a:r>
            <a:r>
              <a:rPr lang="fr-CA" sz="1800" dirty="0" err="1"/>
              <a:t>witness</a:t>
            </a:r>
            <a:r>
              <a:rPr lang="fr-CA" sz="1800" dirty="0"/>
              <a:t> </a:t>
            </a:r>
            <a:r>
              <a:rPr lang="fr-CA" sz="1800" dirty="0" err="1"/>
              <a:t>who</a:t>
            </a:r>
            <a:r>
              <a:rPr lang="fr-CA" sz="1800" dirty="0"/>
              <a:t> </a:t>
            </a:r>
            <a:r>
              <a:rPr lang="fr-CA" sz="1800" dirty="0" err="1"/>
              <a:t>is</a:t>
            </a:r>
            <a:r>
              <a:rPr lang="fr-CA" sz="1800" dirty="0"/>
              <a:t> in </a:t>
            </a:r>
            <a:r>
              <a:rPr lang="fr-CA" sz="1800" dirty="0" err="1"/>
              <a:t>hospital</a:t>
            </a:r>
            <a:r>
              <a:rPr lang="fr-CA" sz="1800" dirty="0"/>
              <a:t> and </a:t>
            </a:r>
            <a:r>
              <a:rPr lang="fr-CA" sz="1800" dirty="0" err="1"/>
              <a:t>cannot</a:t>
            </a:r>
            <a:r>
              <a:rPr lang="fr-CA" sz="1800" dirty="0"/>
              <a:t> </a:t>
            </a:r>
            <a:r>
              <a:rPr lang="fr-CA" sz="1800" dirty="0" err="1"/>
              <a:t>travel</a:t>
            </a:r>
            <a:r>
              <a:rPr lang="fr-CA" sz="1800" dirty="0"/>
              <a:t>. He </a:t>
            </a:r>
            <a:r>
              <a:rPr lang="fr-CA" sz="1800" dirty="0" err="1"/>
              <a:t>also</a:t>
            </a:r>
            <a:r>
              <a:rPr lang="fr-CA" sz="1800" dirty="0"/>
              <a:t> </a:t>
            </a:r>
            <a:r>
              <a:rPr lang="fr-CA" sz="1800" dirty="0" err="1"/>
              <a:t>wants</a:t>
            </a:r>
            <a:r>
              <a:rPr lang="fr-CA" sz="1800" dirty="0"/>
              <a:t> to </a:t>
            </a:r>
            <a:r>
              <a:rPr lang="fr-CA" sz="1800" dirty="0" err="1"/>
              <a:t>see</a:t>
            </a:r>
            <a:r>
              <a:rPr lang="fr-CA" sz="1800" dirty="0"/>
              <a:t> a client </a:t>
            </a:r>
            <a:r>
              <a:rPr lang="fr-CA" sz="1800" dirty="0" err="1" smtClean="0"/>
              <a:t>working</a:t>
            </a:r>
            <a:r>
              <a:rPr lang="fr-CA" sz="1800" dirty="0" smtClean="0"/>
              <a:t> in a non </a:t>
            </a:r>
            <a:r>
              <a:rPr lang="fr-CA" sz="1800" dirty="0" err="1" smtClean="0"/>
              <a:t>safety</a:t>
            </a:r>
            <a:r>
              <a:rPr lang="fr-CA" sz="1800" dirty="0" smtClean="0"/>
              <a:t> sensitive </a:t>
            </a:r>
            <a:r>
              <a:rPr lang="fr-CA" sz="1800" dirty="0" err="1" smtClean="0"/>
              <a:t>industry</a:t>
            </a:r>
            <a:r>
              <a:rPr lang="fr-CA" sz="1800" dirty="0" smtClean="0"/>
              <a:t>, in Denver, about </a:t>
            </a:r>
            <a:r>
              <a:rPr lang="fr-CA" sz="1800" dirty="0" err="1"/>
              <a:t>some</a:t>
            </a:r>
            <a:r>
              <a:rPr lang="fr-CA" sz="1800" dirty="0"/>
              <a:t> </a:t>
            </a:r>
            <a:r>
              <a:rPr lang="fr-CA" sz="1800" dirty="0" err="1"/>
              <a:t>disciplinary</a:t>
            </a:r>
            <a:r>
              <a:rPr lang="fr-CA" sz="1800" dirty="0"/>
              <a:t> </a:t>
            </a:r>
            <a:r>
              <a:rPr lang="fr-CA" sz="1800" dirty="0" err="1"/>
              <a:t>grievances</a:t>
            </a:r>
            <a:r>
              <a:rPr lang="fr-CA" sz="1800" dirty="0"/>
              <a:t> </a:t>
            </a:r>
            <a:r>
              <a:rPr lang="fr-CA" sz="1800" dirty="0" err="1"/>
              <a:t>involving</a:t>
            </a:r>
            <a:r>
              <a:rPr lang="fr-CA" sz="1800" dirty="0"/>
              <a:t> Canadian </a:t>
            </a:r>
            <a:r>
              <a:rPr lang="fr-CA" sz="1800" dirty="0" err="1"/>
              <a:t>employees</a:t>
            </a:r>
            <a:r>
              <a:rPr lang="fr-CA" sz="1800" dirty="0"/>
              <a:t> of </a:t>
            </a:r>
            <a:r>
              <a:rPr lang="fr-CA" sz="1800" dirty="0" err="1" smtClean="0"/>
              <a:t>this</a:t>
            </a:r>
            <a:r>
              <a:rPr lang="fr-CA" sz="1800" dirty="0" smtClean="0"/>
              <a:t> </a:t>
            </a:r>
            <a:r>
              <a:rPr lang="fr-CA" sz="1800" dirty="0" err="1"/>
              <a:t>subsidiary</a:t>
            </a:r>
            <a:r>
              <a:rPr lang="fr-CA" sz="1800" dirty="0"/>
              <a:t> of an American parent </a:t>
            </a:r>
            <a:r>
              <a:rPr lang="fr-CA" sz="1800" dirty="0" err="1"/>
              <a:t>whose</a:t>
            </a:r>
            <a:r>
              <a:rPr lang="fr-CA" sz="1800" dirty="0"/>
              <a:t> </a:t>
            </a:r>
            <a:r>
              <a:rPr lang="fr-CA" sz="1800" dirty="0" err="1" smtClean="0"/>
              <a:t>mandatory</a:t>
            </a:r>
            <a:r>
              <a:rPr lang="fr-CA" sz="1800" dirty="0" smtClean="0"/>
              <a:t> </a:t>
            </a:r>
            <a:r>
              <a:rPr lang="fr-CA" sz="1800" dirty="0" err="1" smtClean="0"/>
              <a:t>drug</a:t>
            </a:r>
            <a:r>
              <a:rPr lang="fr-CA" sz="1800" dirty="0" smtClean="0"/>
              <a:t> tests </a:t>
            </a:r>
            <a:r>
              <a:rPr lang="fr-CA" sz="1800" dirty="0"/>
              <a:t>came up positive for </a:t>
            </a:r>
            <a:r>
              <a:rPr lang="fr-CA" sz="1800" dirty="0" smtClean="0"/>
              <a:t>cannabis. The </a:t>
            </a:r>
            <a:r>
              <a:rPr lang="fr-CA" sz="1800" dirty="0" err="1" smtClean="0"/>
              <a:t>grievances</a:t>
            </a:r>
            <a:r>
              <a:rPr lang="fr-CA" sz="1800" dirty="0" smtClean="0"/>
              <a:t> </a:t>
            </a:r>
            <a:r>
              <a:rPr lang="fr-CA" sz="1800" dirty="0" err="1" smtClean="0"/>
              <a:t>contest</a:t>
            </a:r>
            <a:r>
              <a:rPr lang="fr-CA" sz="1800" dirty="0"/>
              <a:t> </a:t>
            </a:r>
            <a:r>
              <a:rPr lang="fr-CA" sz="1800" dirty="0" smtClean="0"/>
              <a:t>the </a:t>
            </a:r>
            <a:r>
              <a:rPr lang="fr-CA" sz="1800" dirty="0" err="1"/>
              <a:t>legality</a:t>
            </a:r>
            <a:r>
              <a:rPr lang="fr-CA" sz="1800" dirty="0"/>
              <a:t> of the </a:t>
            </a:r>
            <a:r>
              <a:rPr lang="fr-CA" sz="1800" dirty="0" smtClean="0"/>
              <a:t>tests and </a:t>
            </a:r>
            <a:r>
              <a:rPr lang="fr-CA" sz="1800" dirty="0" err="1" smtClean="0"/>
              <a:t>hence</a:t>
            </a:r>
            <a:r>
              <a:rPr lang="fr-CA" sz="1800" dirty="0" smtClean="0"/>
              <a:t> the </a:t>
            </a:r>
            <a:r>
              <a:rPr lang="fr-CA" sz="1800" dirty="0" err="1" smtClean="0"/>
              <a:t>admissibility</a:t>
            </a:r>
            <a:r>
              <a:rPr lang="fr-CA" sz="1800" dirty="0" smtClean="0"/>
              <a:t> of the </a:t>
            </a:r>
            <a:r>
              <a:rPr lang="fr-CA" sz="1800" dirty="0" err="1" smtClean="0"/>
              <a:t>evidence</a:t>
            </a:r>
            <a:r>
              <a:rPr lang="fr-CA" sz="1800" dirty="0" smtClean="0"/>
              <a:t> </a:t>
            </a:r>
            <a:r>
              <a:rPr lang="fr-CA" sz="1800" dirty="0"/>
              <a:t>on the basis, </a:t>
            </a:r>
            <a:r>
              <a:rPr lang="fr-CA" sz="1800" i="1" dirty="0"/>
              <a:t>inter alia</a:t>
            </a:r>
            <a:r>
              <a:rPr lang="fr-CA" sz="1800" dirty="0"/>
              <a:t>, of Irving </a:t>
            </a:r>
            <a:r>
              <a:rPr lang="fr-CA" sz="1800" dirty="0" err="1"/>
              <a:t>Pulp</a:t>
            </a:r>
            <a:r>
              <a:rPr lang="fr-CA" sz="1800" dirty="0"/>
              <a:t> and Paper.  In </a:t>
            </a:r>
            <a:r>
              <a:rPr lang="fr-CA" sz="1800" dirty="0" err="1"/>
              <a:t>LL’s</a:t>
            </a:r>
            <a:r>
              <a:rPr lang="fr-CA" sz="1800" dirty="0"/>
              <a:t> </a:t>
            </a:r>
            <a:r>
              <a:rPr lang="fr-CA" sz="1800" dirty="0" err="1"/>
              <a:t>briefcase</a:t>
            </a:r>
            <a:r>
              <a:rPr lang="fr-CA" sz="1800" dirty="0"/>
              <a:t> </a:t>
            </a:r>
            <a:r>
              <a:rPr lang="fr-CA" sz="1800" dirty="0" err="1"/>
              <a:t>is</a:t>
            </a:r>
            <a:r>
              <a:rPr lang="fr-CA" sz="1800" dirty="0"/>
              <a:t> i) the file </a:t>
            </a:r>
            <a:r>
              <a:rPr lang="fr-CA" sz="1800" dirty="0" err="1"/>
              <a:t>regarding</a:t>
            </a:r>
            <a:r>
              <a:rPr lang="fr-CA" sz="1800" dirty="0"/>
              <a:t> the </a:t>
            </a:r>
            <a:r>
              <a:rPr lang="fr-CA" sz="1800" dirty="0" err="1"/>
              <a:t>litigation</a:t>
            </a:r>
            <a:r>
              <a:rPr lang="fr-CA" sz="1800" dirty="0"/>
              <a:t> </a:t>
            </a:r>
            <a:r>
              <a:rPr lang="fr-CA" sz="1800" dirty="0" err="1"/>
              <a:t>including</a:t>
            </a:r>
            <a:r>
              <a:rPr lang="fr-CA" sz="1800" dirty="0"/>
              <a:t> the </a:t>
            </a:r>
            <a:r>
              <a:rPr lang="fr-CA" sz="1800" dirty="0" err="1"/>
              <a:t>company’s</a:t>
            </a:r>
            <a:r>
              <a:rPr lang="fr-CA" sz="1800" dirty="0"/>
              <a:t> original, </a:t>
            </a:r>
            <a:r>
              <a:rPr lang="fr-CA" sz="1800" dirty="0" err="1"/>
              <a:t>incorporating</a:t>
            </a:r>
            <a:r>
              <a:rPr lang="fr-CA" sz="1800" dirty="0"/>
              <a:t> </a:t>
            </a:r>
            <a:r>
              <a:rPr lang="fr-CA" sz="1800" dirty="0" smtClean="0"/>
              <a:t>documents of PTMD Ltd </a:t>
            </a:r>
            <a:r>
              <a:rPr lang="fr-CA" sz="1800" dirty="0" err="1"/>
              <a:t>showing</a:t>
            </a:r>
            <a:r>
              <a:rPr lang="fr-CA" sz="1800" dirty="0"/>
              <a:t> LL and </a:t>
            </a:r>
            <a:r>
              <a:rPr lang="fr-CA" sz="1800" dirty="0" err="1"/>
              <a:t>two</a:t>
            </a:r>
            <a:r>
              <a:rPr lang="fr-CA" sz="1800" dirty="0"/>
              <a:t> </a:t>
            </a:r>
            <a:r>
              <a:rPr lang="fr-CA" sz="1800" dirty="0" err="1"/>
              <a:t>other</a:t>
            </a:r>
            <a:r>
              <a:rPr lang="fr-CA" sz="1800" dirty="0"/>
              <a:t> attorneys as original </a:t>
            </a:r>
            <a:r>
              <a:rPr lang="fr-CA" sz="1800" dirty="0" err="1"/>
              <a:t>incorporators</a:t>
            </a:r>
            <a:r>
              <a:rPr lang="fr-CA" sz="1800" dirty="0"/>
              <a:t>; ii) the file </a:t>
            </a:r>
            <a:r>
              <a:rPr lang="fr-CA" sz="1800" dirty="0" err="1"/>
              <a:t>involving</a:t>
            </a:r>
            <a:r>
              <a:rPr lang="fr-CA" sz="1800" dirty="0"/>
              <a:t> the </a:t>
            </a:r>
            <a:r>
              <a:rPr lang="fr-CA" sz="1800" dirty="0" err="1" smtClean="0"/>
              <a:t>grievances</a:t>
            </a:r>
            <a:r>
              <a:rPr lang="fr-CA" sz="1800" dirty="0" smtClean="0"/>
              <a:t> </a:t>
            </a:r>
            <a:r>
              <a:rPr lang="fr-CA" sz="1800" dirty="0"/>
              <a:t>and iii) </a:t>
            </a:r>
            <a:r>
              <a:rPr lang="fr-CA" sz="1800" dirty="0" err="1"/>
              <a:t>his</a:t>
            </a:r>
            <a:r>
              <a:rPr lang="fr-CA" sz="1800" dirty="0"/>
              <a:t> phone, </a:t>
            </a:r>
            <a:r>
              <a:rPr lang="fr-CA" sz="1800" dirty="0" err="1"/>
              <a:t>containing</a:t>
            </a:r>
            <a:r>
              <a:rPr lang="fr-CA" sz="1800" dirty="0"/>
              <a:t> a </a:t>
            </a:r>
            <a:r>
              <a:rPr lang="fr-CA" sz="1800" dirty="0" err="1"/>
              <a:t>myriad</a:t>
            </a:r>
            <a:r>
              <a:rPr lang="fr-CA" sz="1800" dirty="0"/>
              <a:t> of </a:t>
            </a:r>
            <a:r>
              <a:rPr lang="fr-CA" sz="1800" dirty="0" err="1"/>
              <a:t>text</a:t>
            </a:r>
            <a:r>
              <a:rPr lang="fr-CA" sz="1800" dirty="0"/>
              <a:t> messages, clients' </a:t>
            </a:r>
            <a:r>
              <a:rPr lang="fr-CA" sz="1800" dirty="0" err="1"/>
              <a:t>names</a:t>
            </a:r>
            <a:r>
              <a:rPr lang="fr-CA" sz="1800" dirty="0"/>
              <a:t>, phone </a:t>
            </a:r>
            <a:r>
              <a:rPr lang="fr-CA" sz="1800" dirty="0" err="1"/>
              <a:t>numbers</a:t>
            </a:r>
            <a:r>
              <a:rPr lang="fr-CA" sz="1800" dirty="0"/>
              <a:t> </a:t>
            </a:r>
            <a:r>
              <a:rPr lang="fr-CA" sz="1800" dirty="0" err="1"/>
              <a:t>regarding</a:t>
            </a:r>
            <a:r>
              <a:rPr lang="fr-CA" sz="1800" dirty="0"/>
              <a:t> </a:t>
            </a:r>
            <a:r>
              <a:rPr lang="fr-CA" sz="1800" dirty="0" err="1"/>
              <a:t>almost</a:t>
            </a:r>
            <a:r>
              <a:rPr lang="fr-CA" sz="1800" dirty="0"/>
              <a:t> all of the files </a:t>
            </a:r>
            <a:r>
              <a:rPr lang="fr-CA" sz="1800" dirty="0" err="1"/>
              <a:t>he</a:t>
            </a:r>
            <a:r>
              <a:rPr lang="fr-CA" sz="1800" dirty="0"/>
              <a:t> </a:t>
            </a:r>
            <a:r>
              <a:rPr lang="fr-CA" sz="1800" dirty="0" err="1"/>
              <a:t>is</a:t>
            </a:r>
            <a:r>
              <a:rPr lang="fr-CA" sz="1800" dirty="0"/>
              <a:t> </a:t>
            </a:r>
            <a:r>
              <a:rPr lang="fr-CA" sz="1800" dirty="0" err="1"/>
              <a:t>working</a:t>
            </a:r>
            <a:r>
              <a:rPr lang="fr-CA" sz="1800" dirty="0"/>
              <a:t> on.</a:t>
            </a:r>
          </a:p>
          <a:p>
            <a:pPr marL="0" indent="0" algn="just">
              <a:buNone/>
            </a:pPr>
            <a:r>
              <a:rPr lang="fr-CA" sz="1800" dirty="0"/>
              <a:t> </a:t>
            </a:r>
          </a:p>
        </p:txBody>
      </p:sp>
      <p:sp>
        <p:nvSpPr>
          <p:cNvPr id="2" name="Titre 1"/>
          <p:cNvSpPr>
            <a:spLocks noGrp="1"/>
          </p:cNvSpPr>
          <p:nvPr>
            <p:ph type="title"/>
          </p:nvPr>
        </p:nvSpPr>
        <p:spPr>
          <a:xfrm>
            <a:off x="457200" y="0"/>
            <a:ext cx="8229600" cy="1847850"/>
          </a:xfrm>
        </p:spPr>
        <p:txBody>
          <a:bodyPr/>
          <a:lstStyle/>
          <a:p>
            <a:pPr algn="ctr">
              <a:spcAft>
                <a:spcPts val="600"/>
              </a:spcAft>
            </a:pPr>
            <a:r>
              <a:rPr lang="fr-CA" sz="2400" b="1" dirty="0" smtClean="0"/>
              <a:t>PUTTING </a:t>
            </a:r>
            <a:r>
              <a:rPr lang="fr-CA" sz="2400" b="1" dirty="0"/>
              <a:t>IT ALL TOGETHER</a:t>
            </a:r>
            <a:r>
              <a:rPr lang="fr-CA" sz="2400" dirty="0"/>
              <a:t/>
            </a:r>
            <a:br>
              <a:rPr lang="fr-CA" sz="2400" dirty="0"/>
            </a:br>
            <a:r>
              <a:rPr lang="fr-CA" sz="2400" b="1" u="sng" dirty="0" err="1" smtClean="0"/>
              <a:t>Hypothetical</a:t>
            </a:r>
            <a:r>
              <a:rPr lang="fr-CA" sz="2400" dirty="0"/>
              <a:t/>
            </a:r>
            <a:br>
              <a:rPr lang="fr-CA" sz="2400" dirty="0"/>
            </a:br>
            <a:endParaRPr lang="en-CA" sz="24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54</a:t>
            </a:fld>
            <a:endParaRPr lang="fr-CA"/>
          </a:p>
        </p:txBody>
      </p:sp>
    </p:spTree>
    <p:extLst>
      <p:ext uri="{BB962C8B-B14F-4D97-AF65-F5344CB8AC3E}">
        <p14:creationId xmlns:p14="http://schemas.microsoft.com/office/powerpoint/2010/main" val="3564991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CA"/>
          </a:p>
        </p:txBody>
      </p:sp>
      <p:sp>
        <p:nvSpPr>
          <p:cNvPr id="3" name="Espace réservé du contenu 2"/>
          <p:cNvSpPr>
            <a:spLocks noGrp="1"/>
          </p:cNvSpPr>
          <p:nvPr>
            <p:ph idx="1"/>
          </p:nvPr>
        </p:nvSpPr>
        <p:spPr/>
        <p:txBody>
          <a:bodyPr/>
          <a:lstStyle/>
          <a:p>
            <a:pPr algn="just"/>
            <a:r>
              <a:rPr lang="fr-CA" sz="1600" dirty="0" err="1"/>
              <a:t>Leaving</a:t>
            </a:r>
            <a:r>
              <a:rPr lang="fr-CA" sz="1600" dirty="0"/>
              <a:t> </a:t>
            </a:r>
            <a:r>
              <a:rPr lang="fr-CA" sz="1600" dirty="0" err="1"/>
              <a:t>from</a:t>
            </a:r>
            <a:r>
              <a:rPr lang="fr-CA" sz="1600" dirty="0"/>
              <a:t> </a:t>
            </a:r>
            <a:r>
              <a:rPr lang="fr-CA" sz="1600" dirty="0" err="1"/>
              <a:t>Montreal’s</a:t>
            </a:r>
            <a:r>
              <a:rPr lang="fr-CA" sz="1600" dirty="0"/>
              <a:t> Trudeau </a:t>
            </a:r>
            <a:r>
              <a:rPr lang="fr-CA" sz="1600" dirty="0" err="1"/>
              <a:t>airport</a:t>
            </a:r>
            <a:r>
              <a:rPr lang="fr-CA" sz="1600" dirty="0"/>
              <a:t> </a:t>
            </a:r>
            <a:r>
              <a:rPr lang="fr-CA" sz="1600" dirty="0" err="1"/>
              <a:t>he</a:t>
            </a:r>
            <a:r>
              <a:rPr lang="fr-CA" sz="1600" dirty="0"/>
              <a:t> </a:t>
            </a:r>
            <a:r>
              <a:rPr lang="fr-CA" sz="1600" dirty="0" err="1"/>
              <a:t>is</a:t>
            </a:r>
            <a:r>
              <a:rPr lang="fr-CA" sz="1600" dirty="0"/>
              <a:t> </a:t>
            </a:r>
            <a:r>
              <a:rPr lang="fr-CA" sz="1600" dirty="0" err="1"/>
              <a:t>questioned</a:t>
            </a:r>
            <a:r>
              <a:rPr lang="fr-CA" sz="1600" dirty="0"/>
              <a:t> by a US CBP </a:t>
            </a:r>
            <a:r>
              <a:rPr lang="fr-CA" sz="1600" dirty="0" err="1"/>
              <a:t>officer</a:t>
            </a:r>
            <a:r>
              <a:rPr lang="fr-CA" sz="1600" dirty="0"/>
              <a:t> </a:t>
            </a:r>
            <a:r>
              <a:rPr lang="fr-CA" sz="1600" dirty="0" err="1"/>
              <a:t>notwithstanding</a:t>
            </a:r>
            <a:r>
              <a:rPr lang="fr-CA" sz="1600" dirty="0"/>
              <a:t> </a:t>
            </a:r>
            <a:r>
              <a:rPr lang="fr-CA" sz="1600" dirty="0" err="1"/>
              <a:t>that</a:t>
            </a:r>
            <a:r>
              <a:rPr lang="fr-CA" sz="1600" dirty="0"/>
              <a:t> </a:t>
            </a:r>
            <a:r>
              <a:rPr lang="fr-CA" sz="1600" dirty="0" err="1"/>
              <a:t>he</a:t>
            </a:r>
            <a:r>
              <a:rPr lang="fr-CA" sz="1600" dirty="0"/>
              <a:t> has a Nexus-Global Entry </a:t>
            </a:r>
            <a:r>
              <a:rPr lang="fr-CA" sz="1600" dirty="0" err="1"/>
              <a:t>Card</a:t>
            </a:r>
            <a:r>
              <a:rPr lang="fr-CA" sz="1600" dirty="0"/>
              <a:t>.  The CBP </a:t>
            </a:r>
            <a:r>
              <a:rPr lang="fr-CA" sz="1600" dirty="0" err="1"/>
              <a:t>officer</a:t>
            </a:r>
            <a:r>
              <a:rPr lang="fr-CA" sz="1600" dirty="0"/>
              <a:t> </a:t>
            </a:r>
            <a:r>
              <a:rPr lang="fr-CA" sz="1600" dirty="0" err="1"/>
              <a:t>wants</a:t>
            </a:r>
            <a:r>
              <a:rPr lang="fr-CA" sz="1600" dirty="0"/>
              <a:t> to examine the contents of i) the </a:t>
            </a:r>
            <a:r>
              <a:rPr lang="fr-CA" sz="1600" dirty="0" err="1"/>
              <a:t>brief</a:t>
            </a:r>
            <a:r>
              <a:rPr lang="fr-CA" sz="1600" dirty="0"/>
              <a:t> case; ii) the phone; iii) LL’S </a:t>
            </a:r>
            <a:r>
              <a:rPr lang="fr-CA" sz="1600" dirty="0" err="1"/>
              <a:t>luggage</a:t>
            </a:r>
            <a:r>
              <a:rPr lang="fr-CA" sz="1600" dirty="0"/>
              <a:t> </a:t>
            </a:r>
            <a:r>
              <a:rPr lang="fr-CA" sz="1600" dirty="0" err="1"/>
              <a:t>that</a:t>
            </a:r>
            <a:r>
              <a:rPr lang="fr-CA" sz="1600" dirty="0"/>
              <a:t> </a:t>
            </a:r>
            <a:r>
              <a:rPr lang="fr-CA" sz="1600" dirty="0" err="1"/>
              <a:t>contains</a:t>
            </a:r>
            <a:r>
              <a:rPr lang="fr-CA" sz="1600" dirty="0"/>
              <a:t> a RFP for </a:t>
            </a:r>
            <a:r>
              <a:rPr lang="fr-CA" sz="1600" dirty="0" err="1"/>
              <a:t>incorporating</a:t>
            </a:r>
            <a:r>
              <a:rPr lang="fr-CA" sz="1600" dirty="0"/>
              <a:t> </a:t>
            </a:r>
            <a:r>
              <a:rPr lang="fr-CA" sz="1600" dirty="0" err="1"/>
              <a:t>other</a:t>
            </a:r>
            <a:r>
              <a:rPr lang="fr-CA" sz="1600" dirty="0"/>
              <a:t> </a:t>
            </a:r>
            <a:r>
              <a:rPr lang="fr-CA" sz="1600" dirty="0" err="1"/>
              <a:t>companies</a:t>
            </a:r>
            <a:r>
              <a:rPr lang="fr-CA" sz="1600" dirty="0"/>
              <a:t> in Canada </a:t>
            </a:r>
            <a:r>
              <a:rPr lang="fr-CA" sz="1600" dirty="0" err="1"/>
              <a:t>interested</a:t>
            </a:r>
            <a:r>
              <a:rPr lang="fr-CA" sz="1600" dirty="0"/>
              <a:t> in </a:t>
            </a:r>
            <a:r>
              <a:rPr lang="fr-CA" sz="1600" dirty="0" err="1"/>
              <a:t>developing</a:t>
            </a:r>
            <a:r>
              <a:rPr lang="fr-CA" sz="1600" dirty="0"/>
              <a:t> new uses for </a:t>
            </a:r>
            <a:r>
              <a:rPr lang="fr-CA" sz="1600" dirty="0" err="1"/>
              <a:t>medical</a:t>
            </a:r>
            <a:r>
              <a:rPr lang="fr-CA" sz="1600" dirty="0"/>
              <a:t> marijuana and iv) an RFP </a:t>
            </a:r>
            <a:r>
              <a:rPr lang="fr-CA" sz="1600" dirty="0" err="1"/>
              <a:t>that</a:t>
            </a:r>
            <a:r>
              <a:rPr lang="fr-CA" sz="1600" dirty="0"/>
              <a:t> </a:t>
            </a:r>
            <a:r>
              <a:rPr lang="fr-CA" sz="1600" dirty="0" err="1"/>
              <a:t>he</a:t>
            </a:r>
            <a:r>
              <a:rPr lang="fr-CA" sz="1600" dirty="0"/>
              <a:t> has </a:t>
            </a:r>
            <a:r>
              <a:rPr lang="fr-CA" sz="1600" dirty="0" err="1"/>
              <a:t>completed</a:t>
            </a:r>
            <a:r>
              <a:rPr lang="fr-CA" sz="1600" dirty="0"/>
              <a:t> to do the labour and </a:t>
            </a:r>
            <a:r>
              <a:rPr lang="fr-CA" sz="1600" dirty="0" err="1"/>
              <a:t>employment</a:t>
            </a:r>
            <a:r>
              <a:rPr lang="fr-CA" sz="1600" dirty="0"/>
              <a:t> </a:t>
            </a:r>
            <a:r>
              <a:rPr lang="fr-CA" sz="1600" dirty="0" err="1"/>
              <a:t>work</a:t>
            </a:r>
            <a:r>
              <a:rPr lang="fr-CA" sz="1600" dirty="0"/>
              <a:t> for a </a:t>
            </a:r>
            <a:r>
              <a:rPr lang="fr-CA" sz="1600" dirty="0" err="1"/>
              <a:t>Quebec</a:t>
            </a:r>
            <a:r>
              <a:rPr lang="fr-CA" sz="1600" dirty="0"/>
              <a:t> Crown Corporation </a:t>
            </a:r>
            <a:r>
              <a:rPr lang="fr-CA" sz="1600" dirty="0" err="1"/>
              <a:t>that</a:t>
            </a:r>
            <a:r>
              <a:rPr lang="fr-CA" sz="1600" dirty="0"/>
              <a:t> reports to the </a:t>
            </a:r>
            <a:r>
              <a:rPr lang="fr-CA" sz="1600" dirty="0" err="1"/>
              <a:t>Quebec</a:t>
            </a:r>
            <a:r>
              <a:rPr lang="fr-CA" sz="1600" dirty="0"/>
              <a:t> </a:t>
            </a:r>
            <a:r>
              <a:rPr lang="fr-CA" sz="1600" dirty="0" err="1"/>
              <a:t>Treasury</a:t>
            </a:r>
            <a:r>
              <a:rPr lang="fr-CA" sz="1600" dirty="0"/>
              <a:t> </a:t>
            </a:r>
            <a:r>
              <a:rPr lang="fr-CA" sz="1600" dirty="0" err="1"/>
              <a:t>Board</a:t>
            </a:r>
            <a:r>
              <a:rPr lang="fr-CA" sz="1600" dirty="0"/>
              <a:t> </a:t>
            </a:r>
            <a:r>
              <a:rPr lang="fr-CA" sz="1600" dirty="0" err="1"/>
              <a:t>who</a:t>
            </a:r>
            <a:r>
              <a:rPr lang="fr-CA" sz="1600" dirty="0"/>
              <a:t> </a:t>
            </a:r>
            <a:r>
              <a:rPr lang="fr-CA" sz="1600" dirty="0" err="1"/>
              <a:t>will</a:t>
            </a:r>
            <a:r>
              <a:rPr lang="fr-CA" sz="1600" dirty="0"/>
              <a:t> </a:t>
            </a:r>
            <a:r>
              <a:rPr lang="fr-CA" sz="1600" dirty="0" err="1"/>
              <a:t>become</a:t>
            </a:r>
            <a:r>
              <a:rPr lang="fr-CA" sz="1600" dirty="0"/>
              <a:t> the exclusive </a:t>
            </a:r>
            <a:r>
              <a:rPr lang="fr-CA" sz="1600" dirty="0" err="1"/>
              <a:t>distributor</a:t>
            </a:r>
            <a:r>
              <a:rPr lang="fr-CA" sz="1600" dirty="0"/>
              <a:t> of </a:t>
            </a:r>
            <a:r>
              <a:rPr lang="fr-CA" sz="1600" dirty="0" err="1"/>
              <a:t>legal</a:t>
            </a:r>
            <a:r>
              <a:rPr lang="fr-CA" sz="1600" dirty="0"/>
              <a:t> cannabis in </a:t>
            </a:r>
            <a:r>
              <a:rPr lang="fr-CA" sz="1600" dirty="0" err="1"/>
              <a:t>Quebec</a:t>
            </a:r>
            <a:r>
              <a:rPr lang="fr-CA" sz="1600" dirty="0"/>
              <a:t>. </a:t>
            </a:r>
            <a:endParaRPr lang="fr-CA" sz="1600" dirty="0" smtClean="0"/>
          </a:p>
          <a:p>
            <a:pPr marL="0" indent="0" algn="just">
              <a:buNone/>
            </a:pPr>
            <a:endParaRPr lang="fr-CA" sz="1600" dirty="0"/>
          </a:p>
          <a:p>
            <a:pPr algn="just"/>
            <a:r>
              <a:rPr lang="fr-CA" sz="1600" b="1" u="sng" dirty="0" err="1"/>
              <a:t>Query</a:t>
            </a:r>
            <a:r>
              <a:rPr lang="fr-CA" sz="1600" b="1" u="sng" dirty="0"/>
              <a:t>: </a:t>
            </a:r>
            <a:r>
              <a:rPr lang="fr-CA" sz="1600" dirty="0" err="1"/>
              <a:t>What</a:t>
            </a:r>
            <a:r>
              <a:rPr lang="fr-CA" sz="1600" dirty="0"/>
              <a:t> </a:t>
            </a:r>
            <a:r>
              <a:rPr lang="fr-CA" sz="1600" dirty="0" err="1"/>
              <a:t>does</a:t>
            </a:r>
            <a:r>
              <a:rPr lang="fr-CA" sz="1600" dirty="0"/>
              <a:t> LL do?  If </a:t>
            </a:r>
            <a:r>
              <a:rPr lang="fr-CA" sz="1600" dirty="0" err="1"/>
              <a:t>he</a:t>
            </a:r>
            <a:r>
              <a:rPr lang="fr-CA" sz="1600" dirty="0"/>
              <a:t> </a:t>
            </a:r>
            <a:r>
              <a:rPr lang="fr-CA" sz="1600" dirty="0" err="1"/>
              <a:t>turns</a:t>
            </a:r>
            <a:r>
              <a:rPr lang="fr-CA" sz="1600" dirty="0"/>
              <a:t> over the </a:t>
            </a:r>
            <a:r>
              <a:rPr lang="fr-CA" sz="1600" dirty="0" err="1"/>
              <a:t>brief</a:t>
            </a:r>
            <a:r>
              <a:rPr lang="fr-CA" sz="1600" dirty="0"/>
              <a:t> case and phone </a:t>
            </a:r>
            <a:r>
              <a:rPr lang="fr-CA" sz="1600" dirty="0" err="1"/>
              <a:t>what</a:t>
            </a:r>
            <a:r>
              <a:rPr lang="fr-CA" sz="1600" dirty="0"/>
              <a:t> are the possible </a:t>
            </a:r>
            <a:r>
              <a:rPr lang="fr-CA" sz="1600" dirty="0" err="1"/>
              <a:t>consequences</a:t>
            </a:r>
            <a:r>
              <a:rPr lang="fr-CA" sz="1600" dirty="0"/>
              <a:t> for </a:t>
            </a:r>
            <a:r>
              <a:rPr lang="fr-CA" sz="1600" dirty="0" err="1"/>
              <a:t>him</a:t>
            </a:r>
            <a:r>
              <a:rPr lang="fr-CA" sz="1600" dirty="0"/>
              <a:t> and </a:t>
            </a:r>
            <a:r>
              <a:rPr lang="fr-CA" sz="1600" dirty="0" err="1"/>
              <a:t>his</a:t>
            </a:r>
            <a:r>
              <a:rPr lang="fr-CA" sz="1600" dirty="0"/>
              <a:t> clients? </a:t>
            </a:r>
            <a:r>
              <a:rPr lang="fr-CA" sz="1600" dirty="0" smtClean="0"/>
              <a:t>Is </a:t>
            </a:r>
            <a:r>
              <a:rPr lang="fr-CA" sz="1600" dirty="0" err="1" smtClean="0"/>
              <a:t>any</a:t>
            </a:r>
            <a:r>
              <a:rPr lang="fr-CA" sz="1600" dirty="0" smtClean="0"/>
              <a:t> </a:t>
            </a:r>
            <a:r>
              <a:rPr lang="fr-CA" sz="1600" dirty="0"/>
              <a:t>of </a:t>
            </a:r>
            <a:r>
              <a:rPr lang="fr-CA" sz="1600" dirty="0" err="1"/>
              <a:t>this</a:t>
            </a:r>
            <a:r>
              <a:rPr lang="fr-CA" sz="1600" dirty="0"/>
              <a:t> “</a:t>
            </a:r>
            <a:r>
              <a:rPr lang="fr-CA" sz="1600" dirty="0" err="1"/>
              <a:t>illicit</a:t>
            </a:r>
            <a:r>
              <a:rPr lang="fr-CA" sz="1600" dirty="0"/>
              <a:t> </a:t>
            </a:r>
            <a:r>
              <a:rPr lang="fr-CA" sz="1600" dirty="0" err="1" smtClean="0"/>
              <a:t>trafficking</a:t>
            </a:r>
            <a:r>
              <a:rPr lang="fr-CA" sz="1600" dirty="0" smtClean="0"/>
              <a:t>”, and if </a:t>
            </a:r>
            <a:r>
              <a:rPr lang="fr-CA" sz="1600" dirty="0" err="1" smtClean="0"/>
              <a:t>so</a:t>
            </a:r>
            <a:r>
              <a:rPr lang="fr-CA" sz="1600" dirty="0" smtClean="0"/>
              <a:t>, in </a:t>
            </a:r>
            <a:r>
              <a:rPr lang="fr-CA" sz="1600" dirty="0" err="1"/>
              <a:t>what</a:t>
            </a:r>
            <a:r>
              <a:rPr lang="fr-CA" sz="1600" dirty="0"/>
              <a:t> </a:t>
            </a:r>
            <a:r>
              <a:rPr lang="fr-CA" sz="1600" dirty="0" err="1"/>
              <a:t>jurisdiction</a:t>
            </a:r>
            <a:r>
              <a:rPr lang="fr-CA" sz="1600" dirty="0"/>
              <a:t>, and </a:t>
            </a:r>
            <a:r>
              <a:rPr lang="fr-CA" sz="1600" dirty="0" err="1"/>
              <a:t>does</a:t>
            </a:r>
            <a:r>
              <a:rPr lang="fr-CA" sz="1600" dirty="0"/>
              <a:t> </a:t>
            </a:r>
            <a:r>
              <a:rPr lang="fr-CA" sz="1600" dirty="0" err="1"/>
              <a:t>it</a:t>
            </a:r>
            <a:r>
              <a:rPr lang="fr-CA" sz="1600" dirty="0"/>
              <a:t> </a:t>
            </a:r>
            <a:r>
              <a:rPr lang="fr-CA" sz="1600" dirty="0" err="1"/>
              <a:t>matter</a:t>
            </a:r>
            <a:r>
              <a:rPr lang="fr-CA" sz="1600" dirty="0" smtClean="0"/>
              <a:t>?  Is the </a:t>
            </a:r>
            <a:r>
              <a:rPr lang="fr-CA" sz="1600" dirty="0" err="1" smtClean="0"/>
              <a:t>defense</a:t>
            </a:r>
            <a:r>
              <a:rPr lang="fr-CA" sz="1600" dirty="0" smtClean="0"/>
              <a:t> of « state compulsion » open to </a:t>
            </a:r>
            <a:r>
              <a:rPr lang="fr-CA" sz="1600" dirty="0" err="1" smtClean="0"/>
              <a:t>him</a:t>
            </a:r>
            <a:r>
              <a:rPr lang="fr-CA" sz="1600" dirty="0" smtClean="0"/>
              <a:t>? Is </a:t>
            </a:r>
            <a:r>
              <a:rPr lang="fr-CA" sz="1600" dirty="0" err="1" smtClean="0"/>
              <a:t>what</a:t>
            </a:r>
            <a:r>
              <a:rPr lang="fr-CA" sz="1600" dirty="0" smtClean="0"/>
              <a:t> the </a:t>
            </a:r>
            <a:r>
              <a:rPr lang="fr-CA" sz="1600" dirty="0" err="1" smtClean="0"/>
              <a:t>Supreme</a:t>
            </a:r>
            <a:r>
              <a:rPr lang="fr-CA" sz="1600" dirty="0" smtClean="0"/>
              <a:t> Court </a:t>
            </a:r>
            <a:r>
              <a:rPr lang="fr-CA" sz="1600" dirty="0" err="1" smtClean="0"/>
              <a:t>said</a:t>
            </a:r>
            <a:r>
              <a:rPr lang="fr-CA" sz="1600" dirty="0" smtClean="0"/>
              <a:t> in Bombardier, Cole, Vu and </a:t>
            </a:r>
            <a:r>
              <a:rPr lang="fr-CA" sz="1600" dirty="0" err="1" smtClean="0"/>
              <a:t>Marakah</a:t>
            </a:r>
            <a:r>
              <a:rPr lang="fr-CA" sz="1600" dirty="0" smtClean="0"/>
              <a:t> relevant? If the distribution of Cannabis in </a:t>
            </a:r>
            <a:r>
              <a:rPr lang="fr-CA" sz="1600" dirty="0" err="1" smtClean="0"/>
              <a:t>Quebec</a:t>
            </a:r>
            <a:r>
              <a:rPr lang="fr-CA" sz="1600" dirty="0" smtClean="0"/>
              <a:t> </a:t>
            </a:r>
            <a:r>
              <a:rPr lang="fr-CA" sz="1600" dirty="0" err="1" smtClean="0"/>
              <a:t>is</a:t>
            </a:r>
            <a:r>
              <a:rPr lang="fr-CA" sz="1600" dirty="0" smtClean="0"/>
              <a:t> </a:t>
            </a:r>
            <a:r>
              <a:rPr lang="fr-CA" sz="1600" dirty="0" err="1" smtClean="0"/>
              <a:t>being</a:t>
            </a:r>
            <a:r>
              <a:rPr lang="fr-CA" sz="1600" dirty="0" smtClean="0"/>
              <a:t> </a:t>
            </a:r>
            <a:r>
              <a:rPr lang="fr-CA" sz="1600" dirty="0" err="1" smtClean="0"/>
              <a:t>carried</a:t>
            </a:r>
            <a:r>
              <a:rPr lang="fr-CA" sz="1600" dirty="0" smtClean="0"/>
              <a:t> out via a Crown Corporation, </a:t>
            </a:r>
            <a:r>
              <a:rPr lang="fr-CA" sz="1600" dirty="0" err="1" smtClean="0"/>
              <a:t>reporting</a:t>
            </a:r>
            <a:r>
              <a:rPr lang="fr-CA" sz="1600" dirty="0" smtClean="0"/>
              <a:t> to the </a:t>
            </a:r>
            <a:r>
              <a:rPr lang="fr-CA" sz="1600" dirty="0" err="1" smtClean="0"/>
              <a:t>President</a:t>
            </a:r>
            <a:r>
              <a:rPr lang="fr-CA" sz="1600" dirty="0" smtClean="0"/>
              <a:t> of </a:t>
            </a:r>
            <a:r>
              <a:rPr lang="fr-CA" sz="1600" dirty="0" err="1" smtClean="0"/>
              <a:t>Quebec’s</a:t>
            </a:r>
            <a:r>
              <a:rPr lang="fr-CA" sz="1600" dirty="0" smtClean="0"/>
              <a:t>, </a:t>
            </a:r>
            <a:r>
              <a:rPr lang="fr-CA" sz="1600" dirty="0" err="1" smtClean="0"/>
              <a:t>Treasury</a:t>
            </a:r>
            <a:r>
              <a:rPr lang="fr-CA" sz="1600" dirty="0" smtClean="0"/>
              <a:t> </a:t>
            </a:r>
            <a:r>
              <a:rPr lang="fr-CA" sz="1600" dirty="0" err="1" smtClean="0"/>
              <a:t>Board</a:t>
            </a:r>
            <a:r>
              <a:rPr lang="fr-CA" sz="1600" dirty="0" smtClean="0"/>
              <a:t>, </a:t>
            </a:r>
            <a:r>
              <a:rPr lang="fr-CA" sz="1600" dirty="0"/>
              <a:t>i.e. a </a:t>
            </a:r>
            <a:r>
              <a:rPr lang="fr-CA" sz="1600" dirty="0" err="1"/>
              <a:t>Minister</a:t>
            </a:r>
            <a:r>
              <a:rPr lang="fr-CA" sz="1600" dirty="0"/>
              <a:t> in the Provincial Cabinet, </a:t>
            </a:r>
            <a:r>
              <a:rPr lang="fr-CA" sz="1600" dirty="0" err="1"/>
              <a:t>hence</a:t>
            </a:r>
            <a:r>
              <a:rPr lang="fr-CA" sz="1600" dirty="0"/>
              <a:t> </a:t>
            </a:r>
            <a:r>
              <a:rPr lang="fr-CA" sz="1600" dirty="0" smtClean="0"/>
              <a:t>by an arm of the </a:t>
            </a:r>
            <a:r>
              <a:rPr lang="fr-CA" sz="1600" dirty="0" err="1" smtClean="0"/>
              <a:t>Quebec</a:t>
            </a:r>
            <a:r>
              <a:rPr lang="fr-CA" sz="1600" dirty="0" smtClean="0"/>
              <a:t> </a:t>
            </a:r>
            <a:r>
              <a:rPr lang="fr-CA" sz="1600" dirty="0" err="1" smtClean="0"/>
              <a:t>governement</a:t>
            </a:r>
            <a:r>
              <a:rPr lang="fr-CA" sz="1600" dirty="0" smtClean="0"/>
              <a:t>, </a:t>
            </a:r>
            <a:r>
              <a:rPr lang="fr-CA" sz="1600" dirty="0" err="1" smtClean="0"/>
              <a:t>does</a:t>
            </a:r>
            <a:r>
              <a:rPr lang="fr-CA" sz="1600" dirty="0" smtClean="0"/>
              <a:t> </a:t>
            </a:r>
            <a:r>
              <a:rPr lang="fr-CA" sz="1600" dirty="0" err="1" smtClean="0"/>
              <a:t>this</a:t>
            </a:r>
            <a:r>
              <a:rPr lang="fr-CA" sz="1600" dirty="0" smtClean="0"/>
              <a:t> change </a:t>
            </a:r>
            <a:r>
              <a:rPr lang="fr-CA" sz="1600" dirty="0" err="1" smtClean="0"/>
              <a:t>anything</a:t>
            </a:r>
            <a:r>
              <a:rPr lang="fr-CA" sz="1600" dirty="0" smtClean="0"/>
              <a:t>? </a:t>
            </a:r>
            <a:r>
              <a:rPr lang="fr-CA" sz="1600" dirty="0" err="1" smtClean="0"/>
              <a:t>What</a:t>
            </a:r>
            <a:r>
              <a:rPr lang="fr-CA" sz="1600" dirty="0" smtClean="0"/>
              <a:t> about « </a:t>
            </a:r>
            <a:r>
              <a:rPr lang="fr-CA" sz="1600" dirty="0" err="1" smtClean="0"/>
              <a:t>sovereign</a:t>
            </a:r>
            <a:r>
              <a:rPr lang="fr-CA" sz="1600" dirty="0" smtClean="0"/>
              <a:t> </a:t>
            </a:r>
            <a:r>
              <a:rPr lang="fr-CA" sz="1600" dirty="0" err="1" smtClean="0"/>
              <a:t>equalility</a:t>
            </a:r>
            <a:r>
              <a:rPr lang="fr-CA" sz="1600" dirty="0" smtClean="0"/>
              <a:t> and « </a:t>
            </a:r>
            <a:r>
              <a:rPr lang="fr-CA" sz="1600" dirty="0" err="1" smtClean="0"/>
              <a:t>comity</a:t>
            </a:r>
            <a:r>
              <a:rPr lang="fr-CA" sz="1600" dirty="0" smtClean="0"/>
              <a:t> »? </a:t>
            </a:r>
            <a:r>
              <a:rPr lang="fr-CA" sz="1600" dirty="0" err="1" smtClean="0"/>
              <a:t>What</a:t>
            </a:r>
            <a:r>
              <a:rPr lang="fr-CA" sz="1600" dirty="0" smtClean="0"/>
              <a:t> if </a:t>
            </a:r>
            <a:r>
              <a:rPr lang="fr-CA" sz="1600" dirty="0" err="1" smtClean="0"/>
              <a:t>any</a:t>
            </a:r>
            <a:r>
              <a:rPr lang="fr-CA" sz="1600" dirty="0" smtClean="0"/>
              <a:t>, </a:t>
            </a:r>
            <a:r>
              <a:rPr lang="fr-CA" sz="1600" dirty="0" err="1" smtClean="0"/>
              <a:t>ethical</a:t>
            </a:r>
            <a:r>
              <a:rPr lang="fr-CA" sz="1600" dirty="0" smtClean="0"/>
              <a:t> violations are </a:t>
            </a:r>
            <a:r>
              <a:rPr lang="fr-CA" sz="1600" dirty="0" err="1" smtClean="0"/>
              <a:t>there</a:t>
            </a:r>
            <a:r>
              <a:rPr lang="fr-CA" sz="1600" dirty="0" smtClean="0"/>
              <a:t> </a:t>
            </a:r>
            <a:r>
              <a:rPr lang="fr-CA" sz="1600" dirty="0" err="1" smtClean="0"/>
              <a:t>here</a:t>
            </a:r>
            <a:r>
              <a:rPr lang="fr-CA" sz="1600" dirty="0" smtClean="0"/>
              <a:t>?</a:t>
            </a:r>
            <a:endParaRPr lang="fr-CA" sz="1600" dirty="0"/>
          </a:p>
          <a:p>
            <a:pPr algn="just"/>
            <a:endParaRPr lang="en-CA" sz="2000" dirty="0"/>
          </a:p>
          <a:p>
            <a:endParaRPr lang="en-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55</a:t>
            </a:fld>
            <a:endParaRPr lang="fr-CA"/>
          </a:p>
        </p:txBody>
      </p:sp>
    </p:spTree>
    <p:extLst>
      <p:ext uri="{BB962C8B-B14F-4D97-AF65-F5344CB8AC3E}">
        <p14:creationId xmlns:p14="http://schemas.microsoft.com/office/powerpoint/2010/main" val="944196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oneTexte 4"/>
          <p:cNvSpPr txBox="1">
            <a:spLocks noChangeArrowheads="1"/>
          </p:cNvSpPr>
          <p:nvPr/>
        </p:nvSpPr>
        <p:spPr bwMode="auto">
          <a:xfrm>
            <a:off x="2571750" y="3000375"/>
            <a:ext cx="571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altLang="fr-FR" sz="6000" b="1">
                <a:latin typeface="Constantia" pitchFamily="18" charset="0"/>
              </a:rPr>
              <a:t>+</a:t>
            </a:r>
          </a:p>
        </p:txBody>
      </p:sp>
      <p:sp>
        <p:nvSpPr>
          <p:cNvPr id="60419" name="ZoneTexte 6"/>
          <p:cNvSpPr txBox="1">
            <a:spLocks noChangeArrowheads="1"/>
          </p:cNvSpPr>
          <p:nvPr/>
        </p:nvSpPr>
        <p:spPr bwMode="auto">
          <a:xfrm>
            <a:off x="5786438" y="2928938"/>
            <a:ext cx="571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altLang="fr-FR" sz="6000" b="1">
                <a:latin typeface="Constantia" pitchFamily="18" charset="0"/>
              </a:rPr>
              <a:t>+</a:t>
            </a:r>
          </a:p>
        </p:txBody>
      </p:sp>
      <p:pic>
        <p:nvPicPr>
          <p:cNvPr id="604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2143125"/>
            <a:ext cx="229552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2214563"/>
            <a:ext cx="2357437"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Image 11" descr="Doctor[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214563"/>
            <a:ext cx="22860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ZoneTexte 12"/>
          <p:cNvSpPr txBox="1">
            <a:spLocks noChangeArrowheads="1"/>
          </p:cNvSpPr>
          <p:nvPr/>
        </p:nvSpPr>
        <p:spPr bwMode="auto">
          <a:xfrm>
            <a:off x="6715125" y="4929188"/>
            <a:ext cx="2143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altLang="fr-FR" sz="3600">
                <a:latin typeface="Constantia" pitchFamily="18" charset="0"/>
              </a:rPr>
              <a:t>LAWYER</a:t>
            </a:r>
          </a:p>
        </p:txBody>
      </p:sp>
      <p:sp>
        <p:nvSpPr>
          <p:cNvPr id="60424" name="ZoneTexte 13"/>
          <p:cNvSpPr txBox="1">
            <a:spLocks noChangeArrowheads="1"/>
          </p:cNvSpPr>
          <p:nvPr/>
        </p:nvSpPr>
        <p:spPr bwMode="auto">
          <a:xfrm>
            <a:off x="3143250" y="5000625"/>
            <a:ext cx="2786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altLang="fr-FR" sz="3600">
                <a:latin typeface="Constantia" pitchFamily="18" charset="0"/>
              </a:rPr>
              <a:t>ENGINEERS</a:t>
            </a:r>
          </a:p>
        </p:txBody>
      </p:sp>
      <p:sp>
        <p:nvSpPr>
          <p:cNvPr id="60425" name="Sous-titre 4"/>
          <p:cNvSpPr txBox="1">
            <a:spLocks/>
          </p:cNvSpPr>
          <p:nvPr/>
        </p:nvSpPr>
        <p:spPr bwMode="auto">
          <a:xfrm>
            <a:off x="142875" y="5000625"/>
            <a:ext cx="2316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20000"/>
              </a:spcBef>
              <a:buClr>
                <a:srgbClr val="0BD0D9"/>
              </a:buClr>
              <a:buSzPct val="95000"/>
              <a:buFont typeface="Wingdings 2" pitchFamily="18" charset="2"/>
              <a:buNone/>
            </a:pPr>
            <a:r>
              <a:rPr lang="fr-CA" altLang="fr-FR" sz="3600">
                <a:latin typeface="Constantia" pitchFamily="18" charset="0"/>
              </a:rPr>
              <a:t>DOCTOR</a:t>
            </a:r>
          </a:p>
        </p:txBody>
      </p:sp>
      <p:sp>
        <p:nvSpPr>
          <p:cNvPr id="13" name="Rectangle 12"/>
          <p:cNvSpPr/>
          <p:nvPr/>
        </p:nvSpPr>
        <p:spPr>
          <a:xfrm>
            <a:off x="2428875" y="785813"/>
            <a:ext cx="4071938" cy="584200"/>
          </a:xfrm>
          <a:prstGeom prst="rect">
            <a:avLst/>
          </a:prstGeom>
        </p:spPr>
        <p:txBody>
          <a:bodyPr>
            <a:spAutoFit/>
          </a:bodyPr>
          <a:lstStyle/>
          <a:p>
            <a:pPr algn="ctr">
              <a:defRPr/>
            </a:pPr>
            <a:r>
              <a:rPr lang="en-US" sz="3200" b="1" u="sng" dirty="0">
                <a:solidFill>
                  <a:schemeClr val="bg2">
                    <a:lumMod val="60000"/>
                    <a:lumOff val="40000"/>
                  </a:schemeClr>
                </a:solidFill>
                <a:latin typeface="Times New Roman" pitchFamily="18" charset="0"/>
                <a:cs typeface="Times New Roman" pitchFamily="18" charset="0"/>
              </a:rPr>
              <a:t>EPILOGUE</a:t>
            </a:r>
            <a:endParaRPr lang="fr-CA" sz="3200" dirty="0">
              <a:solidFill>
                <a:schemeClr val="bg2">
                  <a:lumMod val="60000"/>
                  <a:lumOff val="40000"/>
                </a:schemeClr>
              </a:solidFill>
              <a:latin typeface="Times New Roman" pitchFamily="18" charset="0"/>
              <a:cs typeface="Times New Roman" pitchFamily="18" charset="0"/>
            </a:endParaRPr>
          </a:p>
        </p:txBody>
      </p:sp>
      <p:pic>
        <p:nvPicPr>
          <p:cNvPr id="60427" name="Image 7" descr="rss_logo_1L_BI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86688" y="6286500"/>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Espace réservé du numéro de diapositive 15"/>
          <p:cNvSpPr>
            <a:spLocks noGrp="1"/>
          </p:cNvSpPr>
          <p:nvPr>
            <p:ph type="sldNum" sz="quarter" idx="12"/>
          </p:nvPr>
        </p:nvSpPr>
        <p:spPr/>
        <p:txBody>
          <a:bodyPr/>
          <a:lstStyle/>
          <a:p>
            <a:pPr>
              <a:defRPr/>
            </a:pPr>
            <a:fld id="{B4707F9D-06E9-4CCB-AE13-C69E0E6F00EF}" type="slidenum">
              <a:rPr lang="fr-CA"/>
              <a:pPr>
                <a:defRPr/>
              </a:pPr>
              <a:t>56</a:t>
            </a:fld>
            <a:endParaRPr lang="fr-CA"/>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143000"/>
          </a:xfrm>
        </p:spPr>
        <p:txBody>
          <a:bodyPr/>
          <a:lstStyle/>
          <a:p>
            <a:pPr algn="ctr"/>
            <a:r>
              <a:rPr lang="fr-CA" sz="2800" dirty="0" smtClean="0"/>
              <a:t>ADDENDUM</a:t>
            </a:r>
            <a:br>
              <a:rPr lang="fr-CA" sz="2800" dirty="0" smtClean="0"/>
            </a:br>
            <a:r>
              <a:rPr lang="fr-CA" sz="2800" dirty="0" err="1" smtClean="0"/>
              <a:t>Investor</a:t>
            </a:r>
            <a:r>
              <a:rPr lang="fr-CA" sz="2800" dirty="0" smtClean="0"/>
              <a:t> and </a:t>
            </a:r>
            <a:r>
              <a:rPr lang="fr-CA" sz="2800" dirty="0" err="1" smtClean="0"/>
              <a:t>employees</a:t>
            </a:r>
            <a:r>
              <a:rPr lang="fr-CA" sz="2800" dirty="0" smtClean="0"/>
              <a:t> in cannabis </a:t>
            </a:r>
            <a:r>
              <a:rPr lang="fr-CA" sz="2800" dirty="0" err="1" smtClean="0"/>
              <a:t>companies</a:t>
            </a:r>
            <a:r>
              <a:rPr lang="fr-CA" sz="2800" dirty="0" smtClean="0"/>
              <a:t> </a:t>
            </a:r>
            <a:r>
              <a:rPr lang="fr-CA" sz="2800" dirty="0" err="1" smtClean="0"/>
              <a:t>may</a:t>
            </a:r>
            <a:r>
              <a:rPr lang="fr-CA" sz="2800" dirty="0" smtClean="0"/>
              <a:t> </a:t>
            </a:r>
            <a:r>
              <a:rPr lang="fr-CA" sz="2800" dirty="0" err="1" smtClean="0"/>
              <a:t>be</a:t>
            </a:r>
            <a:r>
              <a:rPr lang="fr-CA" sz="2800" dirty="0" smtClean="0"/>
              <a:t> </a:t>
            </a:r>
            <a:r>
              <a:rPr lang="fr-CA" sz="2800" dirty="0" err="1" smtClean="0"/>
              <a:t>banned</a:t>
            </a:r>
            <a:r>
              <a:rPr lang="fr-CA" sz="2800" dirty="0" smtClean="0"/>
              <a:t> </a:t>
            </a:r>
            <a:r>
              <a:rPr lang="fr-CA" sz="2800" dirty="0" err="1" smtClean="0"/>
              <a:t>from</a:t>
            </a:r>
            <a:r>
              <a:rPr lang="fr-CA" sz="2800" dirty="0" smtClean="0"/>
              <a:t> </a:t>
            </a:r>
            <a:r>
              <a:rPr lang="fr-CA" sz="2800" dirty="0" err="1" smtClean="0"/>
              <a:t>entering</a:t>
            </a:r>
            <a:r>
              <a:rPr lang="fr-CA" sz="2800" dirty="0" smtClean="0"/>
              <a:t> U.S., report </a:t>
            </a:r>
            <a:r>
              <a:rPr lang="fr-CA" sz="2800" dirty="0" err="1" smtClean="0"/>
              <a:t>suggests</a:t>
            </a:r>
            <a:endParaRPr lang="fr-CA" sz="2800" dirty="0"/>
          </a:p>
        </p:txBody>
      </p:sp>
      <p:sp>
        <p:nvSpPr>
          <p:cNvPr id="3" name="Espace réservé du contenu 2"/>
          <p:cNvSpPr>
            <a:spLocks noGrp="1"/>
          </p:cNvSpPr>
          <p:nvPr>
            <p:ph idx="1"/>
          </p:nvPr>
        </p:nvSpPr>
        <p:spPr>
          <a:xfrm>
            <a:off x="457200" y="1844825"/>
            <a:ext cx="8229600" cy="4479776"/>
          </a:xfrm>
        </p:spPr>
        <p:txBody>
          <a:bodyPr/>
          <a:lstStyle/>
          <a:p>
            <a:pPr marL="0" indent="0">
              <a:buNone/>
            </a:pPr>
            <a:r>
              <a:rPr lang="en-US" sz="1800" dirty="0"/>
              <a:t>Official tells Politico that threat of lifetime ban on entering U.S. may extend to legal workers and </a:t>
            </a:r>
            <a:r>
              <a:rPr lang="en-US" sz="1800" dirty="0" smtClean="0"/>
              <a:t>investors </a:t>
            </a:r>
          </a:p>
          <a:p>
            <a:pPr marL="0" indent="0">
              <a:buNone/>
            </a:pPr>
            <a:r>
              <a:rPr lang="en-US" sz="1600" dirty="0" smtClean="0"/>
              <a:t>Pete </a:t>
            </a:r>
            <a:r>
              <a:rPr lang="en-US" sz="1600" dirty="0"/>
              <a:t>Evans · CBC News · Posted: Sep 14, 2018 11:18 AM ET | Last Updated: September 15</a:t>
            </a:r>
            <a:endParaRPr lang="en-US" sz="1600" dirty="0" smtClean="0"/>
          </a:p>
          <a:p>
            <a:endParaRPr lang="fr-CA" sz="20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57</a:t>
            </a:fld>
            <a:endParaRPr lang="fr-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27" y="2924944"/>
            <a:ext cx="7429500" cy="356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490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en-US" dirty="0"/>
              <a:t>Canadians who work in the cannabis industry face the prospect of being denied access to the U.S. even after recreational use becomes legal next month. (Evan Mitsui/CBC</a:t>
            </a:r>
            <a:r>
              <a:rPr lang="en-US" dirty="0" smtClean="0"/>
              <a:t>)</a:t>
            </a:r>
          </a:p>
          <a:p>
            <a:r>
              <a:rPr lang="en-US" dirty="0"/>
              <a:t>Shares in numerous TSX-listed marijuana companies were even more volatile than usual on Friday after an official at U.S. Customs and Border Protection said it's not just users of the drug who risk being refused entry to the United States — even people who work for and invest in the companies may too.</a:t>
            </a:r>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58</a:t>
            </a:fld>
            <a:endParaRPr lang="fr-CA"/>
          </a:p>
        </p:txBody>
      </p:sp>
    </p:spTree>
    <p:extLst>
      <p:ext uri="{BB962C8B-B14F-4D97-AF65-F5344CB8AC3E}">
        <p14:creationId xmlns:p14="http://schemas.microsoft.com/office/powerpoint/2010/main" val="3469833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marL="0" indent="0">
              <a:buNone/>
            </a:pPr>
            <a:endParaRPr lang="en-US" dirty="0" smtClean="0"/>
          </a:p>
          <a:p>
            <a:pPr marL="0" indent="0">
              <a:buNone/>
            </a:pPr>
            <a:r>
              <a:rPr lang="en-US" dirty="0" smtClean="0"/>
              <a:t>U.S</a:t>
            </a:r>
            <a:r>
              <a:rPr lang="en-US" dirty="0"/>
              <a:t>. website </a:t>
            </a:r>
            <a:r>
              <a:rPr lang="en-US" dirty="0">
                <a:hlinkClick r:id="rId2"/>
              </a:rPr>
              <a:t>Politico</a:t>
            </a:r>
            <a:r>
              <a:rPr lang="en-US" dirty="0"/>
              <a:t> first reported on Thursday that even after recreational marijuana use becomes legal in Canada next month, the U.S. will continue to enforce rules concerning travel relating to the drug, which will continue to be a banned substance at the federal level even though numerous states have legalized it</a:t>
            </a:r>
            <a:r>
              <a:rPr lang="en-US" dirty="0" smtClean="0"/>
              <a:t>.</a:t>
            </a:r>
          </a:p>
          <a:p>
            <a:pPr marL="0" indent="0">
              <a:buNone/>
            </a:pPr>
            <a:endParaRPr lang="en-US" dirty="0"/>
          </a:p>
          <a:p>
            <a:pPr marL="0" indent="0">
              <a:buNone/>
            </a:pPr>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59</a:t>
            </a:fld>
            <a:endParaRPr lang="fr-CA"/>
          </a:p>
        </p:txBody>
      </p:sp>
    </p:spTree>
    <p:extLst>
      <p:ext uri="{BB962C8B-B14F-4D97-AF65-F5344CB8AC3E}">
        <p14:creationId xmlns:p14="http://schemas.microsoft.com/office/powerpoint/2010/main" val="219672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a:xfrm>
            <a:off x="457200" y="1772817"/>
            <a:ext cx="8229600" cy="4551784"/>
          </a:xfrm>
        </p:spPr>
        <p:txBody>
          <a:bodyPr/>
          <a:lstStyle/>
          <a:p>
            <a:r>
              <a:rPr lang="en-CA" dirty="0" smtClean="0"/>
              <a:t>Apparently</a:t>
            </a:r>
            <a:r>
              <a:rPr lang="fr-CA" dirty="0" smtClean="0"/>
              <a:t> the </a:t>
            </a:r>
            <a:r>
              <a:rPr lang="en-CA" dirty="0" smtClean="0"/>
              <a:t>“benefits” of cannabis legalisation in Canada may not translate so well when crossing the border!</a:t>
            </a:r>
          </a:p>
          <a:p>
            <a:r>
              <a:rPr lang="en-CA" dirty="0" smtClean="0"/>
              <a:t>Apparently U.S.C.B.P. officers are authorized to inspect “</a:t>
            </a:r>
            <a:r>
              <a:rPr lang="en-CA" i="1" dirty="0" smtClean="0"/>
              <a:t>all  persons, baggage and merchandise arriving in the Customs territory of the United States from places outside thereof… </a:t>
            </a:r>
            <a:r>
              <a:rPr lang="en-CA" dirty="0" smtClean="0"/>
              <a:t>“ unless exempt by diplomatic status (</a:t>
            </a:r>
            <a:r>
              <a:rPr lang="en-CA" dirty="0" smtClean="0">
                <a:latin typeface="+mj-lt"/>
              </a:rPr>
              <a:t>19</a:t>
            </a:r>
            <a:r>
              <a:rPr lang="en-CA" dirty="0" smtClean="0"/>
              <a:t> CFR </a:t>
            </a:r>
            <a:r>
              <a:rPr lang="en-CA" dirty="0" smtClean="0">
                <a:latin typeface="+mj-lt"/>
              </a:rPr>
              <a:t>162.6</a:t>
            </a:r>
            <a:r>
              <a:rPr lang="en-CA" dirty="0" smtClean="0"/>
              <a:t>);</a:t>
            </a:r>
          </a:p>
          <a:p>
            <a:r>
              <a:rPr lang="en-CA" dirty="0" smtClean="0"/>
              <a:t>Apparently cannabis remains a Schedule</a:t>
            </a:r>
            <a:r>
              <a:rPr lang="en-CA" dirty="0" smtClean="0">
                <a:latin typeface="+mj-lt"/>
              </a:rPr>
              <a:t> 1 </a:t>
            </a:r>
            <a:r>
              <a:rPr lang="en-CA" dirty="0" smtClean="0"/>
              <a:t>drug pursuant to the </a:t>
            </a:r>
            <a:r>
              <a:rPr lang="en-CA" i="1" dirty="0" smtClean="0"/>
              <a:t>Controlled Substances Act</a:t>
            </a:r>
            <a:r>
              <a:rPr lang="en-CA" dirty="0" smtClean="0"/>
              <a:t>, </a:t>
            </a:r>
            <a:r>
              <a:rPr lang="en-CA" dirty="0" smtClean="0">
                <a:latin typeface="+mj-lt"/>
              </a:rPr>
              <a:t>84 Stat 1242;</a:t>
            </a:r>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6</a:t>
            </a:fld>
            <a:endParaRPr lang="fr-CA"/>
          </a:p>
        </p:txBody>
      </p:sp>
    </p:spTree>
    <p:extLst>
      <p:ext uri="{BB962C8B-B14F-4D97-AF65-F5344CB8AC3E}">
        <p14:creationId xmlns:p14="http://schemas.microsoft.com/office/powerpoint/2010/main" val="24864973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en-US" b="1" dirty="0">
                <a:hlinkClick r:id="rId2"/>
              </a:rPr>
              <a:t>Pot companies on hiring spree ahead of lucrative legal </a:t>
            </a:r>
            <a:r>
              <a:rPr lang="en-US" b="1" dirty="0" smtClean="0">
                <a:hlinkClick r:id="rId2"/>
              </a:rPr>
              <a:t>market</a:t>
            </a:r>
            <a:endParaRPr lang="en-US" b="1" dirty="0" smtClean="0"/>
          </a:p>
          <a:p>
            <a:pPr marL="0" indent="0">
              <a:buNone/>
            </a:pPr>
            <a:r>
              <a:rPr lang="en-US" sz="2400" dirty="0" smtClean="0"/>
              <a:t>"</a:t>
            </a:r>
            <a:r>
              <a:rPr lang="en-US" sz="2400" dirty="0"/>
              <a:t>If you work for the industry, that is grounds for inadmissibility," Todd Owen of  U.S. Customs and Border Protection (CBP) told Politico, adding that investors in cannabis from other countries have already been denied entry</a:t>
            </a:r>
            <a:r>
              <a:rPr lang="en-US" sz="2400" dirty="0" smtClean="0"/>
              <a:t>.</a:t>
            </a:r>
          </a:p>
          <a:p>
            <a:pPr marL="0" indent="0">
              <a:buNone/>
            </a:pPr>
            <a:r>
              <a:rPr lang="en-US" sz="2400" dirty="0"/>
              <a:t>"Facilitating the proliferation of the legal marijuana industry in U.S. states where it is deemed legal or Canada may affect an individual's admissibility to the U.S.," Owen was quoted as saying.</a:t>
            </a:r>
            <a:endParaRPr lang="fr-CA" sz="2400" dirty="0"/>
          </a:p>
          <a:p>
            <a:pPr marL="0" indent="0">
              <a:buNone/>
            </a:pPr>
            <a:endParaRPr lang="en-US" dirty="0" smtClean="0"/>
          </a:p>
          <a:p>
            <a:pPr marL="0" indent="0">
              <a:buNone/>
            </a:pPr>
            <a:endParaRPr lang="en-US" dirty="0"/>
          </a:p>
          <a:p>
            <a:pPr marL="0" indent="0">
              <a:buNone/>
            </a:pPr>
            <a:endParaRPr lang="en-US" dirty="0"/>
          </a:p>
          <a:p>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60</a:t>
            </a:fld>
            <a:endParaRPr lang="fr-CA"/>
          </a:p>
        </p:txBody>
      </p:sp>
    </p:spTree>
    <p:extLst>
      <p:ext uri="{BB962C8B-B14F-4D97-AF65-F5344CB8AC3E}">
        <p14:creationId xmlns:p14="http://schemas.microsoft.com/office/powerpoint/2010/main" val="371561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marL="0" indent="0">
              <a:buNone/>
            </a:pPr>
            <a:r>
              <a:rPr lang="en-US" dirty="0"/>
              <a:t>Those who admit to using marijuana are likely to have the same level of scrutiny as before, but the report late Thursday suggested that the consequences may soon extend to those who work and invest in companies involved in the legal industry in Canada.</a:t>
            </a:r>
          </a:p>
          <a:p>
            <a:endParaRPr lang="en-US" dirty="0"/>
          </a:p>
          <a:p>
            <a:r>
              <a:rPr lang="en-US" dirty="0"/>
              <a:t>Canadians on track to spend almost $6B on pot this year — most of it the illegal variety</a:t>
            </a:r>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61</a:t>
            </a:fld>
            <a:endParaRPr lang="fr-CA"/>
          </a:p>
        </p:txBody>
      </p:sp>
    </p:spTree>
    <p:extLst>
      <p:ext uri="{BB962C8B-B14F-4D97-AF65-F5344CB8AC3E}">
        <p14:creationId xmlns:p14="http://schemas.microsoft.com/office/powerpoint/2010/main" val="4153076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marL="0" indent="0">
              <a:buNone/>
            </a:pPr>
            <a:r>
              <a:rPr lang="en-US" sz="2000" dirty="0"/>
              <a:t>"As marijuana remains federally prohibited in the U.S., working or having involvement in the legal marijuana industry in U.S. states where it is deemed legal or Canada may affect an individual's admissibility to the U.S.," CBP told CBC News in a statement.</a:t>
            </a:r>
          </a:p>
          <a:p>
            <a:endParaRPr lang="en-US" sz="2000" dirty="0"/>
          </a:p>
          <a:p>
            <a:pPr marL="0" indent="0">
              <a:buNone/>
            </a:pPr>
            <a:r>
              <a:rPr lang="en-US" sz="2000" dirty="0"/>
              <a:t>And lying to a border agent is itself enough to earn a lifetime ban, the agency says.</a:t>
            </a:r>
          </a:p>
          <a:p>
            <a:endParaRPr lang="en-US" sz="2000" dirty="0"/>
          </a:p>
          <a:p>
            <a:pPr marL="0" indent="0">
              <a:buNone/>
            </a:pPr>
            <a:r>
              <a:rPr lang="en-US" sz="2000" dirty="0" err="1"/>
              <a:t>Annamaria</a:t>
            </a:r>
            <a:r>
              <a:rPr lang="en-US" sz="2000" dirty="0"/>
              <a:t> </a:t>
            </a:r>
            <a:r>
              <a:rPr lang="en-US" sz="2000" dirty="0" err="1"/>
              <a:t>Enenajor</a:t>
            </a:r>
            <a:r>
              <a:rPr lang="en-US" sz="2000" dirty="0"/>
              <a:t>, a criminal lawyer and executive director of the Campaign for Cannabis Amnesty, said Friday that serious consequences are indeed something anyone crossing the border needs to know about.</a:t>
            </a:r>
            <a:endParaRPr lang="fr-CA" sz="20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62</a:t>
            </a:fld>
            <a:endParaRPr lang="fr-CA"/>
          </a:p>
        </p:txBody>
      </p:sp>
    </p:spTree>
    <p:extLst>
      <p:ext uri="{BB962C8B-B14F-4D97-AF65-F5344CB8AC3E}">
        <p14:creationId xmlns:p14="http://schemas.microsoft.com/office/powerpoint/2010/main" val="80709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63</a:t>
            </a:fld>
            <a:endParaRPr lang="fr-CA"/>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2144871"/>
            <a:ext cx="5943600" cy="3970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3843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marL="0" indent="0">
              <a:buNone/>
            </a:pPr>
            <a:r>
              <a:rPr lang="en-US" dirty="0"/>
              <a:t>A report in Politico on Thursday suggests that U.S. border officials may consider Canadians who work and invest in legal cannabis companies in Canada as being afoul of U.S. law. (Darryl </a:t>
            </a:r>
            <a:r>
              <a:rPr lang="en-US" dirty="0" err="1"/>
              <a:t>Dyck</a:t>
            </a:r>
            <a:r>
              <a:rPr lang="en-US" dirty="0"/>
              <a:t>/Canadian Press</a:t>
            </a:r>
            <a:r>
              <a:rPr lang="en-US" dirty="0" smtClean="0"/>
              <a:t>)</a:t>
            </a:r>
          </a:p>
          <a:p>
            <a:pPr marL="0" indent="0">
              <a:buNone/>
            </a:pPr>
            <a:endParaRPr lang="en-US" dirty="0" smtClean="0"/>
          </a:p>
          <a:p>
            <a:pPr marL="0" indent="0">
              <a:buNone/>
            </a:pPr>
            <a:r>
              <a:rPr lang="en-US" dirty="0" smtClean="0"/>
              <a:t>"</a:t>
            </a:r>
            <a:r>
              <a:rPr lang="en-US" dirty="0"/>
              <a:t>If you have investments in cannabis companies, even companies that are publicly traded, that could raise flags," she said in an interview Friday</a:t>
            </a:r>
            <a:r>
              <a:rPr lang="en-US" dirty="0" smtClean="0"/>
              <a:t>.</a:t>
            </a:r>
          </a:p>
          <a:p>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64</a:t>
            </a:fld>
            <a:endParaRPr lang="fr-CA"/>
          </a:p>
        </p:txBody>
      </p:sp>
    </p:spTree>
    <p:extLst>
      <p:ext uri="{BB962C8B-B14F-4D97-AF65-F5344CB8AC3E}">
        <p14:creationId xmlns:p14="http://schemas.microsoft.com/office/powerpoint/2010/main" val="30344126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marL="0" indent="0">
              <a:buNone/>
            </a:pPr>
            <a:r>
              <a:rPr lang="en-US" sz="2400" dirty="0"/>
              <a:t>While she says she doesn't expect border officials will start asking detailed questions on marijuana investments of everyone crossing the border, "if you're stopped at the border and you face questions about your involvement with cannabis, and you answer those questions in the positive, you can face a lifetime ban," she said</a:t>
            </a:r>
            <a:r>
              <a:rPr lang="en-US" sz="2400" dirty="0" smtClean="0"/>
              <a:t>.</a:t>
            </a:r>
          </a:p>
          <a:p>
            <a:pPr marL="0" indent="0">
              <a:buNone/>
            </a:pPr>
            <a:endParaRPr lang="en-US" sz="2400" dirty="0"/>
          </a:p>
          <a:p>
            <a:pPr marL="0" indent="0">
              <a:buNone/>
            </a:pPr>
            <a:r>
              <a:rPr lang="en-US" sz="2400" dirty="0"/>
              <a:t>Bill Blair, the minister of border security and organized crime reduction, told CBC News that although, "possession of cannabis is legal in some U.S. states, cannabis remains illegal under U.S. federal law" and Canadians travelling there need to respect U.S. laws. </a:t>
            </a:r>
          </a:p>
          <a:p>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65</a:t>
            </a:fld>
            <a:endParaRPr lang="fr-CA"/>
          </a:p>
        </p:txBody>
      </p:sp>
    </p:spTree>
    <p:extLst>
      <p:ext uri="{BB962C8B-B14F-4D97-AF65-F5344CB8AC3E}">
        <p14:creationId xmlns:p14="http://schemas.microsoft.com/office/powerpoint/2010/main" val="30243694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marL="0" indent="0">
              <a:buNone/>
            </a:pPr>
            <a:endParaRPr lang="en-US" dirty="0" smtClean="0"/>
          </a:p>
          <a:p>
            <a:pPr marL="0" indent="0">
              <a:buNone/>
            </a:pPr>
            <a:r>
              <a:rPr lang="en-US" dirty="0" smtClean="0"/>
              <a:t>He </a:t>
            </a:r>
            <a:r>
              <a:rPr lang="en-US" dirty="0"/>
              <a:t>also warned that the U.S. has the right to set its own laws and that staff at the border are not amending their procedures to reflect the legalization of cannabis in Canada. </a:t>
            </a:r>
            <a:endParaRPr lang="en-US" dirty="0" smtClean="0"/>
          </a:p>
          <a:p>
            <a:pPr marL="0" indent="0">
              <a:buNone/>
            </a:pPr>
            <a:endParaRPr lang="en-US" dirty="0"/>
          </a:p>
          <a:p>
            <a:pPr marL="0" indent="0">
              <a:buNone/>
            </a:pPr>
            <a:r>
              <a:rPr lang="en-US" dirty="0" smtClean="0"/>
              <a:t>Canadians </a:t>
            </a:r>
            <a:r>
              <a:rPr lang="en-US" dirty="0"/>
              <a:t>who wish to enter the United States or any other country have to adhere to its laws.</a:t>
            </a:r>
          </a:p>
          <a:p>
            <a:pPr marL="0" indent="0">
              <a:buNone/>
            </a:pPr>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66</a:t>
            </a:fld>
            <a:endParaRPr lang="fr-CA"/>
          </a:p>
        </p:txBody>
      </p:sp>
    </p:spTree>
    <p:extLst>
      <p:ext uri="{BB962C8B-B14F-4D97-AF65-F5344CB8AC3E}">
        <p14:creationId xmlns:p14="http://schemas.microsoft.com/office/powerpoint/2010/main" val="24267038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en-US" b="1" dirty="0">
                <a:hlinkClick r:id="rId2"/>
              </a:rPr>
              <a:t>Cannabis marketers enjoy summer of schmooze ahead of legislative </a:t>
            </a:r>
            <a:r>
              <a:rPr lang="en-US" b="1" dirty="0" smtClean="0">
                <a:hlinkClick r:id="rId2"/>
              </a:rPr>
              <a:t>crackdown</a:t>
            </a:r>
            <a:endParaRPr lang="en-US" b="1" dirty="0" smtClean="0"/>
          </a:p>
          <a:p>
            <a:pPr marL="0" indent="0">
              <a:buNone/>
            </a:pPr>
            <a:r>
              <a:rPr lang="en-US" sz="2400" dirty="0" smtClean="0"/>
              <a:t>The </a:t>
            </a:r>
            <a:r>
              <a:rPr lang="en-US" sz="2400" dirty="0"/>
              <a:t>CBP statement suggests enforcement agencies will consider Canadians crossing the border on a case-by-case basis.</a:t>
            </a:r>
          </a:p>
          <a:p>
            <a:pPr marL="0" indent="0">
              <a:buNone/>
            </a:pPr>
            <a:r>
              <a:rPr lang="en-US" sz="2400" dirty="0"/>
              <a:t>"CBP officers are thoroughly trained on admissibility factors and the Immigration and Nationality Act which broadly governs the admissibility of </a:t>
            </a:r>
            <a:r>
              <a:rPr lang="en-US" sz="2400" dirty="0" err="1"/>
              <a:t>travellers</a:t>
            </a:r>
            <a:r>
              <a:rPr lang="en-US" sz="2400" dirty="0"/>
              <a:t> into the United States," the agency said. "Determinations about admissibility are made on a case-by-case basis by a CBP officer based on the facts and circumstances known to the officer at the time."</a:t>
            </a:r>
          </a:p>
          <a:p>
            <a:pPr marL="0" indent="0">
              <a:buNone/>
            </a:pPr>
            <a:endParaRPr lang="en-US" dirty="0"/>
          </a:p>
          <a:p>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67</a:t>
            </a:fld>
            <a:endParaRPr lang="fr-CA"/>
          </a:p>
        </p:txBody>
      </p:sp>
    </p:spTree>
    <p:extLst>
      <p:ext uri="{BB962C8B-B14F-4D97-AF65-F5344CB8AC3E}">
        <p14:creationId xmlns:p14="http://schemas.microsoft.com/office/powerpoint/2010/main" val="27384369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marL="0" indent="0">
              <a:buNone/>
            </a:pPr>
            <a:r>
              <a:rPr lang="en-US" dirty="0"/>
              <a:t>But there's much uncertainty as to how far the concept of "involvement" the marijuana industry extends. Canadian Sam </a:t>
            </a:r>
            <a:r>
              <a:rPr lang="en-US" dirty="0" err="1"/>
              <a:t>Znaimer</a:t>
            </a:r>
            <a:r>
              <a:rPr lang="en-US" dirty="0"/>
              <a:t> was recently turned away and banned for life at a crossing in Washington state because one of his many business ventures is investment in U.S. cannabis companies</a:t>
            </a:r>
            <a:r>
              <a:rPr lang="en-US" dirty="0" smtClean="0"/>
              <a:t>.</a:t>
            </a:r>
          </a:p>
          <a:p>
            <a:pPr marL="0" indent="0">
              <a:buNone/>
            </a:pPr>
            <a:endParaRPr lang="en-US" dirty="0"/>
          </a:p>
          <a:p>
            <a:r>
              <a:rPr lang="en-US" b="1" cap="all" dirty="0" smtClean="0">
                <a:hlinkClick r:id="rId2"/>
              </a:rPr>
              <a:t>ANALYSIS</a:t>
            </a:r>
            <a:r>
              <a:rPr lang="en-US" b="1" dirty="0">
                <a:hlinkClick r:id="rId2"/>
              </a:rPr>
              <a:t> </a:t>
            </a:r>
            <a:r>
              <a:rPr lang="en-US" b="1" dirty="0" smtClean="0">
                <a:hlinkClick r:id="rId2"/>
              </a:rPr>
              <a:t> Profits </a:t>
            </a:r>
            <a:r>
              <a:rPr lang="en-US" b="1" dirty="0">
                <a:hlinkClick r:id="rId2"/>
              </a:rPr>
              <a:t>and perils of the new Canadian pot economy: Don </a:t>
            </a:r>
            <a:r>
              <a:rPr lang="en-US" b="1" dirty="0" err="1">
                <a:hlinkClick r:id="rId2"/>
              </a:rPr>
              <a:t>Pittis</a:t>
            </a:r>
            <a:endParaRPr lang="en-US" dirty="0"/>
          </a:p>
          <a:p>
            <a:pPr marL="0" indent="0">
              <a:buNone/>
            </a:pPr>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68</a:t>
            </a:fld>
            <a:endParaRPr lang="fr-CA"/>
          </a:p>
        </p:txBody>
      </p:sp>
    </p:spTree>
    <p:extLst>
      <p:ext uri="{BB962C8B-B14F-4D97-AF65-F5344CB8AC3E}">
        <p14:creationId xmlns:p14="http://schemas.microsoft.com/office/powerpoint/2010/main" val="732572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marL="0" indent="0">
              <a:buNone/>
            </a:pPr>
            <a:r>
              <a:rPr lang="en-US" sz="2000" dirty="0"/>
              <a:t>His lawyer, Len Saunders, said Friday that the agency's latest comments came as a surprise to him since he had assumed the government would take a "hands off" approach to the drug once it was legal in Canada.</a:t>
            </a:r>
          </a:p>
          <a:p>
            <a:pPr marL="0" indent="0">
              <a:buNone/>
            </a:pPr>
            <a:r>
              <a:rPr lang="en-US" sz="2000" dirty="0"/>
              <a:t>"Going forward, anybody involved in any cannabis industry, regardless of where it's located, regardless of whether or not it's legal in that state, province our country will be deemed inadmissible to the U.S.," Saunders said, adding that the news will have a "chilling effect" on legal businesses in Canada.</a:t>
            </a:r>
          </a:p>
          <a:p>
            <a:pPr marL="0" indent="0">
              <a:buNone/>
            </a:pPr>
            <a:r>
              <a:rPr lang="en-US" sz="2000" dirty="0"/>
              <a:t>"Whether it's people who are just front-line workers, or investors, or running cannabis companies," he said, "if they find out you're involved, it's going to create a huge impediment on cross-border business and people."</a:t>
            </a:r>
          </a:p>
          <a:p>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69</a:t>
            </a:fld>
            <a:endParaRPr lang="fr-CA"/>
          </a:p>
        </p:txBody>
      </p:sp>
    </p:spTree>
    <p:extLst>
      <p:ext uri="{BB962C8B-B14F-4D97-AF65-F5344CB8AC3E}">
        <p14:creationId xmlns:p14="http://schemas.microsoft.com/office/powerpoint/2010/main" val="398526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r>
              <a:rPr lang="en-CA" dirty="0" smtClean="0"/>
              <a:t>Apparently, amongst « </a:t>
            </a:r>
            <a:r>
              <a:rPr lang="en-CA" i="1" dirty="0" smtClean="0"/>
              <a:t>Classes of Aliens</a:t>
            </a:r>
            <a:r>
              <a:rPr lang="en-CA" dirty="0" smtClean="0"/>
              <a:t> » ineligible  for admission to the U.S., include “</a:t>
            </a:r>
            <a:r>
              <a:rPr lang="en-CA" i="1" dirty="0" smtClean="0"/>
              <a:t>aider, abettor, assister, conspirator or  colluder in the </a:t>
            </a:r>
            <a:r>
              <a:rPr lang="en-CA" i="1" u="sng" dirty="0" smtClean="0"/>
              <a:t>illicit trafficking</a:t>
            </a:r>
            <a:r>
              <a:rPr lang="en-CA" u="sng" dirty="0" smtClean="0"/>
              <a:t> </a:t>
            </a:r>
            <a:r>
              <a:rPr lang="en-CA" dirty="0" smtClean="0"/>
              <a:t>in any… [Schedule</a:t>
            </a:r>
            <a:r>
              <a:rPr lang="en-CA" dirty="0" smtClean="0">
                <a:latin typeface="+mj-lt"/>
              </a:rPr>
              <a:t> 1</a:t>
            </a:r>
            <a:r>
              <a:rPr lang="en-CA" dirty="0" smtClean="0"/>
              <a:t>]… substance… or endeavored to do so” (</a:t>
            </a:r>
            <a:r>
              <a:rPr lang="en-CA" dirty="0" smtClean="0">
                <a:latin typeface="+mj-lt"/>
              </a:rPr>
              <a:t>8</a:t>
            </a:r>
            <a:r>
              <a:rPr lang="en-CA" dirty="0" smtClean="0"/>
              <a:t> U.S.C., </a:t>
            </a:r>
            <a:r>
              <a:rPr lang="en-CA" dirty="0" smtClean="0">
                <a:latin typeface="+mj-lt"/>
              </a:rPr>
              <a:t>1182</a:t>
            </a:r>
            <a:r>
              <a:rPr lang="en-CA" dirty="0" smtClean="0"/>
              <a:t>, Sect. </a:t>
            </a:r>
            <a:r>
              <a:rPr lang="en-CA" dirty="0" smtClean="0">
                <a:latin typeface="+mj-lt"/>
              </a:rPr>
              <a:t>212</a:t>
            </a:r>
            <a:r>
              <a:rPr lang="en-CA" dirty="0" smtClean="0"/>
              <a:t>);</a:t>
            </a:r>
          </a:p>
          <a:p>
            <a:r>
              <a:rPr lang="en-CA" dirty="0" smtClean="0"/>
              <a:t>For impact, see Addendum;</a:t>
            </a:r>
          </a:p>
          <a:p>
            <a:r>
              <a:rPr lang="en-CA" dirty="0" smtClean="0"/>
              <a:t>Recognizing that entry to the U.S. for a citizen of a foreign country is a privilege, not a right, is the impact a form of “long arm” application into Canada of U.S law?</a:t>
            </a:r>
            <a:endParaRPr lang="en-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7</a:t>
            </a:fld>
            <a:endParaRPr lang="fr-CA"/>
          </a:p>
        </p:txBody>
      </p:sp>
    </p:spTree>
    <p:extLst>
      <p:ext uri="{BB962C8B-B14F-4D97-AF65-F5344CB8AC3E}">
        <p14:creationId xmlns:p14="http://schemas.microsoft.com/office/powerpoint/2010/main" val="26441360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marL="0" indent="0">
              <a:buNone/>
            </a:pPr>
            <a:r>
              <a:rPr lang="en-US" dirty="0"/>
              <a:t>Anyone hit with a ban can apply for a waiver to exempt themselves, which can be a costly and lengthy process. But if they plan to continue to be involved in the cannabis industry, there's no point anyway, Saunders says.</a:t>
            </a:r>
          </a:p>
          <a:p>
            <a:pPr marL="0" indent="0">
              <a:buNone/>
            </a:pPr>
            <a:r>
              <a:rPr lang="en-US" dirty="0"/>
              <a:t>"If you get it approved and you're still involved in that industry, there's a very good chance you'll get it taken away," he said.</a:t>
            </a:r>
          </a:p>
          <a:p>
            <a:pPr marL="0" indent="0">
              <a:buNone/>
            </a:pPr>
            <a:r>
              <a:rPr lang="en-US" dirty="0"/>
              <a:t>It's not immediately clear what level of involvement would constitute ownership in a marijuana company.</a:t>
            </a:r>
          </a:p>
          <a:p>
            <a:pPr marL="0" indent="0">
              <a:buNone/>
            </a:pPr>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70</a:t>
            </a:fld>
            <a:endParaRPr lang="fr-CA"/>
          </a:p>
        </p:txBody>
      </p:sp>
    </p:spTree>
    <p:extLst>
      <p:ext uri="{BB962C8B-B14F-4D97-AF65-F5344CB8AC3E}">
        <p14:creationId xmlns:p14="http://schemas.microsoft.com/office/powerpoint/2010/main" val="30301925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pPr marL="0" indent="0">
              <a:buNone/>
            </a:pPr>
            <a:r>
              <a:rPr lang="en-US" dirty="0"/>
              <a:t>The three most active shares on the TSX on Friday were marijuana companies. The most active, Aurora Cannabis, saw more than 14 million shares change hands in the first hour of trading — more shares than were traded in all five big banks, and Rogers, Bell, </a:t>
            </a:r>
            <a:r>
              <a:rPr lang="en-US" dirty="0" err="1"/>
              <a:t>Telus</a:t>
            </a:r>
            <a:r>
              <a:rPr lang="en-US" dirty="0"/>
              <a:t> and Suncor put together.</a:t>
            </a:r>
          </a:p>
          <a:p>
            <a:pPr marL="0" indent="0">
              <a:buNone/>
            </a:pPr>
            <a:r>
              <a:rPr lang="en-US" dirty="0"/>
              <a:t>As members of the main TSX index, marijuana companies such as Canopy Growth, </a:t>
            </a:r>
            <a:r>
              <a:rPr lang="en-US" dirty="0" err="1"/>
              <a:t>Aphria</a:t>
            </a:r>
            <a:r>
              <a:rPr lang="en-US" dirty="0"/>
              <a:t>, Aurora Cannabis and others are included in hundreds of mutual funds and ETFs, which means owners of those funds are technically investors in marijuana, too.</a:t>
            </a:r>
          </a:p>
          <a:p>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71</a:t>
            </a:fld>
            <a:endParaRPr lang="fr-CA"/>
          </a:p>
        </p:txBody>
      </p:sp>
    </p:spTree>
    <p:extLst>
      <p:ext uri="{BB962C8B-B14F-4D97-AF65-F5344CB8AC3E}">
        <p14:creationId xmlns:p14="http://schemas.microsoft.com/office/powerpoint/2010/main" val="27167387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p:txBody>
          <a:bodyPr/>
          <a:lstStyle/>
          <a:p>
            <a:pPr marL="0" indent="0">
              <a:buNone/>
            </a:pPr>
            <a:r>
              <a:rPr lang="en-US" dirty="0"/>
              <a:t>Shares in all those companies seesawed on Friday as gloom set in over the sector. All the big names plunged at open, before recovering later in the morning</a:t>
            </a:r>
            <a:r>
              <a:rPr lang="en-US" dirty="0" smtClean="0"/>
              <a:t>.</a:t>
            </a:r>
          </a:p>
          <a:p>
            <a:pPr marL="0" indent="0">
              <a:buNone/>
            </a:pPr>
            <a:endParaRPr lang="en-US" dirty="0"/>
          </a:p>
          <a:p>
            <a:pPr marL="0" indent="0">
              <a:buNone/>
            </a:pPr>
            <a:r>
              <a:rPr lang="en-US" dirty="0"/>
              <a:t>The two biggest pot companies — Canopy Growth and Aurora — saw their shares fall 14 and nine per cent, respectively, on Thursday, the day the Politico report came out.</a:t>
            </a:r>
          </a:p>
          <a:p>
            <a:pPr marL="0" indent="0">
              <a:buNone/>
            </a:pPr>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72</a:t>
            </a:fld>
            <a:endParaRPr lang="fr-CA"/>
          </a:p>
        </p:txBody>
      </p:sp>
    </p:spTree>
    <p:extLst>
      <p:ext uri="{BB962C8B-B14F-4D97-AF65-F5344CB8AC3E}">
        <p14:creationId xmlns:p14="http://schemas.microsoft.com/office/powerpoint/2010/main" val="4978109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924712"/>
          </a:xfrm>
        </p:spPr>
        <p:txBody>
          <a:bodyPr>
            <a:normAutofit/>
          </a:bodyPr>
          <a:lstStyle/>
          <a:p>
            <a:endParaRPr lang="fr-CA" dirty="0"/>
          </a:p>
        </p:txBody>
      </p:sp>
      <p:sp>
        <p:nvSpPr>
          <p:cNvPr id="3" name="Espace réservé du numéro de diapositive 2"/>
          <p:cNvSpPr>
            <a:spLocks noGrp="1"/>
          </p:cNvSpPr>
          <p:nvPr>
            <p:ph type="sldNum" sz="quarter" idx="12"/>
          </p:nvPr>
        </p:nvSpPr>
        <p:spPr/>
        <p:txBody>
          <a:bodyPr/>
          <a:lstStyle/>
          <a:p>
            <a:pPr>
              <a:defRPr/>
            </a:pPr>
            <a:fld id="{8803BC58-A811-492E-B23C-3987067524BA}" type="slidenum">
              <a:rPr lang="fr-CA" smtClean="0"/>
              <a:pPr>
                <a:defRPr/>
              </a:pPr>
              <a:t>73</a:t>
            </a:fld>
            <a:endParaRPr lang="fr-CA"/>
          </a:p>
        </p:txBody>
      </p:sp>
      <p:sp>
        <p:nvSpPr>
          <p:cNvPr id="4" name="Rectangle 3"/>
          <p:cNvSpPr/>
          <p:nvPr/>
        </p:nvSpPr>
        <p:spPr>
          <a:xfrm>
            <a:off x="467544" y="1772816"/>
            <a:ext cx="8280920" cy="4585871"/>
          </a:xfrm>
          <a:prstGeom prst="rect">
            <a:avLst/>
          </a:prstGeom>
          <a:ln>
            <a:solidFill>
              <a:schemeClr val="accent1"/>
            </a:solidFill>
          </a:ln>
        </p:spPr>
        <p:txBody>
          <a:bodyPr wrap="square">
            <a:spAutoFit/>
          </a:bodyPr>
          <a:lstStyle/>
          <a:p>
            <a:r>
              <a:rPr lang="en-US" b="1" dirty="0" smtClean="0">
                <a:hlinkClick r:id="rId2"/>
              </a:rPr>
              <a:t>CBP Statement on Canada’s Legalization of Marijuana and Crossing the Border</a:t>
            </a:r>
            <a:endParaRPr lang="en-US" b="1" dirty="0" smtClean="0"/>
          </a:p>
          <a:p>
            <a:endParaRPr lang="en-US" sz="1000" b="1" dirty="0" smtClean="0"/>
          </a:p>
          <a:p>
            <a:r>
              <a:rPr lang="en-US" sz="1000" b="1" dirty="0" smtClean="0"/>
              <a:t>Release Date:  September 21, 2018</a:t>
            </a:r>
          </a:p>
          <a:p>
            <a:r>
              <a:rPr lang="en-US" sz="1000" b="1" dirty="0" smtClean="0"/>
              <a:t>UPDATED:  10/09/2018	</a:t>
            </a:r>
            <a:endParaRPr lang="en-US" sz="1000" b="1" dirty="0"/>
          </a:p>
          <a:p>
            <a:endParaRPr lang="en-US" sz="1000" b="1" dirty="0"/>
          </a:p>
          <a:p>
            <a:r>
              <a:rPr lang="en-US" dirty="0" smtClean="0">
                <a:latin typeface="+mn-lt"/>
              </a:rPr>
              <a:t>U.S</a:t>
            </a:r>
            <a:r>
              <a:rPr lang="en-US" dirty="0">
                <a:latin typeface="+mn-lt"/>
              </a:rPr>
              <a:t>. Customs and Border Protection enforces the laws of the United States and U.S. laws will not change following Canada’s legalization of marijuana. Requirements for international travelers wishing to enter the United States are governed by and conducted in accordance with U.S. Federal Law, which supersedes state laws. Although medical and recreational marijuana may be legal in some U.S. States and Canada, the sale, possession, production and distribution of marijuana or the facilitation of the aforementioned remain illegal under U.S. Federal Law. </a:t>
            </a:r>
            <a:r>
              <a:rPr lang="fr-CA" dirty="0" err="1">
                <a:latin typeface="+mn-lt"/>
              </a:rPr>
              <a:t>Consequently</a:t>
            </a:r>
            <a:r>
              <a:rPr lang="fr-CA" dirty="0">
                <a:latin typeface="+mn-lt"/>
              </a:rPr>
              <a:t>, </a:t>
            </a:r>
            <a:r>
              <a:rPr lang="fr-CA" dirty="0" err="1">
                <a:latin typeface="+mn-lt"/>
              </a:rPr>
              <a:t>crossing</a:t>
            </a:r>
            <a:r>
              <a:rPr lang="fr-CA" dirty="0">
                <a:latin typeface="+mn-lt"/>
              </a:rPr>
              <a:t> the border or </a:t>
            </a:r>
            <a:r>
              <a:rPr lang="fr-CA" dirty="0" err="1">
                <a:latin typeface="+mn-lt"/>
              </a:rPr>
              <a:t>arriving</a:t>
            </a:r>
            <a:r>
              <a:rPr lang="fr-CA" dirty="0">
                <a:latin typeface="+mn-lt"/>
              </a:rPr>
              <a:t> at a U.S. port of entry in violation of </a:t>
            </a:r>
            <a:r>
              <a:rPr lang="fr-CA" dirty="0" err="1">
                <a:latin typeface="+mn-lt"/>
              </a:rPr>
              <a:t>this</a:t>
            </a:r>
            <a:r>
              <a:rPr lang="fr-CA" dirty="0">
                <a:latin typeface="+mn-lt"/>
              </a:rPr>
              <a:t> </a:t>
            </a:r>
            <a:r>
              <a:rPr lang="fr-CA" dirty="0" err="1">
                <a:latin typeface="+mn-lt"/>
              </a:rPr>
              <a:t>law</a:t>
            </a:r>
            <a:r>
              <a:rPr lang="fr-CA" dirty="0">
                <a:latin typeface="+mn-lt"/>
              </a:rPr>
              <a:t> </a:t>
            </a:r>
            <a:r>
              <a:rPr lang="fr-CA" dirty="0" err="1">
                <a:latin typeface="+mn-lt"/>
              </a:rPr>
              <a:t>may</a:t>
            </a:r>
            <a:r>
              <a:rPr lang="fr-CA" dirty="0">
                <a:latin typeface="+mn-lt"/>
              </a:rPr>
              <a:t> </a:t>
            </a:r>
            <a:r>
              <a:rPr lang="fr-CA" dirty="0" err="1">
                <a:latin typeface="+mn-lt"/>
              </a:rPr>
              <a:t>result</a:t>
            </a:r>
            <a:r>
              <a:rPr lang="fr-CA" dirty="0">
                <a:latin typeface="+mn-lt"/>
              </a:rPr>
              <a:t> in </a:t>
            </a:r>
            <a:r>
              <a:rPr lang="fr-CA" dirty="0" err="1">
                <a:latin typeface="+mn-lt"/>
              </a:rPr>
              <a:t>denied</a:t>
            </a:r>
            <a:r>
              <a:rPr lang="fr-CA" dirty="0">
                <a:latin typeface="+mn-lt"/>
              </a:rPr>
              <a:t> admission, </a:t>
            </a:r>
            <a:r>
              <a:rPr lang="fr-CA" dirty="0" err="1">
                <a:latin typeface="+mn-lt"/>
              </a:rPr>
              <a:t>seizure</a:t>
            </a:r>
            <a:r>
              <a:rPr lang="fr-CA" dirty="0">
                <a:latin typeface="+mn-lt"/>
              </a:rPr>
              <a:t>, fines, and </a:t>
            </a:r>
            <a:r>
              <a:rPr lang="fr-CA" dirty="0" err="1">
                <a:latin typeface="+mn-lt"/>
              </a:rPr>
              <a:t>apprehension</a:t>
            </a:r>
            <a:r>
              <a:rPr lang="fr-CA" dirty="0" smtClean="0">
                <a:latin typeface="+mn-lt"/>
              </a:rPr>
              <a:t>.</a:t>
            </a:r>
          </a:p>
          <a:p>
            <a:endParaRPr lang="fr-CA" dirty="0">
              <a:latin typeface="+mn-lt"/>
            </a:endParaRPr>
          </a:p>
          <a:p>
            <a:endParaRPr lang="fr-CA" dirty="0"/>
          </a:p>
        </p:txBody>
      </p:sp>
    </p:spTree>
    <p:extLst>
      <p:ext uri="{BB962C8B-B14F-4D97-AF65-F5344CB8AC3E}">
        <p14:creationId xmlns:p14="http://schemas.microsoft.com/office/powerpoint/2010/main" val="10108412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numéro de diapositive 2"/>
          <p:cNvSpPr>
            <a:spLocks noGrp="1"/>
          </p:cNvSpPr>
          <p:nvPr>
            <p:ph type="sldNum" sz="quarter" idx="12"/>
          </p:nvPr>
        </p:nvSpPr>
        <p:spPr/>
        <p:txBody>
          <a:bodyPr/>
          <a:lstStyle/>
          <a:p>
            <a:pPr>
              <a:defRPr/>
            </a:pPr>
            <a:fld id="{8803BC58-A811-492E-B23C-3987067524BA}" type="slidenum">
              <a:rPr lang="fr-CA" smtClean="0"/>
              <a:pPr>
                <a:defRPr/>
              </a:pPr>
              <a:t>74</a:t>
            </a:fld>
            <a:endParaRPr lang="fr-CA"/>
          </a:p>
        </p:txBody>
      </p:sp>
      <p:sp>
        <p:nvSpPr>
          <p:cNvPr id="4" name="Rectangle 3"/>
          <p:cNvSpPr/>
          <p:nvPr/>
        </p:nvSpPr>
        <p:spPr>
          <a:xfrm>
            <a:off x="467544" y="1997839"/>
            <a:ext cx="8352928" cy="3416320"/>
          </a:xfrm>
          <a:prstGeom prst="rect">
            <a:avLst/>
          </a:prstGeom>
        </p:spPr>
        <p:txBody>
          <a:bodyPr wrap="square">
            <a:spAutoFit/>
          </a:bodyPr>
          <a:lstStyle/>
          <a:p>
            <a:r>
              <a:rPr lang="en-US" dirty="0"/>
              <a:t>CBP officers are thoroughly trained on admissibility factors and the Immigration and Nationality Act, which broadly governs the admissibility of travelers into the United States.  Determinations about admissibility and whether any regulatory or criminal enforcement is appropriate are made by a CBP officer based on the facts and circumstances known to the officer at the time</a:t>
            </a:r>
            <a:r>
              <a:rPr lang="en-US" dirty="0" smtClean="0"/>
              <a:t>.</a:t>
            </a:r>
          </a:p>
          <a:p>
            <a:endParaRPr lang="en-US" dirty="0"/>
          </a:p>
          <a:p>
            <a:r>
              <a:rPr lang="en-US" dirty="0"/>
              <a:t>Generally, any arriving alien who is determined to be a drug abuser or addict, or who is convicted of, admits having committed, or admits committing, acts which constitute the essential elements of a violation of (or an attempt or conspiracy to violate) any law or regulation of a State, the United States, or a foreign country relating to a controlled substance, is inadmissible to the United States</a:t>
            </a:r>
            <a:r>
              <a:rPr lang="en-US" dirty="0" smtClean="0"/>
              <a:t>.</a:t>
            </a:r>
          </a:p>
          <a:p>
            <a:endParaRPr lang="en-US" dirty="0"/>
          </a:p>
        </p:txBody>
      </p:sp>
    </p:spTree>
    <p:extLst>
      <p:ext uri="{BB962C8B-B14F-4D97-AF65-F5344CB8AC3E}">
        <p14:creationId xmlns:p14="http://schemas.microsoft.com/office/powerpoint/2010/main" val="22319737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numéro de diapositive 2"/>
          <p:cNvSpPr>
            <a:spLocks noGrp="1"/>
          </p:cNvSpPr>
          <p:nvPr>
            <p:ph type="sldNum" sz="quarter" idx="12"/>
          </p:nvPr>
        </p:nvSpPr>
        <p:spPr/>
        <p:txBody>
          <a:bodyPr/>
          <a:lstStyle/>
          <a:p>
            <a:pPr>
              <a:defRPr/>
            </a:pPr>
            <a:fld id="{8803BC58-A811-492E-B23C-3987067524BA}" type="slidenum">
              <a:rPr lang="fr-CA" smtClean="0"/>
              <a:pPr>
                <a:defRPr/>
              </a:pPr>
              <a:t>75</a:t>
            </a:fld>
            <a:endParaRPr lang="fr-CA"/>
          </a:p>
        </p:txBody>
      </p:sp>
      <p:sp>
        <p:nvSpPr>
          <p:cNvPr id="4" name="Rectangle 3"/>
          <p:cNvSpPr/>
          <p:nvPr/>
        </p:nvSpPr>
        <p:spPr>
          <a:xfrm>
            <a:off x="467544" y="2136339"/>
            <a:ext cx="8280920" cy="4016484"/>
          </a:xfrm>
          <a:prstGeom prst="rect">
            <a:avLst/>
          </a:prstGeom>
        </p:spPr>
        <p:txBody>
          <a:bodyPr wrap="square">
            <a:spAutoFit/>
          </a:bodyPr>
          <a:lstStyle/>
          <a:p>
            <a:r>
              <a:rPr lang="en-US" dirty="0"/>
              <a:t>A Canadian citizen working in or facilitating the proliferation of the legal marijuana industry in Canada, coming to the U.S. for reasons unrelated to the marijuana industry will generally be admissible to the U.S. however, if a traveler is found to be coming to the U.S. for reason related to the marijuana industry, they may be deemed inadmissible</a:t>
            </a:r>
            <a:r>
              <a:rPr lang="en-US" dirty="0" smtClean="0"/>
              <a:t>.</a:t>
            </a:r>
          </a:p>
          <a:p>
            <a:endParaRPr lang="en-US" dirty="0"/>
          </a:p>
          <a:p>
            <a:r>
              <a:rPr lang="en-US" dirty="0"/>
              <a:t>CBP officers are the nation’s first line of defense in preventing the illegal importation of narcotics, including marijuana. U.S. federal law prohibits the importation of marijuana and CBP officers will continue to enforce that law. </a:t>
            </a:r>
            <a:endParaRPr lang="en-US" dirty="0" smtClean="0"/>
          </a:p>
          <a:p>
            <a:r>
              <a:rPr lang="en-US" dirty="0" smtClean="0"/>
              <a:t> </a:t>
            </a:r>
            <a:endParaRPr lang="fr-CA" dirty="0"/>
          </a:p>
          <a:p>
            <a:r>
              <a:rPr lang="en-US" sz="1100" i="1" dirty="0"/>
              <a:t>U.S. Customs and Border Protection is the unified border agency within the Department of Homeland Security charged with the management, control and protection of our nation's borders at and between the official ports of entry. CBP is charged with keeping terrorists and terrorist weapons out of the country while enforcing hundreds of U.S. laws</a:t>
            </a:r>
            <a:r>
              <a:rPr lang="en-US" sz="1100" i="1" dirty="0" smtClean="0"/>
              <a:t>.</a:t>
            </a:r>
          </a:p>
          <a:p>
            <a:endParaRPr lang="en-US" sz="1100" i="1" dirty="0" smtClean="0"/>
          </a:p>
          <a:p>
            <a:r>
              <a:rPr lang="en-US" sz="1000" b="1" dirty="0" smtClean="0">
                <a:solidFill>
                  <a:schemeClr val="accent1"/>
                </a:solidFill>
              </a:rPr>
              <a:t>https://www.cbp.gov/newsroom/speeches-and-statements/cbp-statement-canadas-legalization-marijuana-and-crossing-border</a:t>
            </a:r>
          </a:p>
          <a:p>
            <a:endParaRPr lang="en-US" sz="1000" b="1" dirty="0"/>
          </a:p>
          <a:p>
            <a:endParaRPr lang="fr-CA" sz="1100" dirty="0"/>
          </a:p>
        </p:txBody>
      </p:sp>
    </p:spTree>
    <p:extLst>
      <p:ext uri="{BB962C8B-B14F-4D97-AF65-F5344CB8AC3E}">
        <p14:creationId xmlns:p14="http://schemas.microsoft.com/office/powerpoint/2010/main" val="3314436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400" b="1" dirty="0" smtClean="0"/>
              <a:t>« </a:t>
            </a:r>
            <a:r>
              <a:rPr lang="fr-CA" sz="2400" b="1" dirty="0" err="1" smtClean="0"/>
              <a:t>Sovereignty</a:t>
            </a:r>
            <a:r>
              <a:rPr lang="fr-CA" sz="2400" b="1" dirty="0" smtClean="0"/>
              <a:t> », «</a:t>
            </a:r>
            <a:r>
              <a:rPr lang="fr-CA" sz="2400" b="1" dirty="0" err="1" smtClean="0"/>
              <a:t>Sovereign</a:t>
            </a:r>
            <a:r>
              <a:rPr lang="fr-CA" sz="2400" b="1" dirty="0" smtClean="0"/>
              <a:t> </a:t>
            </a:r>
            <a:r>
              <a:rPr lang="fr-CA" sz="2400" b="1" dirty="0" err="1" smtClean="0"/>
              <a:t>Equality</a:t>
            </a:r>
            <a:r>
              <a:rPr lang="fr-CA" sz="2400" b="1" dirty="0" smtClean="0"/>
              <a:t> » and « </a:t>
            </a:r>
            <a:r>
              <a:rPr lang="fr-CA" sz="2400" b="1" dirty="0" err="1" smtClean="0"/>
              <a:t>Comity</a:t>
            </a:r>
            <a:r>
              <a:rPr lang="fr-CA" sz="2400" b="1" dirty="0" smtClean="0"/>
              <a:t> »</a:t>
            </a:r>
            <a:endParaRPr lang="fr-CA" sz="2400" b="1" dirty="0"/>
          </a:p>
        </p:txBody>
      </p:sp>
      <p:sp>
        <p:nvSpPr>
          <p:cNvPr id="3" name="Espace réservé du contenu 2"/>
          <p:cNvSpPr>
            <a:spLocks noGrp="1"/>
          </p:cNvSpPr>
          <p:nvPr>
            <p:ph idx="1"/>
          </p:nvPr>
        </p:nvSpPr>
        <p:spPr/>
        <p:txBody>
          <a:bodyPr anchor="ctr"/>
          <a:lstStyle/>
          <a:p>
            <a:pPr lvl="0"/>
            <a:r>
              <a:rPr lang="en-US" sz="2300" dirty="0"/>
              <a:t>While “…As a general rule, Canadians abroad are bound by the law of the country in which they find themselves and cannot avail themselves of their rights under the Charter”, no doubt in response to stressor agents that the phenomenon of the “Global Village” may present, </a:t>
            </a:r>
            <a:r>
              <a:rPr lang="en-US" sz="2300" u="sng" dirty="0"/>
              <a:t>none of the doctrines, of “sovereign equality”, “comity” or otherwise, seem to have limited Quebec </a:t>
            </a:r>
            <a:r>
              <a:rPr lang="en-US" sz="2300" u="sng" dirty="0" smtClean="0"/>
              <a:t>or Canadian </a:t>
            </a:r>
            <a:r>
              <a:rPr lang="en-US" sz="2300" u="sng" dirty="0"/>
              <a:t>legislators in </a:t>
            </a:r>
            <a:r>
              <a:rPr lang="en-US" sz="2300" u="sng" dirty="0" smtClean="0"/>
              <a:t>incremental </a:t>
            </a:r>
            <a:r>
              <a:rPr lang="en-US" sz="2300" u="sng" dirty="0"/>
              <a:t>extra-territorial extension of </a:t>
            </a:r>
            <a:r>
              <a:rPr lang="en-US" sz="2300" u="sng" dirty="0" smtClean="0"/>
              <a:t>some statutes or rights </a:t>
            </a:r>
            <a:r>
              <a:rPr lang="en-US" sz="2300" u="sng" dirty="0" err="1" smtClean="0"/>
              <a:t>andparticularly</a:t>
            </a:r>
            <a:r>
              <a:rPr lang="en-US" sz="2300" u="sng" dirty="0" smtClean="0"/>
              <a:t> the </a:t>
            </a:r>
            <a:r>
              <a:rPr lang="en-US" sz="2300" i="1" u="sng" dirty="0" smtClean="0"/>
              <a:t>Canadian</a:t>
            </a:r>
            <a:r>
              <a:rPr lang="en-US" sz="2300" u="sng" dirty="0" smtClean="0"/>
              <a:t> and/or </a:t>
            </a:r>
            <a:r>
              <a:rPr lang="en-US" sz="2300" i="1" u="sng" dirty="0" smtClean="0"/>
              <a:t>Quebec Charters  </a:t>
            </a:r>
            <a:r>
              <a:rPr lang="en-US" sz="2300" u="sng" dirty="0" smtClean="0"/>
              <a:t>to </a:t>
            </a:r>
            <a:r>
              <a:rPr lang="en-US" sz="2300" u="sng" dirty="0"/>
              <a:t>make them apply, in whole or in part, beyond its borders</a:t>
            </a:r>
            <a:r>
              <a:rPr lang="en-US" sz="2300" dirty="0"/>
              <a:t>.  </a:t>
            </a:r>
            <a:endParaRPr lang="fr-CA" sz="2300" dirty="0"/>
          </a:p>
          <a:p>
            <a:r>
              <a:rPr lang="en-US" sz="2300" i="1" u="sng" dirty="0"/>
              <a:t>Canada (Prime Minister)</a:t>
            </a:r>
            <a:r>
              <a:rPr lang="en-US" sz="2300" u="sng" dirty="0"/>
              <a:t> vs. </a:t>
            </a:r>
            <a:r>
              <a:rPr lang="en-US" sz="2300" i="1" u="sng" dirty="0"/>
              <a:t>Khadr</a:t>
            </a:r>
            <a:r>
              <a:rPr lang="en-US" sz="2300" dirty="0"/>
              <a:t>, </a:t>
            </a:r>
            <a:r>
              <a:rPr lang="en-US" sz="2300" dirty="0" smtClean="0"/>
              <a:t>[2010] </a:t>
            </a:r>
            <a:r>
              <a:rPr lang="en-US" sz="2300" dirty="0" smtClean="0">
                <a:latin typeface="+mj-lt"/>
              </a:rPr>
              <a:t>1</a:t>
            </a:r>
            <a:r>
              <a:rPr lang="en-US" sz="2300" dirty="0" smtClean="0"/>
              <a:t> S.C.R. </a:t>
            </a:r>
            <a:r>
              <a:rPr lang="en-US" sz="2300" dirty="0" smtClean="0">
                <a:latin typeface="+mj-lt"/>
              </a:rPr>
              <a:t>44</a:t>
            </a:r>
            <a:r>
              <a:rPr lang="en-US" sz="2300" dirty="0" smtClean="0"/>
              <a:t>; par</a:t>
            </a:r>
            <a:r>
              <a:rPr lang="en-US" sz="2300" dirty="0"/>
              <a:t>. </a:t>
            </a:r>
            <a:r>
              <a:rPr lang="en-US" sz="2300" dirty="0">
                <a:latin typeface="+mj-lt"/>
              </a:rPr>
              <a:t>14</a:t>
            </a:r>
            <a:r>
              <a:rPr lang="en-US" sz="2300" dirty="0" smtClean="0"/>
              <a:t>;</a:t>
            </a:r>
            <a:endParaRPr lang="fr-CA" sz="2300"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8</a:t>
            </a:fld>
            <a:endParaRPr lang="fr-CA"/>
          </a:p>
        </p:txBody>
      </p:sp>
    </p:spTree>
    <p:extLst>
      <p:ext uri="{BB962C8B-B14F-4D97-AF65-F5344CB8AC3E}">
        <p14:creationId xmlns:p14="http://schemas.microsoft.com/office/powerpoint/2010/main" val="3438405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19256" cy="720080"/>
          </a:xfrm>
        </p:spPr>
        <p:txBody>
          <a:bodyPr/>
          <a:lstStyle/>
          <a:p>
            <a:endParaRPr lang="fr-CA" dirty="0"/>
          </a:p>
        </p:txBody>
      </p:sp>
      <p:sp>
        <p:nvSpPr>
          <p:cNvPr id="3" name="Espace réservé du contenu 2"/>
          <p:cNvSpPr>
            <a:spLocks noGrp="1"/>
          </p:cNvSpPr>
          <p:nvPr>
            <p:ph idx="1"/>
          </p:nvPr>
        </p:nvSpPr>
        <p:spPr>
          <a:xfrm>
            <a:off x="457200" y="1772817"/>
            <a:ext cx="8229600" cy="4551784"/>
          </a:xfrm>
        </p:spPr>
        <p:txBody>
          <a:bodyPr anchor="ctr"/>
          <a:lstStyle/>
          <a:p>
            <a:pPr lvl="0"/>
            <a:r>
              <a:rPr lang="en-US" sz="1800" dirty="0"/>
              <a:t>How legislation impacts or may be expected to impact in specific areas, activities and situations is as much a function of how and why the legislation was adopted, </a:t>
            </a:r>
            <a:r>
              <a:rPr lang="en-US" sz="1800" u="sng" dirty="0"/>
              <a:t>its place and context within the hierarchy of laws and statutes that govern</a:t>
            </a:r>
            <a:r>
              <a:rPr lang="en-US" sz="1800" dirty="0"/>
              <a:t> and the approach and internal dynamic of the tradition concerned, as it is of the specific statutory texts themselves. </a:t>
            </a:r>
            <a:endParaRPr lang="en-US" sz="1800" dirty="0" smtClean="0"/>
          </a:p>
          <a:p>
            <a:pPr lvl="0"/>
            <a:r>
              <a:rPr lang="en-US" sz="1800" dirty="0" smtClean="0"/>
              <a:t>This </a:t>
            </a:r>
            <a:r>
              <a:rPr lang="en-US" sz="1800" dirty="0"/>
              <a:t>is no less evident in the extraterritorial reach of some of some aspects of the Quebec Privacy Regime.  The very different origin of the approach to privacy law in Quebec makes the impact, actual or potential of its privacy regime on the employment law landscape in Quebec quite distinct.</a:t>
            </a:r>
            <a:endParaRPr lang="fr-CA" sz="1800" dirty="0"/>
          </a:p>
          <a:p>
            <a:r>
              <a:rPr lang="en-CA" sz="1800" dirty="0"/>
              <a:t>In Quebec, the “privacy regime” in the private sector is composed of </a:t>
            </a:r>
            <a:r>
              <a:rPr lang="en-CA" sz="1800" dirty="0" err="1"/>
              <a:t>i</a:t>
            </a:r>
            <a:r>
              <a:rPr lang="en-CA" sz="1800" dirty="0"/>
              <a:t>) Quebec’s </a:t>
            </a:r>
            <a:r>
              <a:rPr lang="en-CA" sz="1800" u="sng" dirty="0"/>
              <a:t>Act Respecting Protection of Personal Information in the Private Sector</a:t>
            </a:r>
            <a:r>
              <a:rPr lang="en-CA" sz="1800" dirty="0"/>
              <a:t>, L.R.Q. c. P-39.1; ii) </a:t>
            </a:r>
            <a:r>
              <a:rPr lang="en-CA" sz="1800" u="sng" dirty="0"/>
              <a:t>Act to Establish a Legal Framework for Information Technologies</a:t>
            </a:r>
            <a:r>
              <a:rPr lang="en-CA" sz="1800" dirty="0"/>
              <a:t>; R.S.Q. c. C-1.1, and particularly Sections 23-27, 34, 37, 4041, 44-46 thereof governing </a:t>
            </a:r>
            <a:r>
              <a:rPr lang="en-CA" sz="1800" i="1" dirty="0"/>
              <a:t>inter alia</a:t>
            </a:r>
            <a:r>
              <a:rPr lang="en-CA" sz="1800" dirty="0"/>
              <a:t> the use and storage of biometric data; iii) Arts. 3, 35-41 C.C.Q.; </a:t>
            </a:r>
            <a:r>
              <a:rPr lang="en-CA" sz="1800" dirty="0" smtClean="0"/>
              <a:t> and </a:t>
            </a:r>
            <a:r>
              <a:rPr lang="en-CA" sz="1800" dirty="0"/>
              <a:t>Art. 5, </a:t>
            </a:r>
            <a:r>
              <a:rPr lang="en-CA" sz="1800" u="sng" dirty="0"/>
              <a:t>Charter of Rights and Freedoms, L.R.Q. c. C-12;</a:t>
            </a:r>
            <a:endParaRPr lang="fr-CA" sz="1800" dirty="0"/>
          </a:p>
          <a:p>
            <a:endParaRPr lang="fr-CA" dirty="0"/>
          </a:p>
        </p:txBody>
      </p:sp>
      <p:sp>
        <p:nvSpPr>
          <p:cNvPr id="4" name="Espace réservé du numéro de diapositive 3"/>
          <p:cNvSpPr>
            <a:spLocks noGrp="1"/>
          </p:cNvSpPr>
          <p:nvPr>
            <p:ph type="sldNum" sz="quarter" idx="12"/>
          </p:nvPr>
        </p:nvSpPr>
        <p:spPr/>
        <p:txBody>
          <a:bodyPr/>
          <a:lstStyle/>
          <a:p>
            <a:pPr>
              <a:defRPr/>
            </a:pPr>
            <a:fld id="{BF8625E6-CF2D-4B75-83CA-2684C042D643}" type="slidenum">
              <a:rPr lang="fr-CA" smtClean="0"/>
              <a:pPr>
                <a:defRPr/>
              </a:pPr>
              <a:t>9</a:t>
            </a:fld>
            <a:endParaRPr lang="fr-CA"/>
          </a:p>
        </p:txBody>
      </p:sp>
    </p:spTree>
    <p:extLst>
      <p:ext uri="{BB962C8B-B14F-4D97-AF65-F5344CB8AC3E}">
        <p14:creationId xmlns:p14="http://schemas.microsoft.com/office/powerpoint/2010/main" val="11948442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1765</TotalTime>
  <Words>4433</Words>
  <Application>Microsoft Office PowerPoint</Application>
  <PresentationFormat>Affichage à l'écran (4:3)</PresentationFormat>
  <Paragraphs>322</Paragraphs>
  <Slides>75</Slides>
  <Notes>2</Notes>
  <HiddenSlides>0</HiddenSlides>
  <MMClips>0</MMClips>
  <ScaleCrop>false</ScaleCrop>
  <HeadingPairs>
    <vt:vector size="4" baseType="variant">
      <vt:variant>
        <vt:lpstr>Thème</vt:lpstr>
      </vt:variant>
      <vt:variant>
        <vt:i4>1</vt:i4>
      </vt:variant>
      <vt:variant>
        <vt:lpstr>Titres des diapositives</vt:lpstr>
      </vt:variant>
      <vt:variant>
        <vt:i4>75</vt:i4>
      </vt:variant>
    </vt:vector>
  </HeadingPairs>
  <TitlesOfParts>
    <vt:vector size="76" baseType="lpstr">
      <vt:lpstr>Débit</vt:lpstr>
      <vt:lpstr>Présentation PowerPoint</vt:lpstr>
      <vt:lpstr>Léon Blum</vt:lpstr>
      <vt:lpstr>Présentation PowerPoint</vt:lpstr>
      <vt:lpstr>Point of Departure</vt:lpstr>
      <vt:lpstr>Présentation PowerPoint</vt:lpstr>
      <vt:lpstr>Présentation PowerPoint</vt:lpstr>
      <vt:lpstr>Présentation PowerPoint</vt:lpstr>
      <vt:lpstr>« Sovereignty », «Sovereign Equality » and « Comity »</vt:lpstr>
      <vt:lpstr>Présentation PowerPoint</vt:lpstr>
      <vt:lpstr>Présentation PowerPoint</vt:lpstr>
      <vt:lpstr>Privacy legislation in Canada- Overview</vt:lpstr>
      <vt:lpstr>Présentation PowerPoint</vt:lpstr>
      <vt:lpstr>However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Example Discrimination - Apprehended or Real</vt:lpstr>
      <vt:lpstr>Présentation PowerPoint</vt:lpstr>
      <vt:lpstr>Présentation PowerPoint</vt:lpstr>
      <vt:lpstr>Présentation PowerPoint</vt:lpstr>
      <vt:lpstr>Présentation PowerPoint</vt:lpstr>
      <vt:lpstr>CAVEAT OF SUPREME ORDER</vt:lpstr>
      <vt:lpstr> TAKE AWAYS</vt:lpstr>
      <vt:lpstr>Privacy and Drug Testing Expected to Cause Further Tension</vt:lpstr>
      <vt:lpstr> Section 8 – Canada Charter  « 8. Everyone has the right to be secure against unreasonable search or seizure.”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 v. Marakah, [2017] 2 S.C.R., 608 </vt:lpstr>
      <vt:lpstr>Présentation PowerPoint</vt:lpstr>
      <vt:lpstr>DRUG AND ALCOHOL TESTING</vt:lpstr>
      <vt:lpstr>Présentation PowerPoint</vt:lpstr>
      <vt:lpstr>Présentation PowerPoint</vt:lpstr>
      <vt:lpstr>Présentation PowerPoint</vt:lpstr>
      <vt:lpstr>TAKE AWAY:</vt:lpstr>
      <vt:lpstr>ETHICAL PRECEPTS IN QUEBEC  Chapter B-1, r. 3.1 Code of Professional Conduct of Lawyers </vt:lpstr>
      <vt:lpstr>Présentation PowerPoint</vt:lpstr>
      <vt:lpstr>PUTTING IT ALL TOGETHER Hypothetical </vt:lpstr>
      <vt:lpstr>Présentation PowerPoint</vt:lpstr>
      <vt:lpstr>Présentation PowerPoint</vt:lpstr>
      <vt:lpstr>ADDENDUM Investor and employees in cannabis companies may be banned from entering U.S., report suggests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Robinson Sheppard Shapiro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Michel Poulin</dc:creator>
  <cp:lastModifiedBy>Hélène Laroche</cp:lastModifiedBy>
  <cp:revision>256</cp:revision>
  <cp:lastPrinted>2018-10-11T18:31:36Z</cp:lastPrinted>
  <dcterms:created xsi:type="dcterms:W3CDTF">2010-05-25T18:06:15Z</dcterms:created>
  <dcterms:modified xsi:type="dcterms:W3CDTF">2018-10-12T16:10:25Z</dcterms:modified>
</cp:coreProperties>
</file>