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359" r:id="rId2"/>
    <p:sldId id="327" r:id="rId3"/>
    <p:sldId id="334" r:id="rId4"/>
    <p:sldId id="335" r:id="rId5"/>
    <p:sldId id="337" r:id="rId6"/>
    <p:sldId id="341" r:id="rId7"/>
    <p:sldId id="338" r:id="rId8"/>
    <p:sldId id="339"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60" r:id="rId23"/>
    <p:sldId id="355" r:id="rId24"/>
    <p:sldId id="356" r:id="rId25"/>
    <p:sldId id="364" r:id="rId26"/>
    <p:sldId id="357" r:id="rId27"/>
    <p:sldId id="363" r:id="rId28"/>
    <p:sldId id="362" r:id="rId29"/>
    <p:sldId id="366" r:id="rId30"/>
    <p:sldId id="361" r:id="rId31"/>
    <p:sldId id="331" r:id="rId32"/>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Coe" initials="VC" lastIdx="1" clrIdx="0"/>
  <p:cmAuthor id="1" name="Hilary Fraser" initials="H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392"/>
    <a:srgbClr val="33A9AF"/>
    <a:srgbClr val="C25252"/>
    <a:srgbClr val="DDD937"/>
    <a:srgbClr val="3C59D4"/>
    <a:srgbClr val="98B53D"/>
    <a:srgbClr val="AF4343"/>
    <a:srgbClr val="F5F5F5"/>
    <a:srgbClr val="EEEEEE"/>
    <a:srgbClr val="338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2" autoAdjust="0"/>
    <p:restoredTop sz="96323" autoAdjust="0"/>
  </p:normalViewPr>
  <p:slideViewPr>
    <p:cSldViewPr snapToGrid="0">
      <p:cViewPr varScale="1">
        <p:scale>
          <a:sx n="65" d="100"/>
          <a:sy n="65" d="100"/>
        </p:scale>
        <p:origin x="536" y="240"/>
      </p:cViewPr>
      <p:guideLst>
        <p:guide orient="horz" pos="4320"/>
        <p:guide pos="7680"/>
      </p:guideLst>
    </p:cSldViewPr>
  </p:slideViewPr>
  <p:outlineViewPr>
    <p:cViewPr>
      <p:scale>
        <a:sx n="33" d="100"/>
        <a:sy n="33" d="100"/>
      </p:scale>
      <p:origin x="0" y="34488"/>
    </p:cViewPr>
  </p:outlineViewPr>
  <p:notesTextViewPr>
    <p:cViewPr>
      <p:scale>
        <a:sx n="1" d="1"/>
        <a:sy n="1" d="1"/>
      </p:scale>
      <p:origin x="0" y="0"/>
    </p:cViewPr>
  </p:notesTextViewPr>
  <p:sorterViewPr>
    <p:cViewPr>
      <p:scale>
        <a:sx n="63" d="100"/>
        <a:sy n="63" d="100"/>
      </p:scale>
      <p:origin x="0" y="-117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47B73-6B03-4EF3-AD40-683CE00DABF6}" type="slidenum">
              <a:rPr lang="en-US" smtClean="0"/>
              <a:t>1</a:t>
            </a:fld>
            <a:endParaRPr lang="en-US"/>
          </a:p>
        </p:txBody>
      </p:sp>
    </p:spTree>
    <p:extLst>
      <p:ext uri="{BB962C8B-B14F-4D97-AF65-F5344CB8AC3E}">
        <p14:creationId xmlns:p14="http://schemas.microsoft.com/office/powerpoint/2010/main" val="127173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7194" b="6789"/>
          <a:stretch/>
        </p:blipFill>
        <p:spPr>
          <a:xfrm>
            <a:off x="0" y="-267003"/>
            <a:ext cx="24384000" cy="13983004"/>
          </a:xfrm>
          <a:prstGeom prst="rect">
            <a:avLst/>
          </a:prstGeom>
        </p:spPr>
      </p:pic>
      <p:grpSp>
        <p:nvGrpSpPr>
          <p:cNvPr id="13" name="Group 12"/>
          <p:cNvGrpSpPr/>
          <p:nvPr userDrawn="1"/>
        </p:nvGrpSpPr>
        <p:grpSpPr>
          <a:xfrm>
            <a:off x="0" y="1205713"/>
            <a:ext cx="24384000" cy="2726871"/>
            <a:chOff x="0" y="1262816"/>
            <a:chExt cx="24384000" cy="2726871"/>
          </a:xfrm>
        </p:grpSpPr>
        <p:sp>
          <p:nvSpPr>
            <p:cNvPr id="9" name="Rectangle 8"/>
            <p:cNvSpPr/>
            <p:nvPr userDrawn="1"/>
          </p:nvSpPr>
          <p:spPr>
            <a:xfrm>
              <a:off x="0" y="1262816"/>
              <a:ext cx="24384000" cy="2726871"/>
            </a:xfrm>
            <a:prstGeom prst="rect">
              <a:avLst/>
            </a:prstGeom>
            <a:solidFill>
              <a:srgbClr val="5073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8698"/>
                </a:solidFill>
                <a:latin typeface="Bebas Neue" panose="020B0606020202050201" pitchFamily="34" charset="-94"/>
              </a:endParaRPr>
            </a:p>
          </p:txBody>
        </p:sp>
        <p:sp>
          <p:nvSpPr>
            <p:cNvPr id="10" name="TextBox 9"/>
            <p:cNvSpPr txBox="1"/>
            <p:nvPr userDrawn="1"/>
          </p:nvSpPr>
          <p:spPr>
            <a:xfrm>
              <a:off x="8612955" y="2072253"/>
              <a:ext cx="15129913" cy="1200329"/>
            </a:xfrm>
            <a:prstGeom prst="rect">
              <a:avLst/>
            </a:prstGeom>
            <a:noFill/>
          </p:spPr>
          <p:txBody>
            <a:bodyPr wrap="square" rtlCol="0">
              <a:spAutoFit/>
            </a:bodyPr>
            <a:lstStyle/>
            <a:p>
              <a:r>
                <a:rPr lang="en-US" sz="7200" b="1" spc="100" dirty="0">
                  <a:solidFill>
                    <a:schemeClr val="bg1"/>
                  </a:solidFill>
                  <a:latin typeface="Arial" panose="020B0604020202020204" pitchFamily="34" charset="0"/>
                  <a:ea typeface="Open Sans" panose="020B0606030504020204" pitchFamily="34" charset="0"/>
                  <a:cs typeface="Arial" panose="020B0604020202020204" pitchFamily="34" charset="0"/>
                </a:rPr>
                <a:t>Title</a:t>
              </a:r>
              <a:endParaRPr lang="en-US" sz="4800" b="1" spc="1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cxnSp>
          <p:nvCxnSpPr>
            <p:cNvPr id="11" name="Straight Connector 10"/>
            <p:cNvCxnSpPr/>
            <p:nvPr userDrawn="1"/>
          </p:nvCxnSpPr>
          <p:spPr>
            <a:xfrm>
              <a:off x="8422474" y="1902678"/>
              <a:ext cx="0" cy="157327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94" y="2013400"/>
              <a:ext cx="7315200" cy="1225706"/>
            </a:xfrm>
            <a:prstGeom prst="rect">
              <a:avLst/>
            </a:prstGeom>
          </p:spPr>
        </p:pic>
      </p:grpSp>
    </p:spTree>
    <p:extLst>
      <p:ext uri="{BB962C8B-B14F-4D97-AF65-F5344CB8AC3E}">
        <p14:creationId xmlns:p14="http://schemas.microsoft.com/office/powerpoint/2010/main" val="324480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47696" y="3651250"/>
            <a:ext cx="9333187"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90786" y="3651250"/>
            <a:ext cx="9716814"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153103" y="3721100"/>
            <a:ext cx="19581485" cy="867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flipH="1">
            <a:off x="-3" y="1861160"/>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3" name="Slide Number Placeholder 2"/>
          <p:cNvSpPr>
            <a:spLocks noGrp="1"/>
          </p:cNvSpPr>
          <p:nvPr>
            <p:ph type="sldNum" sz="quarter" idx="11"/>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362240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5448" y="730251"/>
            <a:ext cx="19715328" cy="2651126"/>
          </a:xfrm>
        </p:spPr>
        <p:txBody>
          <a:bodyPr/>
          <a:lstStyle/>
          <a:p>
            <a:r>
              <a:rPr lang="en-US" dirty="0"/>
              <a:t>Click to edit Master title style</a:t>
            </a:r>
          </a:p>
        </p:txBody>
      </p:sp>
      <p:sp>
        <p:nvSpPr>
          <p:cNvPr id="3" name="Text Placeholder 2"/>
          <p:cNvSpPr>
            <a:spLocks noGrp="1"/>
          </p:cNvSpPr>
          <p:nvPr>
            <p:ph type="body" idx="1"/>
          </p:nvPr>
        </p:nvSpPr>
        <p:spPr>
          <a:xfrm>
            <a:off x="2995447" y="3362326"/>
            <a:ext cx="933318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995447" y="5010150"/>
            <a:ext cx="933318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673013" y="3362326"/>
            <a:ext cx="10037763"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675476" y="5010150"/>
            <a:ext cx="10035300" cy="7369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3063" y="914400"/>
            <a:ext cx="11531927" cy="1576552"/>
          </a:xfrm>
        </p:spPr>
        <p:txBody>
          <a:bodyPr anchor="b"/>
          <a:lstStyle>
            <a:lvl1pPr>
              <a:defRPr sz="6400"/>
            </a:lvl1pPr>
          </a:lstStyle>
          <a:p>
            <a:r>
              <a:rPr lang="en-US" dirty="0"/>
              <a:t>Click to edit Master title style</a:t>
            </a:r>
          </a:p>
        </p:txBody>
      </p:sp>
      <p:sp>
        <p:nvSpPr>
          <p:cNvPr id="3" name="Content Placeholder 2"/>
          <p:cNvSpPr>
            <a:spLocks noGrp="1"/>
          </p:cNvSpPr>
          <p:nvPr>
            <p:ph idx="1"/>
          </p:nvPr>
        </p:nvSpPr>
        <p:spPr>
          <a:xfrm>
            <a:off x="11067394" y="2995447"/>
            <a:ext cx="11643382" cy="8726653"/>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53102" y="2995448"/>
            <a:ext cx="6779173" cy="8742528"/>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8" name="Straight Connector 7"/>
          <p:cNvCxnSpPr/>
          <p:nvPr userDrawn="1"/>
        </p:nvCxnSpPr>
        <p:spPr>
          <a:xfrm>
            <a:off x="9030290" y="6716541"/>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11156831" y="4235542"/>
            <a:ext cx="1990539" cy="2029288"/>
          </a:xfrm>
          <a:prstGeom prst="ellipse">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Bebas Neue Bold" panose="020B0606020202050201" pitchFamily="34" charset="-94"/>
            </a:endParaRPr>
          </a:p>
        </p:txBody>
      </p:sp>
      <p:sp>
        <p:nvSpPr>
          <p:cNvPr id="10" name="TextBox 9"/>
          <p:cNvSpPr txBox="1"/>
          <p:nvPr userDrawn="1"/>
        </p:nvSpPr>
        <p:spPr>
          <a:xfrm>
            <a:off x="7268317" y="7081375"/>
            <a:ext cx="9861143" cy="1107996"/>
          </a:xfrm>
          <a:prstGeom prst="rect">
            <a:avLst/>
          </a:prstGeom>
          <a:noFill/>
        </p:spPr>
        <p:txBody>
          <a:bodyPr wrap="square" rtlCol="0">
            <a:spAutoFit/>
          </a:bodyPr>
          <a:lstStyle/>
          <a:p>
            <a:pPr algn="ctr"/>
            <a:r>
              <a:rPr lang="tr-TR" sz="6600" b="1" spc="1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 QUESTIONS?</a:t>
            </a:r>
            <a:endParaRPr lang="en-US" sz="6600" b="1" spc="1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1" name="Picture 10"/>
          <p:cNvPicPr>
            <a:picLocks noChangeAspect="1"/>
          </p:cNvPicPr>
          <p:nvPr userDrawn="1"/>
        </p:nvPicPr>
        <p:blipFill>
          <a:blip r:embed="rId2"/>
          <a:stretch>
            <a:fillRect/>
          </a:stretch>
        </p:blipFill>
        <p:spPr>
          <a:xfrm>
            <a:off x="11606475" y="4784507"/>
            <a:ext cx="1091250" cy="951927"/>
          </a:xfrm>
          <a:prstGeom prst="rect">
            <a:avLst/>
          </a:prstGeom>
        </p:spPr>
      </p:pic>
      <p:sp>
        <p:nvSpPr>
          <p:cNvPr id="2" name="Slide Number Placeholder 1"/>
          <p:cNvSpPr>
            <a:spLocks noGrp="1"/>
          </p:cNvSpPr>
          <p:nvPr>
            <p:ph type="sldNum" sz="quarter" idx="10"/>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E566767-BC56-4182-87C9-762D3388F458}" type="slidenum">
              <a:rPr lang="en-US" smtClean="0"/>
              <a:t>‹#›</a:t>
            </a:fld>
            <a:endParaRPr lang="en-US"/>
          </a:p>
        </p:txBody>
      </p:sp>
    </p:spTree>
    <p:extLst>
      <p:ext uri="{BB962C8B-B14F-4D97-AF65-F5344CB8AC3E}">
        <p14:creationId xmlns:p14="http://schemas.microsoft.com/office/powerpoint/2010/main" val="416185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53102" y="730251"/>
            <a:ext cx="19554497"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53102" y="3651250"/>
            <a:ext cx="19554497"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079831" y="12736896"/>
            <a:ext cx="422433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3260083" y="2581264"/>
            <a:ext cx="19221545"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260083" y="2605557"/>
            <a:ext cx="7365876"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flipH="1">
            <a:off x="-3" y="1861160"/>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398"/>
              </a:solidFill>
            </a:endParaRPr>
          </a:p>
        </p:txBody>
      </p:sp>
      <p:sp>
        <p:nvSpPr>
          <p:cNvPr id="4" name="Slide Number Placeholder 3"/>
          <p:cNvSpPr>
            <a:spLocks noGrp="1"/>
          </p:cNvSpPr>
          <p:nvPr>
            <p:ph type="sldNum" sz="quarter" idx="4"/>
          </p:nvPr>
        </p:nvSpPr>
        <p:spPr>
          <a:xfrm>
            <a:off x="17475200" y="12712700"/>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1E566767-BC56-4182-87C9-762D3388F458}" type="slidenum">
              <a:rPr lang="en-US" smtClean="0"/>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 id="2147483665" r:id="rId4"/>
    <p:sldLayoutId id="2147483666" r:id="rId5"/>
    <p:sldLayoutId id="2147483668" r:id="rId6"/>
    <p:sldLayoutId id="2147483670" r:id="rId7"/>
    <p:sldLayoutId id="2147483667" r:id="rId8"/>
    <p:sldLayoutId id="2147483673" r:id="rId9"/>
  </p:sldLayoutIdLst>
  <p:hf hdr="0" ftr="0" dt="0"/>
  <p:txStyles>
    <p:titleStyle>
      <a:lvl1pPr algn="l" defTabSz="1828800" rtl="0" eaLnBrk="1" latinLnBrk="0" hangingPunct="1">
        <a:lnSpc>
          <a:spcPct val="90000"/>
        </a:lnSpc>
        <a:spcBef>
          <a:spcPct val="0"/>
        </a:spcBef>
        <a:buNone/>
        <a:defRPr sz="8000" kern="1200">
          <a:solidFill>
            <a:srgbClr val="507392"/>
          </a:solidFill>
          <a:latin typeface="+mj-lt"/>
          <a:ea typeface="+mj-ea"/>
          <a:cs typeface="Arial" panose="020B0604020202020204" pitchFamily="34" charset="0"/>
        </a:defRPr>
      </a:lvl1pPr>
    </p:titleStyle>
    <p:bodyStyle>
      <a:lvl1pPr marL="0" indent="0" algn="l" defTabSz="1828800" rtl="0" eaLnBrk="1" latinLnBrk="0" hangingPunct="1">
        <a:lnSpc>
          <a:spcPct val="90000"/>
        </a:lnSpc>
        <a:spcBef>
          <a:spcPts val="2000"/>
        </a:spcBef>
        <a:buFont typeface="Wingdings" panose="05000000000000000000" pitchFamily="2" charset="2"/>
        <a:buNone/>
        <a:defRPr sz="5400" kern="1200">
          <a:solidFill>
            <a:schemeClr val="bg2">
              <a:lumMod val="50000"/>
            </a:schemeClr>
          </a:solidFill>
          <a:latin typeface="+mn-lt"/>
          <a:ea typeface="+mn-ea"/>
          <a:cs typeface="+mn-cs"/>
        </a:defRPr>
      </a:lvl1pPr>
      <a:lvl2pPr marL="1371600" indent="-457200" algn="l" defTabSz="1828800" rtl="0" eaLnBrk="1" latinLnBrk="0" hangingPunct="1">
        <a:lnSpc>
          <a:spcPct val="90000"/>
        </a:lnSpc>
        <a:spcBef>
          <a:spcPts val="1000"/>
        </a:spcBef>
        <a:buFont typeface="Wingdings" panose="05000000000000000000" pitchFamily="2" charset="2"/>
        <a:buChar char="§"/>
        <a:defRPr sz="4800" kern="1200">
          <a:solidFill>
            <a:schemeClr val="bg2">
              <a:lumMod val="50000"/>
            </a:schemeClr>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400" kern="1200">
          <a:solidFill>
            <a:schemeClr val="bg2">
              <a:lumMod val="50000"/>
            </a:schemeClr>
          </a:solidFill>
          <a:latin typeface="+mn-lt"/>
          <a:ea typeface="+mn-ea"/>
          <a:cs typeface="+mn-cs"/>
        </a:defRPr>
      </a:lvl3pPr>
      <a:lvl4pPr marL="3200400" indent="-457200" algn="l" defTabSz="1828800" rtl="0" eaLnBrk="1" latinLnBrk="0" hangingPunct="1">
        <a:lnSpc>
          <a:spcPct val="90000"/>
        </a:lnSpc>
        <a:spcBef>
          <a:spcPts val="1000"/>
        </a:spcBef>
        <a:buFont typeface="Courier New" panose="02070309020205020404" pitchFamily="49" charset="0"/>
        <a:buChar char="o"/>
        <a:defRPr sz="3600" kern="1200">
          <a:solidFill>
            <a:schemeClr val="bg2">
              <a:lumMod val="50000"/>
            </a:schemeClr>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2">
              <a:lumMod val="50000"/>
            </a:schemeClr>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ic.gc.ca/english/immigrate/skilled/crs-tool.a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ic.gc.ca/english/immigrate/skilled/crs-tool.a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millermayer.boxcn.net/v/Fall2018regulatoryagend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ustraveldocs.com/" TargetMode="External"/><Relationship Id="rId2" Type="http://schemas.openxmlformats.org/officeDocument/2006/relationships/hyperlink" Target="https://ais.usvisa-info.com/en-US/countries_list/ni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2739" y="2871058"/>
            <a:ext cx="7396483" cy="8431989"/>
          </a:xfrm>
          <a:prstGeom prst="rect">
            <a:avLst/>
          </a:prstGeom>
        </p:spPr>
      </p:pic>
      <p:sp>
        <p:nvSpPr>
          <p:cNvPr id="3" name="Rectangle 2"/>
          <p:cNvSpPr/>
          <p:nvPr/>
        </p:nvSpPr>
        <p:spPr>
          <a:xfrm>
            <a:off x="609599" y="1183677"/>
            <a:ext cx="19318013" cy="769441"/>
          </a:xfrm>
          <a:prstGeom prst="rect">
            <a:avLst/>
          </a:prstGeom>
        </p:spPr>
        <p:txBody>
          <a:bodyPr wrap="square">
            <a:spAutoFit/>
          </a:bodyPr>
          <a:lstStyle/>
          <a:p>
            <a:r>
              <a:rPr lang="en-US" sz="4400" dirty="0">
                <a:solidFill>
                  <a:schemeClr val="bg2">
                    <a:lumMod val="50000"/>
                  </a:schemeClr>
                </a:solidFill>
              </a:rPr>
              <a:t>10th Annual Northern Border U.S./Canada Immigration Law Conference</a:t>
            </a:r>
          </a:p>
        </p:txBody>
      </p:sp>
      <p:sp>
        <p:nvSpPr>
          <p:cNvPr id="4" name="Rectangle 3"/>
          <p:cNvSpPr/>
          <p:nvPr/>
        </p:nvSpPr>
        <p:spPr>
          <a:xfrm>
            <a:off x="609599" y="2871058"/>
            <a:ext cx="16827063" cy="3416320"/>
          </a:xfrm>
          <a:prstGeom prst="rect">
            <a:avLst/>
          </a:prstGeom>
        </p:spPr>
        <p:txBody>
          <a:bodyPr wrap="square">
            <a:spAutoFit/>
          </a:bodyPr>
          <a:lstStyle/>
          <a:p>
            <a:r>
              <a:rPr lang="en-US" sz="7200" dirty="0">
                <a:solidFill>
                  <a:srgbClr val="507392"/>
                </a:solidFill>
              </a:rPr>
              <a:t>Hot Topics in Temporary and Permanent Residence for Highly Skilled Workers on Both Sides of the Border</a:t>
            </a:r>
          </a:p>
        </p:txBody>
      </p:sp>
      <p:sp>
        <p:nvSpPr>
          <p:cNvPr id="5" name="Rectangle 4"/>
          <p:cNvSpPr/>
          <p:nvPr/>
        </p:nvSpPr>
        <p:spPr>
          <a:xfrm>
            <a:off x="609598" y="6858000"/>
            <a:ext cx="14485751" cy="5693866"/>
          </a:xfrm>
          <a:prstGeom prst="rect">
            <a:avLst/>
          </a:prstGeom>
        </p:spPr>
        <p:txBody>
          <a:bodyPr wrap="square">
            <a:spAutoFit/>
          </a:bodyPr>
          <a:lstStyle/>
          <a:p>
            <a:r>
              <a:rPr lang="en-US" sz="4000" dirty="0">
                <a:solidFill>
                  <a:schemeClr val="bg2">
                    <a:lumMod val="50000"/>
                  </a:schemeClr>
                </a:solidFill>
              </a:rPr>
              <a:t>Panelists: </a:t>
            </a:r>
          </a:p>
          <a:p>
            <a:endParaRPr lang="en-US" sz="4000" dirty="0">
              <a:solidFill>
                <a:schemeClr val="bg2">
                  <a:lumMod val="50000"/>
                </a:schemeClr>
              </a:solidFill>
            </a:endParaRPr>
          </a:p>
          <a:p>
            <a:r>
              <a:rPr lang="en-US" sz="4000" dirty="0">
                <a:solidFill>
                  <a:schemeClr val="bg2">
                    <a:lumMod val="50000"/>
                  </a:schemeClr>
                </a:solidFill>
              </a:rPr>
              <a:t>Jan Pederson, Maggio + </a:t>
            </a:r>
            <a:r>
              <a:rPr lang="en-US" sz="4000" dirty="0" err="1">
                <a:solidFill>
                  <a:schemeClr val="bg2">
                    <a:lumMod val="50000"/>
                  </a:schemeClr>
                </a:solidFill>
              </a:rPr>
              <a:t>Kattar</a:t>
            </a:r>
            <a:r>
              <a:rPr lang="en-US" sz="4000" dirty="0">
                <a:solidFill>
                  <a:schemeClr val="bg2">
                    <a:lumMod val="50000"/>
                  </a:schemeClr>
                </a:solidFill>
              </a:rPr>
              <a:t> (Washington, DC)</a:t>
            </a:r>
          </a:p>
          <a:p>
            <a:pPr lvl="0"/>
            <a:r>
              <a:rPr lang="en-US" sz="4000" dirty="0">
                <a:solidFill>
                  <a:srgbClr val="DEDEDE">
                    <a:lumMod val="50000"/>
                  </a:srgbClr>
                </a:solidFill>
              </a:rPr>
              <a:t>Kristine </a:t>
            </a:r>
            <a:r>
              <a:rPr lang="en-US" sz="4000" dirty="0" err="1">
                <a:solidFill>
                  <a:srgbClr val="DEDEDE">
                    <a:lumMod val="50000"/>
                  </a:srgbClr>
                </a:solidFill>
              </a:rPr>
              <a:t>Dela</a:t>
            </a:r>
            <a:r>
              <a:rPr lang="en-US" sz="4000" dirty="0">
                <a:solidFill>
                  <a:srgbClr val="DEDEDE">
                    <a:lumMod val="50000"/>
                  </a:srgbClr>
                </a:solidFill>
              </a:rPr>
              <a:t> Cruz, Garson LLP (Toronto)</a:t>
            </a:r>
          </a:p>
          <a:p>
            <a:r>
              <a:rPr lang="en-US" sz="4000" dirty="0">
                <a:solidFill>
                  <a:schemeClr val="bg2">
                    <a:lumMod val="50000"/>
                  </a:schemeClr>
                </a:solidFill>
              </a:rPr>
              <a:t>Brendan Venter, Whiteman Osterman and Hanna LLP (Albany)</a:t>
            </a:r>
          </a:p>
          <a:p>
            <a:endParaRPr lang="en-US" sz="4000" dirty="0">
              <a:solidFill>
                <a:schemeClr val="bg2">
                  <a:lumMod val="50000"/>
                </a:schemeClr>
              </a:solidFill>
            </a:endParaRPr>
          </a:p>
          <a:p>
            <a:r>
              <a:rPr lang="en-US" sz="4000" dirty="0">
                <a:solidFill>
                  <a:schemeClr val="bg2">
                    <a:lumMod val="50000"/>
                  </a:schemeClr>
                </a:solidFill>
              </a:rPr>
              <a:t>Moderator: </a:t>
            </a:r>
          </a:p>
          <a:p>
            <a:r>
              <a:rPr lang="en-US" sz="4000" dirty="0">
                <a:solidFill>
                  <a:schemeClr val="bg2">
                    <a:lumMod val="50000"/>
                  </a:schemeClr>
                </a:solidFill>
              </a:rPr>
              <a:t>Hilary Fraser, Miller Mayer LLP (Ithaca)</a:t>
            </a:r>
          </a:p>
          <a:p>
            <a:endParaRPr lang="en-US" sz="4400" dirty="0">
              <a:solidFill>
                <a:schemeClr val="bg2">
                  <a:lumMod val="50000"/>
                </a:schemeClr>
              </a:solidFill>
            </a:endParaRPr>
          </a:p>
        </p:txBody>
      </p:sp>
      <p:sp>
        <p:nvSpPr>
          <p:cNvPr id="6" name="Rectangle 5"/>
          <p:cNvSpPr/>
          <p:nvPr/>
        </p:nvSpPr>
        <p:spPr>
          <a:xfrm>
            <a:off x="0" y="0"/>
            <a:ext cx="24384000" cy="13716000"/>
          </a:xfrm>
          <a:prstGeom prst="rect">
            <a:avLst/>
          </a:prstGeom>
          <a:noFill/>
          <a:ln w="88900">
            <a:solidFill>
              <a:srgbClr val="507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fld id="{1E566767-BC56-4182-87C9-762D3388F458}" type="slidenum">
              <a:rPr lang="en-US" sz="2000" smtClean="0"/>
              <a:t>1</a:t>
            </a:fld>
            <a:endParaRPr lang="en-US" sz="2000" dirty="0"/>
          </a:p>
        </p:txBody>
      </p:sp>
    </p:spTree>
    <p:extLst>
      <p:ext uri="{BB962C8B-B14F-4D97-AF65-F5344CB8AC3E}">
        <p14:creationId xmlns:p14="http://schemas.microsoft.com/office/powerpoint/2010/main" val="3204036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USCIS Policy Update on RFEs and NOIDs</a:t>
            </a:r>
          </a:p>
        </p:txBody>
      </p:sp>
      <p:sp>
        <p:nvSpPr>
          <p:cNvPr id="3" name="Content Placeholder 2"/>
          <p:cNvSpPr>
            <a:spLocks noGrp="1"/>
          </p:cNvSpPr>
          <p:nvPr>
            <p:ph sz="half" idx="1"/>
          </p:nvPr>
        </p:nvSpPr>
        <p:spPr>
          <a:xfrm>
            <a:off x="3247696" y="2837793"/>
            <a:ext cx="18981683" cy="9516133"/>
          </a:xfrm>
        </p:spPr>
        <p:txBody>
          <a:bodyPr/>
          <a:lstStyle/>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Took effect on September 11, 2018</a:t>
            </a:r>
          </a:p>
          <a:p>
            <a:pPr lvl="1"/>
            <a:r>
              <a:rPr lang="en-US" dirty="0"/>
              <a:t>Applications/petitions/requests received prior to this date are not subject to the new policy</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Prior USCIS policy (2013 policy memo):</a:t>
            </a:r>
          </a:p>
          <a:p>
            <a:pPr lvl="1"/>
            <a:r>
              <a:rPr lang="en-US" dirty="0"/>
              <a:t>RFEs should be issued “when the facts and law warrant”</a:t>
            </a:r>
          </a:p>
          <a:p>
            <a:pPr lvl="1"/>
            <a:r>
              <a:rPr lang="en-US" dirty="0"/>
              <a:t>An adjudicator should issue an RFE unless there was “no possibility” that the deficiency could be cured by submission of additional evidence</a:t>
            </a:r>
          </a:p>
          <a:p>
            <a:pPr lvl="2"/>
            <a:r>
              <a:rPr lang="en-US" dirty="0"/>
              <a:t>i.e., only statutory denials (when a nonexistent benefit is sought)</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10</a:t>
            </a:fld>
            <a:endParaRPr lang="en-US" sz="2000" dirty="0"/>
          </a:p>
        </p:txBody>
      </p:sp>
    </p:spTree>
    <p:extLst>
      <p:ext uri="{BB962C8B-B14F-4D97-AF65-F5344CB8AC3E}">
        <p14:creationId xmlns:p14="http://schemas.microsoft.com/office/powerpoint/2010/main" val="247787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USCIS Policy Update on RFEs and NOIDs (cont.)</a:t>
            </a:r>
          </a:p>
        </p:txBody>
      </p:sp>
      <p:sp>
        <p:nvSpPr>
          <p:cNvPr id="3" name="Content Placeholder 2"/>
          <p:cNvSpPr>
            <a:spLocks noGrp="1"/>
          </p:cNvSpPr>
          <p:nvPr>
            <p:ph sz="half" idx="1"/>
          </p:nvPr>
        </p:nvSpPr>
        <p:spPr>
          <a:xfrm>
            <a:off x="3247696" y="2900855"/>
            <a:ext cx="19013214" cy="9453071"/>
          </a:xfrm>
        </p:spPr>
        <p:txBody>
          <a:bodyPr/>
          <a:lstStyle/>
          <a:p>
            <a:r>
              <a:rPr lang="en-US" dirty="0"/>
              <a:t>Updated policy (2018 Policy Memo):</a:t>
            </a:r>
          </a:p>
          <a:p>
            <a:pPr lvl="1">
              <a:buFont typeface="Arial" panose="020B0604020202020204" pitchFamily="34" charset="0"/>
              <a:buChar char="•"/>
            </a:pPr>
            <a:r>
              <a:rPr lang="en-US" dirty="0"/>
              <a:t>Restores full discretion to adjudicators to deny applications, petitions, and requests without first issuing an RFE or NOID, if required initial evidence not submitted </a:t>
            </a:r>
            <a:r>
              <a:rPr lang="en-US" u="sng" dirty="0"/>
              <a:t>or if evidence in the record does not establish eligibility</a:t>
            </a:r>
          </a:p>
          <a:p>
            <a:pPr lvl="1">
              <a:buFont typeface="Arial" panose="020B0604020202020204" pitchFamily="34" charset="0"/>
              <a:buChar char="•"/>
            </a:pPr>
            <a:endParaRPr lang="en-US" dirty="0"/>
          </a:p>
          <a:p>
            <a:pPr lvl="1">
              <a:buFont typeface="Arial" panose="020B0604020202020204" pitchFamily="34" charset="0"/>
              <a:buChar char="•"/>
            </a:pPr>
            <a:r>
              <a:rPr lang="en-US" dirty="0"/>
              <a:t>Intended “ to discourage frivolous or substantially incomplete filings used as placeholder filings”</a:t>
            </a:r>
          </a:p>
          <a:p>
            <a:pPr lvl="1">
              <a:buFont typeface="Arial" panose="020B0604020202020204" pitchFamily="34" charset="0"/>
              <a:buChar char="•"/>
            </a:pPr>
            <a:endParaRPr lang="en-US" dirty="0"/>
          </a:p>
          <a:p>
            <a:pPr lvl="1">
              <a:buFont typeface="Arial" panose="020B0604020202020204" pitchFamily="34" charset="0"/>
              <a:buChar char="•"/>
            </a:pPr>
            <a:r>
              <a:rPr lang="en-US" dirty="0"/>
              <a:t>Purpose is “NOT to penalize filers for innocent mistakes or misunderstandings of the evidence required to establish eligibility”</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11</a:t>
            </a:fld>
            <a:endParaRPr lang="en-US" sz="2000" dirty="0"/>
          </a:p>
        </p:txBody>
      </p:sp>
    </p:spTree>
    <p:extLst>
      <p:ext uri="{BB962C8B-B14F-4D97-AF65-F5344CB8AC3E}">
        <p14:creationId xmlns:p14="http://schemas.microsoft.com/office/powerpoint/2010/main" val="383082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Exclusions</a:t>
            </a:r>
          </a:p>
        </p:txBody>
      </p:sp>
      <p:sp>
        <p:nvSpPr>
          <p:cNvPr id="3" name="Content Placeholder 2"/>
          <p:cNvSpPr>
            <a:spLocks noGrp="1"/>
          </p:cNvSpPr>
          <p:nvPr>
            <p:ph sz="half" idx="1"/>
          </p:nvPr>
        </p:nvSpPr>
        <p:spPr>
          <a:xfrm>
            <a:off x="3247696" y="3651250"/>
            <a:ext cx="19265463" cy="8702676"/>
          </a:xfrm>
        </p:spPr>
        <p:txBody>
          <a:bodyPr/>
          <a:lstStyle/>
          <a:p>
            <a:pPr marL="685800" indent="-685800">
              <a:buFont typeface="Arial" panose="020B0604020202020204" pitchFamily="34" charset="0"/>
              <a:buChar char="•"/>
            </a:pPr>
            <a:r>
              <a:rPr lang="en-US" dirty="0"/>
              <a:t>Does </a:t>
            </a:r>
            <a:r>
              <a:rPr lang="en-US" u="sng" dirty="0"/>
              <a:t>not</a:t>
            </a:r>
            <a:r>
              <a:rPr lang="en-US" dirty="0"/>
              <a:t> apply to DACA, asylum, or refugee applications</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Does </a:t>
            </a:r>
            <a:r>
              <a:rPr lang="en-US" u="sng" dirty="0"/>
              <a:t>not</a:t>
            </a:r>
            <a:r>
              <a:rPr lang="en-US" dirty="0"/>
              <a:t> apply in cases where form instructions or regulations permit applicants, petitioners, or requestors to file before all required initial evidence is available</a:t>
            </a:r>
          </a:p>
          <a:p>
            <a:pPr lvl="1"/>
            <a:r>
              <a:rPr lang="en-US" dirty="0"/>
              <a:t>For example, submission of the I-693 medical exam for Adjustment of Status applications</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12</a:t>
            </a:fld>
            <a:endParaRPr lang="en-US" sz="2000" dirty="0"/>
          </a:p>
        </p:txBody>
      </p:sp>
    </p:spTree>
    <p:extLst>
      <p:ext uri="{BB962C8B-B14F-4D97-AF65-F5344CB8AC3E}">
        <p14:creationId xmlns:p14="http://schemas.microsoft.com/office/powerpoint/2010/main" val="120791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164" y="346841"/>
            <a:ext cx="19554497" cy="2651126"/>
          </a:xfrm>
        </p:spPr>
        <p:txBody>
          <a:bodyPr>
            <a:normAutofit/>
          </a:bodyPr>
          <a:lstStyle/>
          <a:p>
            <a:r>
              <a:rPr lang="en-US" sz="7200" dirty="0"/>
              <a:t>Examples provided by USCIS of cases that could be denied without RFE/NOID</a:t>
            </a:r>
          </a:p>
        </p:txBody>
      </p:sp>
      <p:sp>
        <p:nvSpPr>
          <p:cNvPr id="3" name="Content Placeholder 2"/>
          <p:cNvSpPr>
            <a:spLocks noGrp="1"/>
          </p:cNvSpPr>
          <p:nvPr>
            <p:ph sz="half" idx="1"/>
          </p:nvPr>
        </p:nvSpPr>
        <p:spPr>
          <a:xfrm>
            <a:off x="3247696" y="3651250"/>
            <a:ext cx="19391587" cy="8702676"/>
          </a:xfrm>
        </p:spPr>
        <p:txBody>
          <a:bodyPr/>
          <a:lstStyle/>
          <a:p>
            <a:pPr marL="685800" indent="-685800">
              <a:buFont typeface="Arial" panose="020B0604020202020204" pitchFamily="34" charset="0"/>
              <a:buChar char="•"/>
            </a:pPr>
            <a:r>
              <a:rPr lang="en-US" dirty="0"/>
              <a:t>A family-based I-485 submitted without an I-864 Affidavit of Support</a:t>
            </a:r>
          </a:p>
          <a:p>
            <a:pPr marL="685800" indent="-685800">
              <a:buFont typeface="Arial" panose="020B0604020202020204" pitchFamily="34" charset="0"/>
              <a:buChar char="•"/>
            </a:pPr>
            <a:r>
              <a:rPr lang="en-US" dirty="0"/>
              <a:t>An H-1B petition submitted without any evidence of the beneficiary’s education or experience</a:t>
            </a:r>
          </a:p>
          <a:p>
            <a:pPr marL="685800" indent="-685800">
              <a:buFont typeface="Arial" panose="020B0604020202020204" pitchFamily="34" charset="0"/>
              <a:buChar char="•"/>
            </a:pPr>
            <a:r>
              <a:rPr lang="en-US" dirty="0"/>
              <a:t>Waiver applications submitted with little or no supporting evidence</a:t>
            </a:r>
          </a:p>
          <a:p>
            <a:pPr marL="685800" indent="-685800">
              <a:buFont typeface="Arial" panose="020B0604020202020204" pitchFamily="34" charset="0"/>
              <a:buChar char="•"/>
            </a:pPr>
            <a:r>
              <a:rPr lang="en-US" dirty="0"/>
              <a:t>Other “cases where the regulations, statute, or form instructions require the submission of an official document or other form or evidence establishing eligibility at the time of filing and there is no submission”</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13</a:t>
            </a:fld>
            <a:endParaRPr lang="en-US" sz="2000" dirty="0"/>
          </a:p>
        </p:txBody>
      </p:sp>
    </p:spTree>
    <p:extLst>
      <p:ext uri="{BB962C8B-B14F-4D97-AF65-F5344CB8AC3E}">
        <p14:creationId xmlns:p14="http://schemas.microsoft.com/office/powerpoint/2010/main" val="213004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164" y="725213"/>
            <a:ext cx="19554497" cy="2651126"/>
          </a:xfrm>
        </p:spPr>
        <p:txBody>
          <a:bodyPr>
            <a:normAutofit/>
          </a:bodyPr>
          <a:lstStyle/>
          <a:p>
            <a:r>
              <a:rPr lang="en-US" dirty="0"/>
              <a:t>Impacts of Denials</a:t>
            </a:r>
          </a:p>
        </p:txBody>
      </p:sp>
      <p:sp>
        <p:nvSpPr>
          <p:cNvPr id="3" name="Content Placeholder 2"/>
          <p:cNvSpPr>
            <a:spLocks noGrp="1"/>
          </p:cNvSpPr>
          <p:nvPr>
            <p:ph sz="half" idx="1"/>
          </p:nvPr>
        </p:nvSpPr>
        <p:spPr>
          <a:xfrm>
            <a:off x="3247696" y="3651250"/>
            <a:ext cx="19391587" cy="8702676"/>
          </a:xfrm>
        </p:spPr>
        <p:txBody>
          <a:bodyPr/>
          <a:lstStyle/>
          <a:p>
            <a:pPr marL="685800" indent="-685800">
              <a:buFont typeface="Arial" panose="020B0604020202020204" pitchFamily="34" charset="0"/>
              <a:buChar char="•"/>
            </a:pPr>
            <a:r>
              <a:rPr lang="en-US" dirty="0"/>
              <a:t>If application is denied in error, only recourse is to file an I-290B (for example, a denial for failing to submit a document that actually was submitted)</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When asked if denials without an RFE/NOID will be given supervisory review:</a:t>
            </a:r>
          </a:p>
          <a:p>
            <a:pPr lvl="1"/>
            <a:r>
              <a:rPr lang="en-US" dirty="0"/>
              <a:t>“Each office has their own process. Some require 100% review, some do not. No specific guidance has been given regarding supervisory review, but the offices will use their normal process for rolling out a new policy.”</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14</a:t>
            </a:fld>
            <a:endParaRPr lang="en-US" sz="2000" dirty="0"/>
          </a:p>
        </p:txBody>
      </p:sp>
    </p:spTree>
    <p:extLst>
      <p:ext uri="{BB962C8B-B14F-4D97-AF65-F5344CB8AC3E}">
        <p14:creationId xmlns:p14="http://schemas.microsoft.com/office/powerpoint/2010/main" val="153565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Checklists</a:t>
            </a:r>
          </a:p>
        </p:txBody>
      </p:sp>
      <p:sp>
        <p:nvSpPr>
          <p:cNvPr id="3" name="Content Placeholder 2"/>
          <p:cNvSpPr>
            <a:spLocks noGrp="1"/>
          </p:cNvSpPr>
          <p:nvPr>
            <p:ph sz="half" idx="1"/>
          </p:nvPr>
        </p:nvSpPr>
        <p:spPr>
          <a:xfrm>
            <a:off x="2634712" y="2932386"/>
            <a:ext cx="20395769" cy="9421540"/>
          </a:xfrm>
        </p:spPr>
        <p:txBody>
          <a:bodyPr>
            <a:normAutofit fontScale="85000" lnSpcReduction="10000"/>
          </a:bodyPr>
          <a:lstStyle/>
          <a:p>
            <a:pPr marL="685800" indent="-685800">
              <a:buFont typeface="Arial" panose="020B0604020202020204" pitchFamily="34" charset="0"/>
              <a:buChar char="•"/>
            </a:pPr>
            <a:r>
              <a:rPr lang="en-US" dirty="0"/>
              <a:t>USCIS has published checklists of required initial evidence for each form/classification on its website</a:t>
            </a:r>
          </a:p>
          <a:p>
            <a:pPr marL="685800" indent="-685800">
              <a:buFont typeface="Arial" panose="020B0604020202020204" pitchFamily="34" charset="0"/>
              <a:buChar char="•"/>
            </a:pPr>
            <a:r>
              <a:rPr lang="en-US" dirty="0"/>
              <a:t>Example:  </a:t>
            </a:r>
            <a:r>
              <a:rPr lang="en-US" dirty="0">
                <a:latin typeface="Lato" panose="020F0502020204030203" pitchFamily="34" charset="0"/>
                <a:ea typeface="Lato" panose="020F0502020204030203" pitchFamily="34" charset="0"/>
                <a:cs typeface="Lato" panose="020F0502020204030203" pitchFamily="34" charset="0"/>
              </a:rPr>
              <a:t>H-1B Specialty Occupation Worker</a:t>
            </a:r>
          </a:p>
          <a:p>
            <a:pPr lvl="1"/>
            <a:endParaRPr lang="en-US" b="1" dirty="0">
              <a:latin typeface="Lato" panose="020F0502020204030203" pitchFamily="34" charset="0"/>
              <a:ea typeface="Lato" panose="020F0502020204030203" pitchFamily="34" charset="0"/>
              <a:cs typeface="Lato" panose="020F0502020204030203" pitchFamily="34" charset="0"/>
            </a:endParaRPr>
          </a:p>
          <a:p>
            <a:pPr lvl="1"/>
            <a:r>
              <a:rPr lang="en-US" b="1" dirty="0">
                <a:latin typeface="Lato" panose="020F0502020204030203" pitchFamily="34" charset="0"/>
                <a:ea typeface="Lato" panose="020F0502020204030203" pitchFamily="34" charset="0"/>
                <a:cs typeface="Lato" panose="020F0502020204030203" pitchFamily="34" charset="0"/>
              </a:rPr>
              <a:t>Did you provide the following?</a:t>
            </a:r>
            <a:endParaRPr lang="en-US" dirty="0">
              <a:latin typeface="Lato" panose="020F0502020204030203" pitchFamily="34" charset="0"/>
              <a:ea typeface="Lato" panose="020F0502020204030203" pitchFamily="34" charset="0"/>
              <a:cs typeface="Lato" panose="020F0502020204030203" pitchFamily="34" charset="0"/>
            </a:endParaRPr>
          </a:p>
          <a:p>
            <a:pPr lvl="2" algn="just"/>
            <a:r>
              <a:rPr lang="en-US" dirty="0">
                <a:latin typeface="Lato" panose="020F0502020204030203" pitchFamily="34" charset="0"/>
                <a:ea typeface="Lato" panose="020F0502020204030203" pitchFamily="34" charset="0"/>
                <a:cs typeface="Lato" panose="020F0502020204030203" pitchFamily="34" charset="0"/>
              </a:rPr>
              <a:t>Evidence the beneficiary maintained status if seeking a change of status or extension of stay   </a:t>
            </a:r>
          </a:p>
          <a:p>
            <a:pPr lvl="2" algn="just"/>
            <a:r>
              <a:rPr lang="en-US" dirty="0">
                <a:latin typeface="Lato" panose="020F0502020204030203" pitchFamily="34" charset="0"/>
                <a:ea typeface="Lato" panose="020F0502020204030203" pitchFamily="34" charset="0"/>
                <a:cs typeface="Lato" panose="020F0502020204030203" pitchFamily="34" charset="0"/>
              </a:rPr>
              <a:t>Evidence showing the proposed employment qualifies as a specialty occupation </a:t>
            </a:r>
          </a:p>
          <a:p>
            <a:pPr lvl="2" algn="just"/>
            <a:r>
              <a:rPr lang="en-US" dirty="0">
                <a:latin typeface="Lato" panose="020F0502020204030203" pitchFamily="34" charset="0"/>
                <a:ea typeface="Lato" panose="020F0502020204030203" pitchFamily="34" charset="0"/>
                <a:cs typeface="Lato" panose="020F0502020204030203" pitchFamily="34" charset="0"/>
              </a:rPr>
              <a:t>Evidence showing the beneficiary is qualified to perform the specialty occupation </a:t>
            </a:r>
          </a:p>
          <a:p>
            <a:pPr lvl="2" algn="just"/>
            <a:r>
              <a:rPr lang="en-US" dirty="0">
                <a:latin typeface="Lato" panose="020F0502020204030203" pitchFamily="34" charset="0"/>
                <a:ea typeface="Lato" panose="020F0502020204030203" pitchFamily="34" charset="0"/>
                <a:cs typeface="Lato" panose="020F0502020204030203" pitchFamily="34" charset="0"/>
              </a:rPr>
              <a:t>A copy of any required license or other official permission for the beneficiary to perform the specialty occupation in the state of intended employment (if applicable)  </a:t>
            </a:r>
          </a:p>
          <a:p>
            <a:pPr lvl="2" algn="just"/>
            <a:r>
              <a:rPr lang="en-US" dirty="0">
                <a:latin typeface="Lato" panose="020F0502020204030203" pitchFamily="34" charset="0"/>
                <a:ea typeface="Lato" panose="020F0502020204030203" pitchFamily="34" charset="0"/>
                <a:cs typeface="Lato" panose="020F0502020204030203" pitchFamily="34" charset="0"/>
              </a:rPr>
              <a:t>A copy of any written contract between the employer and the beneficiary or a summary of the terms of the oral agreement under which the beneficiary will be employed </a:t>
            </a:r>
          </a:p>
          <a:p>
            <a:pPr lvl="2" algn="just"/>
            <a:r>
              <a:rPr lang="en-US" dirty="0">
                <a:latin typeface="Lato" panose="020F0502020204030203" pitchFamily="34" charset="0"/>
                <a:ea typeface="Lato" panose="020F0502020204030203" pitchFamily="34" charset="0"/>
                <a:cs typeface="Lato" panose="020F0502020204030203" pitchFamily="34" charset="0"/>
              </a:rPr>
              <a:t>An itinerary showing the date and places of assignment if the petition indicates that the beneficiary will be providing services at more than one location. </a:t>
            </a:r>
          </a:p>
          <a:p>
            <a:pPr lvl="2" algn="just"/>
            <a:r>
              <a:rPr lang="en-US" dirty="0">
                <a:latin typeface="Lato" panose="020F0502020204030203" pitchFamily="34" charset="0"/>
                <a:ea typeface="Lato" panose="020F0502020204030203" pitchFamily="34" charset="0"/>
                <a:cs typeface="Lato" panose="020F0502020204030203" pitchFamily="34" charset="0"/>
              </a:rPr>
              <a:t>A corresponding Labor Condition Application (LCA) that has been certified by the Department of Labor (DOL) and signed by the petitioner and attorney/representative, if applicable </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15</a:t>
            </a:fld>
            <a:endParaRPr lang="en-US" sz="2000" dirty="0"/>
          </a:p>
        </p:txBody>
      </p:sp>
    </p:spTree>
    <p:extLst>
      <p:ext uri="{BB962C8B-B14F-4D97-AF65-F5344CB8AC3E}">
        <p14:creationId xmlns:p14="http://schemas.microsoft.com/office/powerpoint/2010/main" val="235545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USCIS Notice to Appear (NTA) Updated Policy Guidance</a:t>
            </a:r>
          </a:p>
        </p:txBody>
      </p:sp>
      <p:sp>
        <p:nvSpPr>
          <p:cNvPr id="3" name="Content Placeholder 2"/>
          <p:cNvSpPr>
            <a:spLocks noGrp="1"/>
          </p:cNvSpPr>
          <p:nvPr>
            <p:ph sz="half" idx="1"/>
          </p:nvPr>
        </p:nvSpPr>
        <p:spPr>
          <a:xfrm>
            <a:off x="2255805" y="2730908"/>
            <a:ext cx="20463642" cy="9421540"/>
          </a:xfrm>
        </p:spPr>
        <p:txBody>
          <a:bodyPr>
            <a:normAutofit/>
          </a:bodyPr>
          <a:lstStyle/>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June 28, 2018 USCIS Policy Memo; issued pursuant to Executive Order 13768, Enhancing Public Safety in the Interior of the United States</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Supersedes a November 2011 Policy Memo on this same topic</a:t>
            </a:r>
          </a:p>
          <a:p>
            <a:pPr lvl="1"/>
            <a:r>
              <a:rPr lang="en-US" dirty="0"/>
              <a:t>Separate PM issued in connection with DACA recipients/applicants</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16</a:t>
            </a:fld>
            <a:endParaRPr lang="en-US" sz="2000" dirty="0"/>
          </a:p>
        </p:txBody>
      </p:sp>
    </p:spTree>
    <p:extLst>
      <p:ext uri="{BB962C8B-B14F-4D97-AF65-F5344CB8AC3E}">
        <p14:creationId xmlns:p14="http://schemas.microsoft.com/office/powerpoint/2010/main" val="212684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USCIS Notice to Appear (NTA) Updated Policy Guidance </a:t>
            </a:r>
            <a:r>
              <a:rPr lang="en-US" sz="4800" dirty="0"/>
              <a:t>(cont.)</a:t>
            </a:r>
          </a:p>
        </p:txBody>
      </p:sp>
      <p:sp>
        <p:nvSpPr>
          <p:cNvPr id="3" name="Content Placeholder 2"/>
          <p:cNvSpPr>
            <a:spLocks noGrp="1"/>
          </p:cNvSpPr>
          <p:nvPr>
            <p:ph sz="half" idx="1"/>
          </p:nvPr>
        </p:nvSpPr>
        <p:spPr>
          <a:xfrm>
            <a:off x="2022795" y="2738925"/>
            <a:ext cx="20463642" cy="9421540"/>
          </a:xfrm>
        </p:spPr>
        <p:txBody>
          <a:bodyPr>
            <a:normAutofit/>
          </a:bodyPr>
          <a:lstStyle/>
          <a:p>
            <a:pPr marL="685800" indent="-685800">
              <a:buFont typeface="Arial" panose="020B0604020202020204" pitchFamily="34" charset="0"/>
              <a:buChar char="•"/>
            </a:pPr>
            <a:r>
              <a:rPr lang="en-US" dirty="0"/>
              <a:t>This PM updates the policy for issuing NTAs in the following categories of cases where the  individual is removable:</a:t>
            </a:r>
          </a:p>
          <a:p>
            <a:pPr lvl="1"/>
            <a:endParaRPr lang="en-US" sz="4000" dirty="0"/>
          </a:p>
          <a:p>
            <a:pPr lvl="1" algn="just"/>
            <a:r>
              <a:rPr lang="en-US" sz="4000" dirty="0"/>
              <a:t>Cases where fraud or misrepresentation is substantiated, and/or cases where there is evidence that the applicant abused any program related to the receipt of public benefits. </a:t>
            </a:r>
          </a:p>
          <a:p>
            <a:pPr lvl="1" algn="just"/>
            <a:r>
              <a:rPr lang="en-US" sz="4000" dirty="0"/>
              <a:t>Criminal cases where an applicant is convicted of or charged with a criminal offense or committed acts that are chargeable as a criminal offense, even if the criminal conduct was not the basis for the denial or the ground of removability. </a:t>
            </a:r>
          </a:p>
          <a:p>
            <a:pPr lvl="1" algn="just"/>
            <a:r>
              <a:rPr lang="en-US" sz="4000" dirty="0"/>
              <a:t>Certain N-400 cases where applicants are deportable, ineligible to naturalize, or where the application has been denied on good moral character grounds</a:t>
            </a:r>
          </a:p>
          <a:p>
            <a:pPr lvl="1" algn="just"/>
            <a:r>
              <a:rPr lang="en-US" sz="4000" b="1" dirty="0"/>
              <a:t>*Cases in which an applicant will be unlawfully present in the United States when the petition or application is denied.*</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17</a:t>
            </a:fld>
            <a:endParaRPr lang="en-US" sz="2000" dirty="0"/>
          </a:p>
        </p:txBody>
      </p:sp>
    </p:spTree>
    <p:extLst>
      <p:ext uri="{BB962C8B-B14F-4D97-AF65-F5344CB8AC3E}">
        <p14:creationId xmlns:p14="http://schemas.microsoft.com/office/powerpoint/2010/main" val="168322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USCIS Notice to Appear (NTA) Updated Policy Guidance </a:t>
            </a:r>
            <a:r>
              <a:rPr lang="en-US" sz="4800" dirty="0"/>
              <a:t>(cont.)</a:t>
            </a:r>
          </a:p>
        </p:txBody>
      </p:sp>
      <p:sp>
        <p:nvSpPr>
          <p:cNvPr id="3" name="Content Placeholder 2"/>
          <p:cNvSpPr>
            <a:spLocks noGrp="1"/>
          </p:cNvSpPr>
          <p:nvPr>
            <p:ph sz="half" idx="1"/>
          </p:nvPr>
        </p:nvSpPr>
        <p:spPr>
          <a:xfrm>
            <a:off x="2627230" y="2543325"/>
            <a:ext cx="20463642" cy="9989099"/>
          </a:xfrm>
        </p:spPr>
        <p:txBody>
          <a:bodyPr>
            <a:normAutofit/>
          </a:bodyPr>
          <a:lstStyle/>
          <a:p>
            <a:pPr marL="685800" indent="-685800" algn="just">
              <a:buFont typeface="Arial" panose="020B0604020202020204" pitchFamily="34" charset="0"/>
              <a:buChar char="•"/>
            </a:pPr>
            <a:r>
              <a:rPr lang="en-US" dirty="0"/>
              <a:t>Starting October 1, 2018, USCIS </a:t>
            </a:r>
            <a:r>
              <a:rPr lang="en-US" i="1" dirty="0"/>
              <a:t>may</a:t>
            </a:r>
            <a:r>
              <a:rPr lang="en-US" dirty="0"/>
              <a:t> issue NTAs on denied status-impacting applications, including but not limited to</a:t>
            </a:r>
          </a:p>
          <a:p>
            <a:pPr marL="2057400" lvl="1" indent="-685800" algn="just">
              <a:buFont typeface="Arial" panose="020B0604020202020204" pitchFamily="34" charset="0"/>
              <a:buChar char="•"/>
            </a:pPr>
            <a:r>
              <a:rPr lang="en-US" dirty="0"/>
              <a:t> Form I-485, Application to Register Permanent Residence or Adjust Status </a:t>
            </a:r>
          </a:p>
          <a:p>
            <a:pPr marL="2057400" lvl="1" indent="-685800" algn="just">
              <a:buFont typeface="Arial" panose="020B0604020202020204" pitchFamily="34" charset="0"/>
              <a:buChar char="•"/>
            </a:pPr>
            <a:r>
              <a:rPr lang="en-US" dirty="0"/>
              <a:t>Form I-539, Application to Extend/Change Nonimmigrant Status.</a:t>
            </a:r>
          </a:p>
          <a:p>
            <a:pPr marL="685800" indent="-685800" algn="just">
              <a:buFont typeface="Arial" panose="020B0604020202020204" pitchFamily="34" charset="0"/>
              <a:buChar char="•"/>
            </a:pPr>
            <a:r>
              <a:rPr lang="en-US" dirty="0"/>
              <a:t>The new policy will </a:t>
            </a:r>
            <a:r>
              <a:rPr lang="en-US" u="sng" dirty="0"/>
              <a:t>not</a:t>
            </a:r>
            <a:r>
              <a:rPr lang="en-US" dirty="0"/>
              <a:t> be implemented with respect to employment-based petitions at this time (I-129s)</a:t>
            </a:r>
          </a:p>
          <a:p>
            <a:pPr marL="2057400" lvl="1" indent="-685800" algn="just">
              <a:buFont typeface="Arial" panose="020B0604020202020204" pitchFamily="34" charset="0"/>
              <a:buChar char="•"/>
            </a:pPr>
            <a:r>
              <a:rPr lang="en-US" dirty="0"/>
              <a:t>Unclear if it will be applied to “employment-based” I-539s (H-4s, L-2s, etc.)</a:t>
            </a:r>
          </a:p>
          <a:p>
            <a:pPr marL="685800" indent="-685800" algn="just">
              <a:buFont typeface="Arial" panose="020B0604020202020204" pitchFamily="34" charset="0"/>
              <a:buChar char="•"/>
            </a:pPr>
            <a:r>
              <a:rPr lang="en-US" dirty="0"/>
              <a:t>Will use incremental approach to apply the policy to denials issued on or after October 1, 2018, regardless of application filing date</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18</a:t>
            </a:fld>
            <a:endParaRPr lang="en-US" sz="2000" dirty="0"/>
          </a:p>
        </p:txBody>
      </p:sp>
    </p:spTree>
    <p:extLst>
      <p:ext uri="{BB962C8B-B14F-4D97-AF65-F5344CB8AC3E}">
        <p14:creationId xmlns:p14="http://schemas.microsoft.com/office/powerpoint/2010/main" val="76723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USCIS Notice to Appear (NTA) Updated Policy Guidance </a:t>
            </a:r>
            <a:r>
              <a:rPr lang="en-US" sz="4800" dirty="0"/>
              <a:t>(cont.)</a:t>
            </a:r>
          </a:p>
        </p:txBody>
      </p:sp>
      <p:sp>
        <p:nvSpPr>
          <p:cNvPr id="3" name="Content Placeholder 2"/>
          <p:cNvSpPr>
            <a:spLocks noGrp="1"/>
          </p:cNvSpPr>
          <p:nvPr>
            <p:ph sz="half" idx="1"/>
          </p:nvPr>
        </p:nvSpPr>
        <p:spPr>
          <a:xfrm>
            <a:off x="3216165" y="2837793"/>
            <a:ext cx="20463642" cy="9989099"/>
          </a:xfrm>
        </p:spPr>
        <p:txBody>
          <a:bodyPr>
            <a:normAutofit/>
          </a:bodyPr>
          <a:lstStyle/>
          <a:p>
            <a:pPr marL="685800" indent="-685800">
              <a:buFont typeface="Arial" panose="020B0604020202020204" pitchFamily="34" charset="0"/>
              <a:buChar char="•"/>
            </a:pPr>
            <a:r>
              <a:rPr lang="en-US" dirty="0"/>
              <a:t>It appears there may be some grace period for affected applicants to depart the US, if the denial leaves them out of status:</a:t>
            </a:r>
          </a:p>
          <a:p>
            <a:pPr marL="2057400" lvl="1" indent="-685800">
              <a:buFont typeface="Arial" panose="020B0604020202020204" pitchFamily="34" charset="0"/>
              <a:buChar char="•"/>
            </a:pPr>
            <a:r>
              <a:rPr lang="en-US" dirty="0"/>
              <a:t>“Beginning Oct. 1, we will add language to many denial letters, ensuring that benefit seekers have adequate notice when denied a benefit, and explaining that if they are no longer in a period of authorized stay and do not depart the U.S., we may issue an NTA. We will also provide details on how applicants can review information regarding their period of authorized stay, check travel compliance, or validate departure from the U.S. Generally, we will not issue an NTA immediately upon denial of a benefit request, unless required by statute or regulation, but will wait for the expiration of the period in which to file a permitted appeal or motion before issuing an NTA.”</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19</a:t>
            </a:fld>
            <a:endParaRPr lang="en-US" sz="2000" dirty="0"/>
          </a:p>
        </p:txBody>
      </p:sp>
    </p:spTree>
    <p:extLst>
      <p:ext uri="{BB962C8B-B14F-4D97-AF65-F5344CB8AC3E}">
        <p14:creationId xmlns:p14="http://schemas.microsoft.com/office/powerpoint/2010/main" val="187417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spc="100" dirty="0">
                <a:latin typeface="Lato Black" panose="020F0502020204030203" pitchFamily="34" charset="0"/>
                <a:ea typeface="Lato Black" panose="020F0502020204030203" pitchFamily="34" charset="0"/>
                <a:cs typeface="Lato Black" panose="020F0502020204030203" pitchFamily="34" charset="0"/>
              </a:rPr>
              <a:t>Hot Topics</a:t>
            </a:r>
            <a:endParaRPr lang="en-US" sz="8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sz="quarter" idx="10"/>
          </p:nvPr>
        </p:nvSpPr>
        <p:spPr/>
        <p:txBody>
          <a:bodyPr/>
          <a:lstStyle/>
          <a:p>
            <a:pPr marL="685800" indent="-685800">
              <a:buFont typeface="Arial" panose="020B0604020202020204" pitchFamily="34" charset="0"/>
              <a:buChar char="•"/>
            </a:pPr>
            <a:r>
              <a:rPr lang="en-US" dirty="0"/>
              <a:t>Travel Ban &amp; Waivers</a:t>
            </a:r>
          </a:p>
          <a:p>
            <a:pPr marL="685800" indent="-685800">
              <a:buFont typeface="Arial" panose="020B0604020202020204" pitchFamily="34" charset="0"/>
              <a:buChar char="•"/>
            </a:pPr>
            <a:r>
              <a:rPr lang="en-US" dirty="0"/>
              <a:t>Consular NIV process/ DS-160 changes</a:t>
            </a:r>
          </a:p>
          <a:p>
            <a:pPr marL="685800" indent="-685800">
              <a:buFont typeface="Arial" panose="020B0604020202020204" pitchFamily="34" charset="0"/>
              <a:buChar char="•"/>
            </a:pPr>
            <a:r>
              <a:rPr lang="en-US" dirty="0"/>
              <a:t>RFE policy</a:t>
            </a:r>
          </a:p>
          <a:p>
            <a:pPr marL="685800" indent="-685800">
              <a:buFont typeface="Arial" panose="020B0604020202020204" pitchFamily="34" charset="0"/>
              <a:buChar char="•"/>
            </a:pPr>
            <a:r>
              <a:rPr lang="en-US" dirty="0"/>
              <a:t>NTA policy</a:t>
            </a:r>
          </a:p>
          <a:p>
            <a:pPr marL="685800" indent="-685800">
              <a:buFont typeface="Arial" panose="020B0604020202020204" pitchFamily="34" charset="0"/>
              <a:buChar char="•"/>
            </a:pPr>
            <a:r>
              <a:rPr lang="en-US" dirty="0"/>
              <a:t>DUI or marijuana in Canada immigration</a:t>
            </a:r>
          </a:p>
          <a:p>
            <a:pPr marL="685800" indent="-685800">
              <a:buFont typeface="Arial" panose="020B0604020202020204" pitchFamily="34" charset="0"/>
              <a:buChar char="•"/>
            </a:pPr>
            <a:r>
              <a:rPr lang="en-US" dirty="0"/>
              <a:t>Express entry system to Canada</a:t>
            </a:r>
          </a:p>
          <a:p>
            <a:pPr marL="685800" indent="-685800">
              <a:buFont typeface="Arial" panose="020B0604020202020204" pitchFamily="34" charset="0"/>
              <a:buChar char="•"/>
            </a:pPr>
            <a:r>
              <a:rPr lang="en-US" dirty="0"/>
              <a:t>TN’s under USMCA </a:t>
            </a:r>
          </a:p>
          <a:p>
            <a:pPr marL="685800" indent="-685800">
              <a:buFont typeface="Arial" panose="020B0604020202020204" pitchFamily="34" charset="0"/>
              <a:buChar char="•"/>
            </a:pPr>
            <a:r>
              <a:rPr lang="en-US" dirty="0"/>
              <a:t>Regulatory Agenda Fall 2018 and AOS changes</a:t>
            </a:r>
          </a:p>
          <a:p>
            <a:endParaRPr lang="en-US" dirty="0"/>
          </a:p>
        </p:txBody>
      </p:sp>
      <p:sp>
        <p:nvSpPr>
          <p:cNvPr id="4" name="Slide Number Placeholder 3"/>
          <p:cNvSpPr>
            <a:spLocks noGrp="1"/>
          </p:cNvSpPr>
          <p:nvPr>
            <p:ph type="sldNum" sz="quarter" idx="11"/>
          </p:nvPr>
        </p:nvSpPr>
        <p:spPr/>
        <p:txBody>
          <a:bodyPr/>
          <a:lstStyle/>
          <a:p>
            <a:fld id="{1E566767-BC56-4182-87C9-762D3388F458}" type="slidenum">
              <a:rPr lang="en-US" sz="2000" smtClean="0"/>
              <a:t>2</a:t>
            </a:fld>
            <a:endParaRPr lang="en-US" sz="2000" dirty="0"/>
          </a:p>
        </p:txBody>
      </p:sp>
    </p:spTree>
    <p:extLst>
      <p:ext uri="{BB962C8B-B14F-4D97-AF65-F5344CB8AC3E}">
        <p14:creationId xmlns:p14="http://schemas.microsoft.com/office/powerpoint/2010/main" val="156049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Interplay of USCIS Memoranda</a:t>
            </a:r>
          </a:p>
        </p:txBody>
      </p:sp>
      <p:sp>
        <p:nvSpPr>
          <p:cNvPr id="3" name="Content Placeholder 2"/>
          <p:cNvSpPr>
            <a:spLocks noGrp="1"/>
          </p:cNvSpPr>
          <p:nvPr>
            <p:ph sz="half" idx="1"/>
          </p:nvPr>
        </p:nvSpPr>
        <p:spPr>
          <a:xfrm>
            <a:off x="3184634" y="3153103"/>
            <a:ext cx="19612304" cy="9774621"/>
          </a:xfrm>
        </p:spPr>
        <p:txBody>
          <a:bodyPr>
            <a:normAutofit fontScale="77500" lnSpcReduction="20000"/>
          </a:bodyPr>
          <a:lstStyle/>
          <a:p>
            <a:pPr marL="685800" indent="-685800">
              <a:buFont typeface="Arial" panose="020B0604020202020204" pitchFamily="34" charset="0"/>
              <a:buChar char="•"/>
            </a:pPr>
            <a:r>
              <a:rPr lang="en-US" dirty="0"/>
              <a:t>USCIS reiterates that these policies (RFE policy, NTA policy, updated policy on unlawful presence for F/J/M nonimmigrants) were not drafted in conjunction with one another</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However, the intersection of these memoranda and others (i.e. no deference given to prior approvals) could have devastating consequences for innocent mistakes, especially if expanded to apply to employment-based petitions</a:t>
            </a:r>
          </a:p>
          <a:p>
            <a:pPr lvl="1">
              <a:buFont typeface="Arial" panose="020B0604020202020204" pitchFamily="34" charset="0"/>
              <a:buChar char="•"/>
            </a:pPr>
            <a:endParaRPr lang="en-US" sz="4600" dirty="0"/>
          </a:p>
          <a:p>
            <a:pPr lvl="1">
              <a:buFont typeface="Arial" panose="020B0604020202020204" pitchFamily="34" charset="0"/>
              <a:buChar char="•"/>
            </a:pPr>
            <a:r>
              <a:rPr lang="en-US" sz="4600" dirty="0"/>
              <a:t>i.e., change of status from F-1 to H-1B; denied without RFE; issued NTA?</a:t>
            </a:r>
          </a:p>
          <a:p>
            <a:pPr lvl="1">
              <a:buFont typeface="Arial" panose="020B0604020202020204" pitchFamily="34" charset="0"/>
              <a:buChar char="•"/>
            </a:pPr>
            <a:r>
              <a:rPr lang="en-US" sz="4600" dirty="0"/>
              <a:t>Or, individual reaches six-year </a:t>
            </a:r>
            <a:r>
              <a:rPr lang="en-US" sz="4600" dirty="0" err="1"/>
              <a:t>maxout</a:t>
            </a:r>
            <a:r>
              <a:rPr lang="en-US" sz="4600" dirty="0"/>
              <a:t> of H-1B time while I-485 pending; I-485 denied without RFE; issued NTA?</a:t>
            </a:r>
          </a:p>
          <a:p>
            <a:pPr lvl="1">
              <a:buFont typeface="Arial" panose="020B0604020202020204" pitchFamily="34" charset="0"/>
              <a:buChar char="•"/>
            </a:pPr>
            <a:r>
              <a:rPr lang="en-US" sz="4600" dirty="0"/>
              <a:t>Or, H-1B extension based on AC21 while waiting for visa availability; denial without RFE; issued NTA?</a:t>
            </a:r>
          </a:p>
          <a:p>
            <a:pPr lvl="1">
              <a:buFont typeface="Arial" panose="020B0604020202020204" pitchFamily="34" charset="0"/>
              <a:buChar char="•"/>
            </a:pPr>
            <a:r>
              <a:rPr lang="en-US" sz="4600" dirty="0"/>
              <a:t>Or, EB-1C multinational manager-based I-485 is denied and the individual’s underlying L-1A status has expired</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dirty="0"/>
              <a:t>Becomes more important than ever to maintain underlying status up until I-485 approval wherever possible</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20</a:t>
            </a:fld>
            <a:endParaRPr lang="en-US" sz="2000" dirty="0"/>
          </a:p>
        </p:txBody>
      </p:sp>
    </p:spTree>
    <p:extLst>
      <p:ext uri="{BB962C8B-B14F-4D97-AF65-F5344CB8AC3E}">
        <p14:creationId xmlns:p14="http://schemas.microsoft.com/office/powerpoint/2010/main" val="302800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Cannabis at the U.S.-Canada Border</a:t>
            </a:r>
          </a:p>
        </p:txBody>
      </p:sp>
      <p:sp>
        <p:nvSpPr>
          <p:cNvPr id="3" name="Content Placeholder 2"/>
          <p:cNvSpPr>
            <a:spLocks noGrp="1"/>
          </p:cNvSpPr>
          <p:nvPr>
            <p:ph sz="half" idx="1"/>
          </p:nvPr>
        </p:nvSpPr>
        <p:spPr>
          <a:xfrm>
            <a:off x="3165584" y="2722179"/>
            <a:ext cx="19612304" cy="9774621"/>
          </a:xfrm>
        </p:spPr>
        <p:txBody>
          <a:bodyPr>
            <a:normAutofit fontScale="92500" lnSpcReduction="10000"/>
          </a:bodyPr>
          <a:lstStyle/>
          <a:p>
            <a:pPr marL="214313" indent="-214313">
              <a:buFont typeface="Arial" panose="020B0604020202020204" pitchFamily="34" charset="0"/>
              <a:buChar char="•"/>
            </a:pPr>
            <a:r>
              <a:rPr lang="en-US" dirty="0"/>
              <a:t>Legalization of personal possession and production of cannabis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Creates additional offences including possession production of “illicit cannabis”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All offences under Cannabis Act are hybrid offences and carry sentence of over 10 years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Harsher immigration implications under Cannabis Act </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Legalization in Canada requires heightened awareness around rules and regulations for other countries</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21</a:t>
            </a:fld>
            <a:endParaRPr lang="en-US" sz="2000" dirty="0"/>
          </a:p>
        </p:txBody>
      </p:sp>
    </p:spTree>
    <p:extLst>
      <p:ext uri="{BB962C8B-B14F-4D97-AF65-F5344CB8AC3E}">
        <p14:creationId xmlns:p14="http://schemas.microsoft.com/office/powerpoint/2010/main" val="328595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CBP on Cannabis at POE entry</a:t>
            </a:r>
          </a:p>
        </p:txBody>
      </p:sp>
      <p:sp>
        <p:nvSpPr>
          <p:cNvPr id="3" name="Content Placeholder 2"/>
          <p:cNvSpPr>
            <a:spLocks noGrp="1"/>
          </p:cNvSpPr>
          <p:nvPr>
            <p:ph sz="half" idx="1"/>
          </p:nvPr>
        </p:nvSpPr>
        <p:spPr>
          <a:xfrm>
            <a:off x="3247696" y="3295650"/>
            <a:ext cx="17783504" cy="9058276"/>
          </a:xfrm>
        </p:spPr>
        <p:txBody>
          <a:bodyPr>
            <a:normAutofit fontScale="77500" lnSpcReduction="20000"/>
          </a:bodyPr>
          <a:lstStyle/>
          <a:p>
            <a:pPr marL="685800" indent="-685800">
              <a:lnSpc>
                <a:spcPct val="110000"/>
              </a:lnSpc>
              <a:buFont typeface="Arial" panose="020B0604020202020204" pitchFamily="34" charset="0"/>
              <a:buChar char="•"/>
            </a:pPr>
            <a:r>
              <a:rPr lang="en-US" dirty="0"/>
              <a:t>“Although medical and recreational marijuana may be legal in some U.S. States and Canada, the sale, possession, production and distribution of marijuana or the facilitation of the aforementioned remain illegal under U.S. Federal Law. Consequently, crossing the border or arriving at a U.S. port of entry in violation of this law may result in denied admission, seizure, fines, and apprehension”</a:t>
            </a:r>
          </a:p>
          <a:p>
            <a:pPr marL="685800" indent="-685800">
              <a:lnSpc>
                <a:spcPct val="110000"/>
              </a:lnSpc>
              <a:buFont typeface="Arial" panose="020B0604020202020204" pitchFamily="34" charset="0"/>
              <a:buChar char="•"/>
            </a:pPr>
            <a:endParaRPr lang="en-US" dirty="0"/>
          </a:p>
          <a:p>
            <a:pPr marL="685800" indent="-685800">
              <a:lnSpc>
                <a:spcPct val="110000"/>
              </a:lnSpc>
              <a:buFont typeface="Arial" panose="020B0604020202020204" pitchFamily="34" charset="0"/>
              <a:buChar char="•"/>
            </a:pPr>
            <a:r>
              <a:rPr lang="en-US" dirty="0"/>
              <a:t>“A Canadian citizen working in or facilitating the proliferation of the legal marijuana industry in Canada, coming to the U.S. for reasons unrelated to the marijuana industry will generally be admissible to the U.S. however, if a traveler is found to be coming to the U.S. for reason related to the marijuana industry, they may be deemed inadmissible.”</a:t>
            </a:r>
          </a:p>
          <a:p>
            <a:pPr marL="685800" indent="-685800">
              <a:lnSpc>
                <a:spcPct val="110000"/>
              </a:lnSpc>
              <a:buFont typeface="Arial" panose="020B0604020202020204" pitchFamily="34" charset="0"/>
              <a:buChar char="•"/>
            </a:pPr>
            <a:r>
              <a:rPr lang="en-US" dirty="0"/>
              <a:t>October 9, 2018</a:t>
            </a:r>
          </a:p>
        </p:txBody>
      </p:sp>
      <p:sp>
        <p:nvSpPr>
          <p:cNvPr id="4" name="Slide Number Placeholder 3"/>
          <p:cNvSpPr>
            <a:spLocks noGrp="1"/>
          </p:cNvSpPr>
          <p:nvPr>
            <p:ph type="sldNum" sz="quarter" idx="10"/>
          </p:nvPr>
        </p:nvSpPr>
        <p:spPr/>
        <p:txBody>
          <a:bodyPr/>
          <a:lstStyle/>
          <a:p>
            <a:fld id="{1E566767-BC56-4182-87C9-762D3388F458}" type="slidenum">
              <a:rPr lang="en-US" sz="2000" smtClean="0"/>
              <a:t>22</a:t>
            </a:fld>
            <a:endParaRPr lang="en-US" sz="2000" dirty="0"/>
          </a:p>
        </p:txBody>
      </p:sp>
    </p:spTree>
    <p:extLst>
      <p:ext uri="{BB962C8B-B14F-4D97-AF65-F5344CB8AC3E}">
        <p14:creationId xmlns:p14="http://schemas.microsoft.com/office/powerpoint/2010/main" val="1589438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Criminal Code of Canada Amendments</a:t>
            </a:r>
          </a:p>
        </p:txBody>
      </p:sp>
      <p:sp>
        <p:nvSpPr>
          <p:cNvPr id="3" name="Content Placeholder 2"/>
          <p:cNvSpPr>
            <a:spLocks noGrp="1"/>
          </p:cNvSpPr>
          <p:nvPr>
            <p:ph sz="half" idx="1"/>
          </p:nvPr>
        </p:nvSpPr>
        <p:spPr>
          <a:xfrm>
            <a:off x="3058510" y="4918842"/>
            <a:ext cx="19612304" cy="7252138"/>
          </a:xfrm>
        </p:spPr>
        <p:txBody>
          <a:bodyPr>
            <a:normAutofit/>
          </a:bodyPr>
          <a:lstStyle/>
          <a:p>
            <a:pPr marL="214313" indent="-214313">
              <a:buFont typeface="Arial" panose="020B0604020202020204" pitchFamily="34" charset="0"/>
              <a:buChar char="•"/>
            </a:pPr>
            <a:r>
              <a:rPr lang="en-US" sz="4800" dirty="0"/>
              <a:t>Increase the maximum penalty for impaired driving from five to 10 years’ imprisonment</a:t>
            </a:r>
          </a:p>
          <a:p>
            <a:pPr marL="214313" indent="-214313">
              <a:buFont typeface="Arial" panose="020B0604020202020204" pitchFamily="34" charset="0"/>
              <a:buChar char="•"/>
            </a:pPr>
            <a:endParaRPr lang="en-US" sz="4800" dirty="0"/>
          </a:p>
          <a:p>
            <a:pPr marL="214313" indent="-214313">
              <a:buFont typeface="Arial" panose="020B0604020202020204" pitchFamily="34" charset="0"/>
              <a:buChar char="•"/>
            </a:pPr>
            <a:r>
              <a:rPr lang="en-US" sz="4800" dirty="0"/>
              <a:t>Consequences impact three main groups as follows:</a:t>
            </a:r>
          </a:p>
          <a:p>
            <a:pPr marL="390708" lvl="2" indent="-214313"/>
            <a:r>
              <a:rPr lang="en-US" sz="4000" dirty="0"/>
              <a:t>Permanent residents with impaired driving convictions inside Canada </a:t>
            </a:r>
          </a:p>
          <a:p>
            <a:pPr marL="390708" lvl="2" indent="-214313"/>
            <a:r>
              <a:rPr lang="en-US" sz="4000" dirty="0"/>
              <a:t>Permanent residents with impaired driving convictions outside of Canada, or who are believed to have committed impaired driving offences outside of Canada, </a:t>
            </a:r>
          </a:p>
          <a:p>
            <a:pPr marL="390708" lvl="2" indent="-214313"/>
            <a:r>
              <a:rPr lang="en-US" sz="4000" dirty="0"/>
              <a:t>Foreign nationals</a:t>
            </a:r>
          </a:p>
          <a:p>
            <a:endParaRPr lang="en-US" dirty="0"/>
          </a:p>
        </p:txBody>
      </p:sp>
      <p:sp>
        <p:nvSpPr>
          <p:cNvPr id="4" name="TextBox 3"/>
          <p:cNvSpPr txBox="1"/>
          <p:nvPr/>
        </p:nvSpPr>
        <p:spPr>
          <a:xfrm>
            <a:off x="3279227" y="2648607"/>
            <a:ext cx="18894973" cy="1569660"/>
          </a:xfrm>
          <a:prstGeom prst="rect">
            <a:avLst/>
          </a:prstGeom>
          <a:noFill/>
        </p:spPr>
        <p:txBody>
          <a:bodyPr wrap="square" rtlCol="0">
            <a:spAutoFit/>
          </a:bodyPr>
          <a:lstStyle/>
          <a:p>
            <a:r>
              <a:rPr lang="en-US" sz="4800" dirty="0">
                <a:solidFill>
                  <a:srgbClr val="507392"/>
                </a:solidFill>
              </a:rPr>
              <a:t>Impact on foreign nationals and permanent residents of Canada with DUI convictions</a:t>
            </a:r>
          </a:p>
        </p:txBody>
      </p:sp>
      <p:sp>
        <p:nvSpPr>
          <p:cNvPr id="5" name="Slide Number Placeholder 4"/>
          <p:cNvSpPr>
            <a:spLocks noGrp="1"/>
          </p:cNvSpPr>
          <p:nvPr>
            <p:ph type="sldNum" sz="quarter" idx="10"/>
          </p:nvPr>
        </p:nvSpPr>
        <p:spPr/>
        <p:txBody>
          <a:bodyPr/>
          <a:lstStyle/>
          <a:p>
            <a:fld id="{1E566767-BC56-4182-87C9-762D3388F458}" type="slidenum">
              <a:rPr lang="en-US" sz="2000" smtClean="0"/>
              <a:t>23</a:t>
            </a:fld>
            <a:endParaRPr lang="en-US" sz="2000" dirty="0"/>
          </a:p>
        </p:txBody>
      </p:sp>
    </p:spTree>
    <p:extLst>
      <p:ext uri="{BB962C8B-B14F-4D97-AF65-F5344CB8AC3E}">
        <p14:creationId xmlns:p14="http://schemas.microsoft.com/office/powerpoint/2010/main" val="249437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Residence via Express Entry</a:t>
            </a:r>
          </a:p>
        </p:txBody>
      </p:sp>
      <p:sp>
        <p:nvSpPr>
          <p:cNvPr id="3" name="Content Placeholder 2"/>
          <p:cNvSpPr>
            <a:spLocks noGrp="1"/>
          </p:cNvSpPr>
          <p:nvPr>
            <p:ph sz="half" idx="1"/>
          </p:nvPr>
        </p:nvSpPr>
        <p:spPr>
          <a:xfrm>
            <a:off x="3342289" y="10152993"/>
            <a:ext cx="19202400" cy="1614433"/>
          </a:xfrm>
        </p:spPr>
        <p:txBody>
          <a:bodyPr/>
          <a:lstStyle/>
          <a:p>
            <a:r>
              <a:rPr lang="en-US" sz="4800" dirty="0"/>
              <a:t>80% of cases finalized within 6 months of application submission*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974" y="3736975"/>
            <a:ext cx="18570195" cy="641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1E566767-BC56-4182-87C9-762D3388F458}" type="slidenum">
              <a:rPr lang="en-US" sz="2000" smtClean="0"/>
              <a:t>24</a:t>
            </a:fld>
            <a:endParaRPr lang="en-US" sz="2000" dirty="0"/>
          </a:p>
        </p:txBody>
      </p:sp>
    </p:spTree>
    <p:extLst>
      <p:ext uri="{BB962C8B-B14F-4D97-AF65-F5344CB8AC3E}">
        <p14:creationId xmlns:p14="http://schemas.microsoft.com/office/powerpoint/2010/main" val="300992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Canada’s Economic Immigrant Criteria</a:t>
            </a:r>
          </a:p>
        </p:txBody>
      </p:sp>
      <p:sp>
        <p:nvSpPr>
          <p:cNvPr id="3" name="Content Placeholder 2"/>
          <p:cNvSpPr>
            <a:spLocks noGrp="1"/>
          </p:cNvSpPr>
          <p:nvPr>
            <p:ph sz="half" idx="1"/>
          </p:nvPr>
        </p:nvSpPr>
        <p:spPr/>
        <p:txBody>
          <a:bodyPr>
            <a:normAutofit fontScale="62500" lnSpcReduction="20000"/>
          </a:bodyPr>
          <a:lstStyle/>
          <a:p>
            <a:r>
              <a:rPr lang="en-US" dirty="0"/>
              <a:t>·         Age</a:t>
            </a:r>
          </a:p>
          <a:p>
            <a:r>
              <a:rPr lang="en-US" dirty="0"/>
              <a:t>·         Marital status</a:t>
            </a:r>
          </a:p>
          <a:p>
            <a:r>
              <a:rPr lang="en-US" dirty="0"/>
              <a:t>·         Highest Level of Education</a:t>
            </a:r>
          </a:p>
          <a:p>
            <a:r>
              <a:rPr lang="en-US" dirty="0"/>
              <a:t>·         # of years of work experience abroad</a:t>
            </a:r>
          </a:p>
          <a:p>
            <a:r>
              <a:rPr lang="en-US" dirty="0"/>
              <a:t>·         # of years of work experience in Canada</a:t>
            </a:r>
          </a:p>
          <a:p>
            <a:r>
              <a:rPr lang="en-US" dirty="0"/>
              <a:t>·         Any French Language abilities?</a:t>
            </a:r>
          </a:p>
          <a:p>
            <a:r>
              <a:rPr lang="en-US" dirty="0"/>
              <a:t>·         If married:</a:t>
            </a:r>
          </a:p>
          <a:p>
            <a:r>
              <a:rPr lang="en-US" dirty="0"/>
              <a:t>o    Spouse’s highest level of education</a:t>
            </a:r>
          </a:p>
          <a:p>
            <a:r>
              <a:rPr lang="en-US" dirty="0"/>
              <a:t>o    Spouse’s English and French language abilities</a:t>
            </a:r>
          </a:p>
          <a:p>
            <a:r>
              <a:rPr lang="en-US" dirty="0"/>
              <a:t>o    Does your spouse have any Canadian work experience in the past 10 years?</a:t>
            </a:r>
          </a:p>
          <a:p>
            <a:r>
              <a:rPr lang="en-US" dirty="0"/>
              <a:t>·         Do you or your spouse have any siblings who are Canadians or PR of Canada?</a:t>
            </a:r>
          </a:p>
          <a:p>
            <a:r>
              <a:rPr lang="en-US" dirty="0"/>
              <a:t> </a:t>
            </a:r>
          </a:p>
          <a:p>
            <a:endParaRPr lang="en-US" dirty="0"/>
          </a:p>
        </p:txBody>
      </p:sp>
      <p:sp>
        <p:nvSpPr>
          <p:cNvPr id="4" name="Content Placeholder 3"/>
          <p:cNvSpPr>
            <a:spLocks noGrp="1"/>
          </p:cNvSpPr>
          <p:nvPr>
            <p:ph sz="half" idx="2"/>
          </p:nvPr>
        </p:nvSpPr>
        <p:spPr/>
        <p:txBody>
          <a:bodyPr>
            <a:normAutofit fontScale="62500" lnSpcReduction="20000"/>
          </a:bodyPr>
          <a:lstStyle/>
          <a:p>
            <a:pPr marL="0" lvl="1" indent="0">
              <a:spcBef>
                <a:spcPts val="2000"/>
              </a:spcBef>
              <a:buNone/>
            </a:pPr>
            <a:endParaRPr lang="en-US" sz="3900" dirty="0">
              <a:solidFill>
                <a:prstClr val="black"/>
              </a:solidFill>
              <a:hlinkClick r:id="rId2"/>
            </a:endParaRPr>
          </a:p>
          <a:p>
            <a:pPr marL="0" lvl="1" indent="0">
              <a:spcBef>
                <a:spcPts val="2000"/>
              </a:spcBef>
              <a:buNone/>
            </a:pPr>
            <a:endParaRPr lang="en-US" sz="3900" dirty="0">
              <a:solidFill>
                <a:prstClr val="black"/>
              </a:solidFill>
              <a:hlinkClick r:id="rId2"/>
            </a:endParaRPr>
          </a:p>
          <a:p>
            <a:pPr marL="0" lvl="1" indent="0">
              <a:spcBef>
                <a:spcPts val="2000"/>
              </a:spcBef>
              <a:buNone/>
            </a:pPr>
            <a:r>
              <a:rPr lang="en-US" sz="4500" dirty="0">
                <a:solidFill>
                  <a:prstClr val="black"/>
                </a:solidFill>
                <a:hlinkClick r:id="rId2"/>
              </a:rPr>
              <a:t>On-line questionnaire</a:t>
            </a:r>
          </a:p>
          <a:p>
            <a:pPr marL="0" lvl="1" indent="0">
              <a:spcBef>
                <a:spcPts val="2000"/>
              </a:spcBef>
              <a:buNone/>
            </a:pPr>
            <a:endParaRPr lang="en-US" sz="4500" dirty="0">
              <a:solidFill>
                <a:prstClr val="black"/>
              </a:solidFill>
              <a:hlinkClick r:id="rId2"/>
            </a:endParaRPr>
          </a:p>
          <a:p>
            <a:pPr marL="0" lvl="1" indent="0">
              <a:spcBef>
                <a:spcPts val="2000"/>
              </a:spcBef>
              <a:buNone/>
            </a:pPr>
            <a:r>
              <a:rPr lang="en-US" sz="4500" dirty="0">
                <a:solidFill>
                  <a:prstClr val="black"/>
                </a:solidFill>
                <a:hlinkClick r:id="rId2"/>
              </a:rPr>
              <a:t>http://www.cic.gc.ca/english/immigrate/skilled/crs-tool.asp</a:t>
            </a:r>
            <a:endParaRPr lang="en-US" sz="4500" dirty="0">
              <a:solidFill>
                <a:prstClr val="black"/>
              </a:solidFill>
            </a:endParaRPr>
          </a:p>
          <a:p>
            <a:endParaRPr lang="en-US" dirty="0"/>
          </a:p>
          <a:p>
            <a:pPr lvl="1"/>
            <a:r>
              <a:rPr lang="en-US" dirty="0"/>
              <a:t>Do AILA Upstate members qualify for Economic Immigration to Canada?</a:t>
            </a:r>
          </a:p>
          <a:p>
            <a:pPr lvl="1"/>
            <a:endParaRPr lang="en-US" dirty="0"/>
          </a:p>
          <a:p>
            <a:pPr lvl="1"/>
            <a:r>
              <a:rPr lang="en-US" dirty="0"/>
              <a:t>Should applicants be assisted by a lawyer/law firm?</a:t>
            </a:r>
          </a:p>
        </p:txBody>
      </p:sp>
      <p:sp>
        <p:nvSpPr>
          <p:cNvPr id="5" name="Slide Number Placeholder 4"/>
          <p:cNvSpPr>
            <a:spLocks noGrp="1"/>
          </p:cNvSpPr>
          <p:nvPr>
            <p:ph type="sldNum" sz="quarter" idx="10"/>
          </p:nvPr>
        </p:nvSpPr>
        <p:spPr/>
        <p:txBody>
          <a:bodyPr/>
          <a:lstStyle/>
          <a:p>
            <a:fld id="{1E566767-BC56-4182-87C9-762D3388F458}" type="slidenum">
              <a:rPr lang="en-US" sz="2000" smtClean="0"/>
              <a:t>25</a:t>
            </a:fld>
            <a:endParaRPr lang="en-US" sz="2000" dirty="0"/>
          </a:p>
        </p:txBody>
      </p:sp>
    </p:spTree>
    <p:extLst>
      <p:ext uri="{BB962C8B-B14F-4D97-AF65-F5344CB8AC3E}">
        <p14:creationId xmlns:p14="http://schemas.microsoft.com/office/powerpoint/2010/main" val="292739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“Points-based” permanent residence process</a:t>
            </a:r>
          </a:p>
        </p:txBody>
      </p:sp>
      <p:sp>
        <p:nvSpPr>
          <p:cNvPr id="3" name="Content Placeholder 2"/>
          <p:cNvSpPr>
            <a:spLocks noGrp="1"/>
          </p:cNvSpPr>
          <p:nvPr>
            <p:ph sz="half" idx="1"/>
          </p:nvPr>
        </p:nvSpPr>
        <p:spPr>
          <a:xfrm>
            <a:off x="2869322" y="9995337"/>
            <a:ext cx="19202400" cy="2806263"/>
          </a:xfrm>
        </p:spPr>
        <p:txBody>
          <a:bodyPr>
            <a:normAutofit fontScale="92500" lnSpcReduction="20000"/>
          </a:bodyPr>
          <a:lstStyle/>
          <a:p>
            <a:pPr marL="214313" indent="-214313">
              <a:buFont typeface="Arial" panose="020B0604020202020204" pitchFamily="34" charset="0"/>
              <a:buChar char="•"/>
            </a:pPr>
            <a:r>
              <a:rPr lang="en-US" sz="3900" dirty="0"/>
              <a:t>Groups who may still struggle to receive an ITA:</a:t>
            </a:r>
          </a:p>
          <a:p>
            <a:pPr marL="671513" lvl="1" indent="-214313">
              <a:buFont typeface="Arial" panose="020B0604020202020204" pitchFamily="34" charset="0"/>
              <a:buChar char="•"/>
            </a:pPr>
            <a:r>
              <a:rPr lang="en-US" sz="3900" dirty="0"/>
              <a:t>New grads</a:t>
            </a:r>
          </a:p>
          <a:p>
            <a:pPr marL="671513" lvl="1" indent="-214313">
              <a:buFont typeface="Arial" panose="020B0604020202020204" pitchFamily="34" charset="0"/>
              <a:buChar char="•"/>
            </a:pPr>
            <a:r>
              <a:rPr lang="en-US" sz="3900" dirty="0"/>
              <a:t>45+ year olds who do not hold a Senior Managerial or Executive position</a:t>
            </a:r>
          </a:p>
          <a:p>
            <a:pPr marL="214313" indent="-214313">
              <a:buFont typeface="Arial" panose="020B0604020202020204" pitchFamily="34" charset="0"/>
              <a:buChar char="•"/>
            </a:pPr>
            <a:r>
              <a:rPr lang="en-US" sz="3900" dirty="0"/>
              <a:t>CRS assessment tool available here: </a:t>
            </a:r>
          </a:p>
          <a:p>
            <a:pPr marL="671513" lvl="1" indent="-214313">
              <a:buFont typeface="Arial" panose="020B0604020202020204" pitchFamily="34" charset="0"/>
              <a:buChar char="•"/>
            </a:pPr>
            <a:r>
              <a:rPr lang="en-US" sz="3900" dirty="0">
                <a:solidFill>
                  <a:prstClr val="black"/>
                </a:solidFill>
                <a:hlinkClick r:id="rId2"/>
              </a:rPr>
              <a:t>http://www.cic.gc.ca/english/immigrate/skilled/crs-tool.asp</a:t>
            </a:r>
            <a:endParaRPr lang="en-US" sz="3900" dirty="0">
              <a:solidFill>
                <a:prstClr val="black"/>
              </a:solidFill>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97587086"/>
              </p:ext>
            </p:extLst>
          </p:nvPr>
        </p:nvGraphicFramePr>
        <p:xfrm>
          <a:off x="2853845" y="2837800"/>
          <a:ext cx="19659315" cy="6936215"/>
        </p:xfrm>
        <a:graphic>
          <a:graphicData uri="http://schemas.openxmlformats.org/drawingml/2006/table">
            <a:tbl>
              <a:tblPr firstRow="1" firstCol="1" bandRow="1">
                <a:tableStyleId>{5C22544A-7EE6-4342-B048-85BDC9FD1C3A}</a:tableStyleId>
              </a:tblPr>
              <a:tblGrid>
                <a:gridCol w="6553105">
                  <a:extLst>
                    <a:ext uri="{9D8B030D-6E8A-4147-A177-3AD203B41FA5}">
                      <a16:colId xmlns:a16="http://schemas.microsoft.com/office/drawing/2014/main" val="617286060"/>
                    </a:ext>
                  </a:extLst>
                </a:gridCol>
                <a:gridCol w="6553105">
                  <a:extLst>
                    <a:ext uri="{9D8B030D-6E8A-4147-A177-3AD203B41FA5}">
                      <a16:colId xmlns:a16="http://schemas.microsoft.com/office/drawing/2014/main" val="1154930331"/>
                    </a:ext>
                  </a:extLst>
                </a:gridCol>
                <a:gridCol w="6553105">
                  <a:extLst>
                    <a:ext uri="{9D8B030D-6E8A-4147-A177-3AD203B41FA5}">
                      <a16:colId xmlns:a16="http://schemas.microsoft.com/office/drawing/2014/main" val="1648861774"/>
                    </a:ext>
                  </a:extLst>
                </a:gridCol>
              </a:tblGrid>
              <a:tr h="453770">
                <a:tc>
                  <a:txBody>
                    <a:bodyPr/>
                    <a:lstStyle/>
                    <a:p>
                      <a:pPr marL="0" marR="0" algn="just">
                        <a:spcBef>
                          <a:spcPts val="0"/>
                        </a:spcBef>
                        <a:spcAft>
                          <a:spcPts val="0"/>
                        </a:spcAft>
                      </a:pPr>
                      <a:r>
                        <a:rPr lang="en-CA" sz="3200" dirty="0">
                          <a:effectLst/>
                        </a:rPr>
                        <a:t>COMPONENTS</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Single</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w Spouse or CLP</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extLst>
                  <a:ext uri="{0D108BD9-81ED-4DB2-BD59-A6C34878D82A}">
                    <a16:rowId xmlns:a16="http://schemas.microsoft.com/office/drawing/2014/main" val="262750281"/>
                  </a:ext>
                </a:extLst>
              </a:tr>
              <a:tr h="907540">
                <a:tc>
                  <a:txBody>
                    <a:bodyPr/>
                    <a:lstStyle/>
                    <a:p>
                      <a:pPr marL="0" marR="0" algn="just">
                        <a:spcBef>
                          <a:spcPts val="0"/>
                        </a:spcBef>
                        <a:spcAft>
                          <a:spcPts val="0"/>
                        </a:spcAft>
                      </a:pPr>
                      <a:r>
                        <a:rPr lang="en-CA" sz="3200">
                          <a:effectLst/>
                        </a:rPr>
                        <a:t>Human Capital</a:t>
                      </a:r>
                      <a:endParaRPr lang="en-US" sz="3200">
                        <a:effectLst/>
                      </a:endParaRPr>
                    </a:p>
                    <a:p>
                      <a:pPr marL="0" marR="0" algn="just">
                        <a:spcBef>
                          <a:spcPts val="0"/>
                        </a:spcBef>
                        <a:spcAft>
                          <a:spcPts val="0"/>
                        </a:spcAft>
                      </a:pPr>
                      <a:r>
                        <a:rPr lang="en-CA" sz="3200">
                          <a:effectLst/>
                        </a:rPr>
                        <a:t>(age, ed, lang, cnd exp)</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max 500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dirty="0">
                          <a:effectLst/>
                        </a:rPr>
                        <a:t>max 460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3073761362"/>
                  </a:ext>
                </a:extLst>
              </a:tr>
              <a:tr h="907540">
                <a:tc>
                  <a:txBody>
                    <a:bodyPr/>
                    <a:lstStyle/>
                    <a:p>
                      <a:pPr marL="0" marR="0" algn="just">
                        <a:spcBef>
                          <a:spcPts val="0"/>
                        </a:spcBef>
                        <a:spcAft>
                          <a:spcPts val="0"/>
                        </a:spcAft>
                      </a:pPr>
                      <a:r>
                        <a:rPr lang="en-CA" sz="3200">
                          <a:effectLst/>
                        </a:rPr>
                        <a:t>Accompanying Spouse</a:t>
                      </a:r>
                      <a:endParaRPr lang="en-US" sz="3200">
                        <a:effectLst/>
                      </a:endParaRPr>
                    </a:p>
                    <a:p>
                      <a:pPr marL="0" marR="0" algn="just">
                        <a:spcBef>
                          <a:spcPts val="0"/>
                        </a:spcBef>
                        <a:spcAft>
                          <a:spcPts val="0"/>
                        </a:spcAft>
                      </a:pPr>
                      <a:r>
                        <a:rPr lang="en-CA" sz="3200">
                          <a:effectLst/>
                        </a:rPr>
                        <a:t>(ed, lang, cnd exp)</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a:effectLst/>
                        </a:rPr>
                        <a:t>max 40</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3894000673"/>
                  </a:ext>
                </a:extLst>
              </a:tr>
              <a:tr h="907540">
                <a:tc>
                  <a:txBody>
                    <a:bodyPr/>
                    <a:lstStyle/>
                    <a:p>
                      <a:pPr marL="0" marR="0" algn="just">
                        <a:spcBef>
                          <a:spcPts val="0"/>
                        </a:spcBef>
                        <a:spcAft>
                          <a:spcPts val="0"/>
                        </a:spcAft>
                      </a:pPr>
                      <a:r>
                        <a:rPr lang="en-CA" sz="3200">
                          <a:effectLst/>
                        </a:rPr>
                        <a:t>Skills Transfer</a:t>
                      </a:r>
                      <a:endParaRPr lang="en-US" sz="3200">
                        <a:effectLst/>
                      </a:endParaRPr>
                    </a:p>
                    <a:p>
                      <a:pPr marL="0" marR="0" algn="just">
                        <a:spcBef>
                          <a:spcPts val="0"/>
                        </a:spcBef>
                        <a:spcAft>
                          <a:spcPts val="0"/>
                        </a:spcAft>
                      </a:pPr>
                      <a:r>
                        <a:rPr lang="en-CA" sz="3200">
                          <a:effectLst/>
                        </a:rPr>
                        <a:t>(ed, foreign wrk exp, trade cert)</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max 100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a:effectLst/>
                        </a:rPr>
                        <a:t>max 100</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280361667"/>
                  </a:ext>
                </a:extLst>
              </a:tr>
              <a:tr h="453770">
                <a:tc>
                  <a:txBody>
                    <a:bodyPr/>
                    <a:lstStyle/>
                    <a:p>
                      <a:pPr marL="0" marR="0" algn="just">
                        <a:spcBef>
                          <a:spcPts val="0"/>
                        </a:spcBef>
                        <a:spcAft>
                          <a:spcPts val="0"/>
                        </a:spcAft>
                      </a:pPr>
                      <a:r>
                        <a:rPr lang="en-CA" sz="3200" dirty="0">
                          <a:effectLst/>
                        </a:rPr>
                        <a:t>Additional Factors </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a:effectLst/>
                        </a:rPr>
                        <a:t>max 600 (for i to v below)</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a:effectLst/>
                        </a:rPr>
                        <a:t>max 600 (for i to v below)</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1639062853"/>
                  </a:ext>
                </a:extLst>
              </a:tr>
              <a:tr h="453770">
                <a:tc>
                  <a:txBody>
                    <a:bodyPr/>
                    <a:lstStyle/>
                    <a:p>
                      <a:pPr marL="342900" marR="0" lvl="0" indent="-342900" algn="just">
                        <a:spcBef>
                          <a:spcPts val="0"/>
                        </a:spcBef>
                        <a:spcAft>
                          <a:spcPts val="0"/>
                        </a:spcAft>
                        <a:buFont typeface="+mj-lt"/>
                        <a:buAutoNum type="romanLcParenBoth"/>
                      </a:pPr>
                      <a:r>
                        <a:rPr lang="en-CA" sz="3200">
                          <a:effectLst/>
                        </a:rPr>
                        <a:t>PNP</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600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a:effectLst/>
                        </a:rPr>
                        <a:t>600</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2767348624"/>
                  </a:ext>
                </a:extLst>
              </a:tr>
              <a:tr h="907540">
                <a:tc>
                  <a:txBody>
                    <a:bodyPr/>
                    <a:lstStyle/>
                    <a:p>
                      <a:pPr marL="342900" marR="0" lvl="0" indent="-342900" algn="just">
                        <a:spcBef>
                          <a:spcPts val="0"/>
                        </a:spcBef>
                        <a:spcAft>
                          <a:spcPts val="0"/>
                        </a:spcAft>
                        <a:buFont typeface="+mj-lt"/>
                        <a:buAutoNum type="romanLcParenBoth"/>
                      </a:pPr>
                      <a:r>
                        <a:rPr lang="en-CA" sz="3200" dirty="0">
                          <a:effectLst/>
                        </a:rPr>
                        <a:t>Arranged Employment</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50 (for most)</a:t>
                      </a:r>
                      <a:endParaRPr lang="en-US" sz="3200" dirty="0">
                        <a:effectLst/>
                      </a:endParaRPr>
                    </a:p>
                    <a:p>
                      <a:pPr marL="0" marR="0" algn="ctr">
                        <a:spcBef>
                          <a:spcPts val="0"/>
                        </a:spcBef>
                        <a:spcAft>
                          <a:spcPts val="0"/>
                        </a:spcAft>
                      </a:pPr>
                      <a:r>
                        <a:rPr lang="en-CA" sz="3200" dirty="0">
                          <a:effectLst/>
                        </a:rPr>
                        <a:t>200 (if NOC 00)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a:effectLst/>
                        </a:rPr>
                        <a:t>50 (for most)</a:t>
                      </a:r>
                      <a:endParaRPr lang="en-US" sz="3200">
                        <a:effectLst/>
                      </a:endParaRPr>
                    </a:p>
                    <a:p>
                      <a:pPr marL="0" marR="0" algn="ctr">
                        <a:spcBef>
                          <a:spcPts val="0"/>
                        </a:spcBef>
                        <a:spcAft>
                          <a:spcPts val="0"/>
                        </a:spcAft>
                      </a:pPr>
                      <a:r>
                        <a:rPr lang="en-CA" sz="3200">
                          <a:effectLst/>
                        </a:rPr>
                        <a:t>200 (if NOC 00)</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2785368047"/>
                  </a:ext>
                </a:extLst>
              </a:tr>
              <a:tr h="453770">
                <a:tc>
                  <a:txBody>
                    <a:bodyPr/>
                    <a:lstStyle/>
                    <a:p>
                      <a:pPr marL="342900" marR="0" lvl="0" indent="-342900" algn="just">
                        <a:spcBef>
                          <a:spcPts val="0"/>
                        </a:spcBef>
                        <a:spcAft>
                          <a:spcPts val="0"/>
                        </a:spcAft>
                        <a:buFont typeface="+mj-lt"/>
                        <a:buAutoNum type="romanLcParenBoth"/>
                      </a:pPr>
                      <a:r>
                        <a:rPr lang="en-CA" sz="3200">
                          <a:effectLst/>
                        </a:rPr>
                        <a:t>Canadian Education</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max 30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a:effectLst/>
                        </a:rPr>
                        <a:t>max 30</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3558935612"/>
                  </a:ext>
                </a:extLst>
              </a:tr>
              <a:tr h="453770">
                <a:tc>
                  <a:txBody>
                    <a:bodyPr/>
                    <a:lstStyle/>
                    <a:p>
                      <a:pPr marL="342900" marR="0" lvl="0" indent="-342900" algn="just">
                        <a:spcBef>
                          <a:spcPts val="0"/>
                        </a:spcBef>
                        <a:spcAft>
                          <a:spcPts val="0"/>
                        </a:spcAft>
                        <a:buFont typeface="+mj-lt"/>
                        <a:buAutoNum type="romanLcParenBoth"/>
                        <a:tabLst>
                          <a:tab pos="1329055" algn="l"/>
                        </a:tabLst>
                      </a:pPr>
                      <a:r>
                        <a:rPr lang="en-CA" sz="3200">
                          <a:effectLst/>
                        </a:rPr>
                        <a:t>Siblings in Canada	</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a:effectLst/>
                        </a:rPr>
                        <a:t>max 15</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a:effectLst/>
                        </a:rPr>
                        <a:t>max 15</a:t>
                      </a:r>
                      <a:endParaRPr lang="en-US" sz="32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3652841727"/>
                  </a:ext>
                </a:extLst>
              </a:tr>
              <a:tr h="596375">
                <a:tc>
                  <a:txBody>
                    <a:bodyPr/>
                    <a:lstStyle/>
                    <a:p>
                      <a:pPr marL="342900" marR="0" lvl="0" indent="-342900" algn="l">
                        <a:spcBef>
                          <a:spcPts val="0"/>
                        </a:spcBef>
                        <a:spcAft>
                          <a:spcPts val="0"/>
                        </a:spcAft>
                        <a:buFont typeface="+mj-lt"/>
                        <a:buAutoNum type="romanLcParenBoth"/>
                      </a:pPr>
                      <a:r>
                        <a:rPr lang="en-CA" sz="3200" dirty="0">
                          <a:effectLst/>
                        </a:rPr>
                        <a:t>French language proficiency</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solidFill>
                      <a:srgbClr val="507392"/>
                    </a:solidFill>
                  </a:tcPr>
                </a:tc>
                <a:tc>
                  <a:txBody>
                    <a:bodyPr/>
                    <a:lstStyle/>
                    <a:p>
                      <a:pPr marL="0" marR="0" algn="ctr">
                        <a:spcBef>
                          <a:spcPts val="0"/>
                        </a:spcBef>
                        <a:spcAft>
                          <a:spcPts val="0"/>
                        </a:spcAft>
                      </a:pPr>
                      <a:r>
                        <a:rPr lang="en-CA" sz="3200" dirty="0">
                          <a:effectLst/>
                        </a:rPr>
                        <a:t>max 30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lgn="ctr">
                        <a:spcBef>
                          <a:spcPts val="0"/>
                        </a:spcBef>
                        <a:spcAft>
                          <a:spcPts val="0"/>
                        </a:spcAft>
                      </a:pPr>
                      <a:r>
                        <a:rPr lang="en-CA" sz="3200" dirty="0">
                          <a:effectLst/>
                        </a:rPr>
                        <a:t>max 30</a:t>
                      </a:r>
                      <a:endParaRPr lang="en-US" sz="3200" dirty="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1545174729"/>
                  </a:ext>
                </a:extLst>
              </a:tr>
            </a:tbl>
          </a:graphicData>
        </a:graphic>
      </p:graphicFrame>
      <p:sp>
        <p:nvSpPr>
          <p:cNvPr id="4" name="Slide Number Placeholder 3"/>
          <p:cNvSpPr>
            <a:spLocks noGrp="1"/>
          </p:cNvSpPr>
          <p:nvPr>
            <p:ph type="sldNum" sz="quarter" idx="10"/>
          </p:nvPr>
        </p:nvSpPr>
        <p:spPr/>
        <p:txBody>
          <a:bodyPr/>
          <a:lstStyle/>
          <a:p>
            <a:fld id="{1E566767-BC56-4182-87C9-762D3388F458}" type="slidenum">
              <a:rPr lang="en-US" sz="2000" smtClean="0"/>
              <a:t>26</a:t>
            </a:fld>
            <a:endParaRPr lang="en-US" sz="2000" dirty="0"/>
          </a:p>
        </p:txBody>
      </p:sp>
    </p:spTree>
    <p:extLst>
      <p:ext uri="{BB962C8B-B14F-4D97-AF65-F5344CB8AC3E}">
        <p14:creationId xmlns:p14="http://schemas.microsoft.com/office/powerpoint/2010/main" val="320601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TN’s under USMCA </a:t>
            </a:r>
            <a:br>
              <a:rPr lang="en-US" dirty="0"/>
            </a:br>
            <a:endParaRPr lang="en-US" dirty="0"/>
          </a:p>
        </p:txBody>
      </p:sp>
      <p:sp>
        <p:nvSpPr>
          <p:cNvPr id="3" name="Content Placeholder 2"/>
          <p:cNvSpPr>
            <a:spLocks noGrp="1"/>
          </p:cNvSpPr>
          <p:nvPr>
            <p:ph sz="half" idx="1"/>
          </p:nvPr>
        </p:nvSpPr>
        <p:spPr>
          <a:xfrm>
            <a:off x="3247696" y="3651250"/>
            <a:ext cx="19228256" cy="8702676"/>
          </a:xfrm>
        </p:spPr>
        <p:txBody>
          <a:bodyPr>
            <a:normAutofit/>
          </a:bodyPr>
          <a:lstStyle/>
          <a:p>
            <a:pPr marL="685800" indent="-685800">
              <a:buFont typeface="Arial" panose="020B0604020202020204" pitchFamily="34" charset="0"/>
              <a:buChar char="•"/>
            </a:pPr>
            <a:r>
              <a:rPr lang="en-US" dirty="0">
                <a:latin typeface="Lato Black" panose="020F0502020204030203" pitchFamily="34" charset="0"/>
                <a:ea typeface="Lato Black" panose="020F0502020204030203" pitchFamily="34" charset="0"/>
                <a:cs typeface="Lato Black" panose="020F0502020204030203" pitchFamily="34" charset="0"/>
              </a:rPr>
              <a:t>No changes to TN visas, but:</a:t>
            </a:r>
          </a:p>
          <a:p>
            <a:endParaRPr lang="en-US" dirty="0">
              <a:latin typeface="Lato Black" panose="020F0502020204030203" pitchFamily="34" charset="0"/>
              <a:ea typeface="Lato Black" panose="020F0502020204030203" pitchFamily="34" charset="0"/>
              <a:cs typeface="Lato Black" panose="020F0502020204030203" pitchFamily="34" charset="0"/>
            </a:endParaRPr>
          </a:p>
          <a:p>
            <a:pPr marL="2057400" lvl="1" indent="-685800">
              <a:buFont typeface="Arial" panose="020B0604020202020204" pitchFamily="34" charset="0"/>
              <a:buChar char="•"/>
            </a:pPr>
            <a:r>
              <a:rPr lang="en-US" dirty="0"/>
              <a:t>Mathematician profession includes the profession of Actuary</a:t>
            </a:r>
          </a:p>
          <a:p>
            <a:pPr marL="2057400" lvl="1" indent="-685800">
              <a:buFont typeface="Arial" panose="020B0604020202020204" pitchFamily="34" charset="0"/>
              <a:buChar char="•"/>
            </a:pPr>
            <a:r>
              <a:rPr lang="en-US" dirty="0"/>
              <a:t>Biologist profession updated to include Plant Pathologist</a:t>
            </a:r>
          </a:p>
        </p:txBody>
      </p:sp>
      <p:sp>
        <p:nvSpPr>
          <p:cNvPr id="4" name="Slide Number Placeholder 3"/>
          <p:cNvSpPr>
            <a:spLocks noGrp="1"/>
          </p:cNvSpPr>
          <p:nvPr>
            <p:ph type="sldNum" sz="quarter" idx="10"/>
          </p:nvPr>
        </p:nvSpPr>
        <p:spPr/>
        <p:txBody>
          <a:bodyPr/>
          <a:lstStyle/>
          <a:p>
            <a:fld id="{1E566767-BC56-4182-87C9-762D3388F458}" type="slidenum">
              <a:rPr lang="en-US" sz="2000" smtClean="0"/>
              <a:t>27</a:t>
            </a:fld>
            <a:endParaRPr lang="en-US" sz="2000" dirty="0"/>
          </a:p>
        </p:txBody>
      </p:sp>
    </p:spTree>
    <p:extLst>
      <p:ext uri="{BB962C8B-B14F-4D97-AF65-F5344CB8AC3E}">
        <p14:creationId xmlns:p14="http://schemas.microsoft.com/office/powerpoint/2010/main" val="243927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2" y="730251"/>
            <a:ext cx="19554497" cy="2222499"/>
          </a:xfrm>
        </p:spPr>
        <p:txBody>
          <a:bodyPr>
            <a:normAutofit/>
          </a:bodyPr>
          <a:lstStyle/>
          <a:p>
            <a:r>
              <a:rPr lang="en-US" sz="8000" dirty="0">
                <a:latin typeface="Lato Black" panose="020F0502020204030203" pitchFamily="34" charset="0"/>
                <a:ea typeface="Lato Black" panose="020F0502020204030203" pitchFamily="34" charset="0"/>
                <a:cs typeface="Lato Black" panose="020F0502020204030203" pitchFamily="34" charset="0"/>
              </a:rPr>
              <a:t>Other Hot Topics/Recent Changes</a:t>
            </a:r>
          </a:p>
        </p:txBody>
      </p:sp>
      <p:sp>
        <p:nvSpPr>
          <p:cNvPr id="3" name="Content Placeholder 2"/>
          <p:cNvSpPr>
            <a:spLocks noGrp="1"/>
          </p:cNvSpPr>
          <p:nvPr>
            <p:ph sz="quarter" idx="10"/>
          </p:nvPr>
        </p:nvSpPr>
        <p:spPr>
          <a:xfrm>
            <a:off x="3153103" y="3409950"/>
            <a:ext cx="10184525" cy="8982076"/>
          </a:xfrm>
        </p:spPr>
        <p:txBody>
          <a:bodyPr>
            <a:normAutofit/>
          </a:bodyPr>
          <a:lstStyle/>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End of prosecutorial discretion</a:t>
            </a:r>
          </a:p>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Focus on enforcement and detention</a:t>
            </a:r>
          </a:p>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BAHA: more RFEs and denials</a:t>
            </a:r>
          </a:p>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Increased I-9 audits</a:t>
            </a:r>
          </a:p>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Many new restrictions on relief in immigration court</a:t>
            </a:r>
          </a:p>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Rescinded DACA (currently stayed)</a:t>
            </a:r>
          </a:p>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Public Charge rule changes</a:t>
            </a:r>
          </a:p>
          <a:p>
            <a:pPr marL="571500" indent="-571500">
              <a:buFont typeface="Arial" panose="020B0604020202020204" pitchFamily="34" charset="0"/>
              <a:buChar char="•"/>
            </a:pPr>
            <a:r>
              <a:rPr lang="en-US" sz="4300" dirty="0">
                <a:latin typeface="Lato Black" panose="020F0502020204030203" pitchFamily="34" charset="0"/>
                <a:ea typeface="Lato Black" panose="020F0502020204030203" pitchFamily="34" charset="0"/>
                <a:cs typeface="Lato Black" panose="020F0502020204030203" pitchFamily="34" charset="0"/>
              </a:rPr>
              <a:t>Revocation of H-1B’s for gross error</a:t>
            </a:r>
          </a:p>
          <a:p>
            <a:endParaRPr lang="en-US" dirty="0"/>
          </a:p>
        </p:txBody>
      </p:sp>
      <p:sp>
        <p:nvSpPr>
          <p:cNvPr id="4" name="TextBox 3"/>
          <p:cNvSpPr txBox="1"/>
          <p:nvPr/>
        </p:nvSpPr>
        <p:spPr>
          <a:xfrm>
            <a:off x="13707458" y="2785898"/>
            <a:ext cx="9522373" cy="8956298"/>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000" dirty="0">
                <a:solidFill>
                  <a:schemeClr val="bg2">
                    <a:lumMod val="50000"/>
                  </a:schemeClr>
                </a:solidFill>
                <a:latin typeface="Lato Black" panose="020F0502020204030203" pitchFamily="34" charset="0"/>
                <a:ea typeface="Lato Black" panose="020F0502020204030203" pitchFamily="34" charset="0"/>
                <a:cs typeface="Lato Black" panose="020F0502020204030203" pitchFamily="34" charset="0"/>
              </a:rPr>
              <a:t>Additional security clearances </a:t>
            </a:r>
          </a:p>
          <a:p>
            <a:pPr marL="571500" indent="-571500">
              <a:lnSpc>
                <a:spcPct val="150000"/>
              </a:lnSpc>
              <a:buFont typeface="Arial" panose="020B0604020202020204" pitchFamily="34" charset="0"/>
              <a:buChar char="•"/>
            </a:pPr>
            <a:r>
              <a:rPr lang="en-US" sz="4000" dirty="0">
                <a:solidFill>
                  <a:schemeClr val="bg2">
                    <a:lumMod val="50000"/>
                  </a:schemeClr>
                </a:solidFill>
                <a:latin typeface="Lato Black" panose="020F0502020204030203" pitchFamily="34" charset="0"/>
                <a:ea typeface="Lato Black" panose="020F0502020204030203" pitchFamily="34" charset="0"/>
                <a:cs typeface="Lato Black" panose="020F0502020204030203" pitchFamily="34" charset="0"/>
              </a:rPr>
              <a:t>Interview for all Employment-based green card started October 2017</a:t>
            </a:r>
          </a:p>
          <a:p>
            <a:pPr marL="571500" indent="-571500">
              <a:lnSpc>
                <a:spcPct val="150000"/>
              </a:lnSpc>
              <a:buFont typeface="Arial" panose="020B0604020202020204" pitchFamily="34" charset="0"/>
              <a:buChar char="•"/>
            </a:pPr>
            <a:r>
              <a:rPr lang="en-US" sz="4000" dirty="0">
                <a:solidFill>
                  <a:schemeClr val="bg2">
                    <a:lumMod val="50000"/>
                  </a:schemeClr>
                </a:solidFill>
                <a:latin typeface="Lato Black" panose="020F0502020204030203" pitchFamily="34" charset="0"/>
                <a:ea typeface="Lato Black" panose="020F0502020204030203" pitchFamily="34" charset="0"/>
                <a:cs typeface="Lato Black" panose="020F0502020204030203" pitchFamily="34" charset="0"/>
              </a:rPr>
              <a:t>Termination of TPS designations for (Haiti, El Salvador, Nicaragua, etc.)</a:t>
            </a:r>
          </a:p>
          <a:p>
            <a:pPr marL="571500" indent="-571500">
              <a:lnSpc>
                <a:spcPct val="150000"/>
              </a:lnSpc>
              <a:buFont typeface="Arial" panose="020B0604020202020204" pitchFamily="34" charset="0"/>
              <a:buChar char="•"/>
            </a:pPr>
            <a:r>
              <a:rPr lang="en-US" sz="4000" dirty="0">
                <a:solidFill>
                  <a:schemeClr val="bg2">
                    <a:lumMod val="50000"/>
                  </a:schemeClr>
                </a:solidFill>
                <a:latin typeface="Lato Black" panose="020F0502020204030203" pitchFamily="34" charset="0"/>
                <a:ea typeface="Lato Black" panose="020F0502020204030203" pitchFamily="34" charset="0"/>
                <a:cs typeface="Lato Black" panose="020F0502020204030203" pitchFamily="34" charset="0"/>
              </a:rPr>
              <a:t>FAM 90-day presumption of fraud</a:t>
            </a:r>
          </a:p>
          <a:p>
            <a:pPr marL="571500" indent="-571500">
              <a:lnSpc>
                <a:spcPct val="150000"/>
              </a:lnSpc>
              <a:buFont typeface="Arial" panose="020B0604020202020204" pitchFamily="34" charset="0"/>
              <a:buChar char="•"/>
            </a:pPr>
            <a:r>
              <a:rPr lang="en-US" sz="4000" dirty="0">
                <a:solidFill>
                  <a:schemeClr val="bg2">
                    <a:lumMod val="50000"/>
                  </a:schemeClr>
                </a:solidFill>
                <a:latin typeface="Lato Black" panose="020F0502020204030203" pitchFamily="34" charset="0"/>
                <a:ea typeface="Lato Black" panose="020F0502020204030203" pitchFamily="34" charset="0"/>
                <a:cs typeface="Lato Black" panose="020F0502020204030203" pitchFamily="34" charset="0"/>
              </a:rPr>
              <a:t>Consulates strict on public charge</a:t>
            </a:r>
          </a:p>
          <a:p>
            <a:pPr marL="571500" indent="-571500">
              <a:lnSpc>
                <a:spcPct val="150000"/>
              </a:lnSpc>
              <a:buFont typeface="Arial" panose="020B0604020202020204" pitchFamily="34" charset="0"/>
              <a:buChar char="•"/>
            </a:pPr>
            <a:r>
              <a:rPr lang="en-US" sz="4000" dirty="0">
                <a:solidFill>
                  <a:schemeClr val="bg2">
                    <a:lumMod val="50000"/>
                  </a:schemeClr>
                </a:solidFill>
                <a:latin typeface="Lato Black" panose="020F0502020204030203" pitchFamily="34" charset="0"/>
                <a:ea typeface="Lato Black" panose="020F0502020204030203" pitchFamily="34" charset="0"/>
                <a:cs typeface="Lato Black" panose="020F0502020204030203" pitchFamily="34" charset="0"/>
              </a:rPr>
              <a:t>Unlawful presence for F, J, and M’s</a:t>
            </a:r>
          </a:p>
          <a:p>
            <a:pPr marL="571500" indent="-571500">
              <a:lnSpc>
                <a:spcPct val="150000"/>
              </a:lnSpc>
              <a:buFont typeface="Arial" panose="020B0604020202020204" pitchFamily="34" charset="0"/>
              <a:buChar char="•"/>
            </a:pPr>
            <a:r>
              <a:rPr lang="en-US" sz="4000" dirty="0">
                <a:solidFill>
                  <a:schemeClr val="bg2">
                    <a:lumMod val="50000"/>
                  </a:schemeClr>
                </a:solidFill>
                <a:latin typeface="Lato Black" panose="020F0502020204030203" pitchFamily="34" charset="0"/>
                <a:ea typeface="Lato Black" panose="020F0502020204030203" pitchFamily="34" charset="0"/>
                <a:cs typeface="Lato Black" panose="020F0502020204030203" pitchFamily="34" charset="0"/>
              </a:rPr>
              <a:t>Suspension of premium processing</a:t>
            </a:r>
          </a:p>
          <a:p>
            <a:endParaRPr lang="en-US" dirty="0"/>
          </a:p>
        </p:txBody>
      </p:sp>
      <p:sp>
        <p:nvSpPr>
          <p:cNvPr id="5" name="Slide Number Placeholder 4"/>
          <p:cNvSpPr>
            <a:spLocks noGrp="1"/>
          </p:cNvSpPr>
          <p:nvPr>
            <p:ph type="sldNum" sz="quarter" idx="11"/>
          </p:nvPr>
        </p:nvSpPr>
        <p:spPr/>
        <p:txBody>
          <a:bodyPr/>
          <a:lstStyle/>
          <a:p>
            <a:fld id="{1E566767-BC56-4182-87C9-762D3388F458}" type="slidenum">
              <a:rPr lang="en-US" sz="2000" smtClean="0"/>
              <a:t>28</a:t>
            </a:fld>
            <a:endParaRPr lang="en-US" sz="2000" dirty="0"/>
          </a:p>
        </p:txBody>
      </p:sp>
    </p:spTree>
    <p:extLst>
      <p:ext uri="{BB962C8B-B14F-4D97-AF65-F5344CB8AC3E}">
        <p14:creationId xmlns:p14="http://schemas.microsoft.com/office/powerpoint/2010/main" val="2751687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2" y="730251"/>
            <a:ext cx="19554497" cy="1795973"/>
          </a:xfrm>
        </p:spPr>
        <p:txBody>
          <a:bodyPr>
            <a:normAutofit fontScale="90000"/>
          </a:bodyPr>
          <a:lstStyle/>
          <a:p>
            <a:r>
              <a:rPr lang="en-US" dirty="0"/>
              <a:t>Fall 2018 Regulatory Agenda – Immigration	</a:t>
            </a:r>
            <a:br>
              <a:rPr lang="en-US" dirty="0"/>
            </a:br>
            <a:endParaRPr lang="en-US" dirty="0"/>
          </a:p>
        </p:txBody>
      </p:sp>
      <p:sp>
        <p:nvSpPr>
          <p:cNvPr id="3" name="Content Placeholder 2"/>
          <p:cNvSpPr>
            <a:spLocks noGrp="1"/>
          </p:cNvSpPr>
          <p:nvPr>
            <p:ph sz="quarter" idx="10"/>
          </p:nvPr>
        </p:nvSpPr>
        <p:spPr/>
        <p:txBody>
          <a:bodyPr>
            <a:normAutofit fontScale="77500" lnSpcReduction="20000"/>
          </a:bodyPr>
          <a:lstStyle/>
          <a:p>
            <a:pPr lvl="1"/>
            <a:r>
              <a:rPr lang="en-US" dirty="0"/>
              <a:t>Big changes ahead.  Some - not so obvious.  </a:t>
            </a:r>
          </a:p>
          <a:p>
            <a:pPr marL="914400" lvl="1" indent="0">
              <a:buNone/>
            </a:pPr>
            <a:endParaRPr lang="en-US" dirty="0"/>
          </a:p>
          <a:p>
            <a:pPr lvl="1"/>
            <a:r>
              <a:rPr lang="en-US" dirty="0"/>
              <a:t>Amendments to Foreign Labor Certification Regulations to Conform to Amendments to Non-procurement Common Rule would allow DOL, working with DOJ, to impose fines and bar employers from participation in the employment-based immigration system if labor certification violations are found.  </a:t>
            </a:r>
          </a:p>
          <a:p>
            <a:pPr marL="914400" lvl="1" indent="0">
              <a:buNone/>
            </a:pPr>
            <a:endParaRPr lang="en-US" dirty="0"/>
          </a:p>
          <a:p>
            <a:pPr lvl="1"/>
            <a:r>
              <a:rPr lang="en-US" dirty="0"/>
              <a:t>Nonimmigrant Classes: Temporary Visitors to the United States for Business or Pleasure would tighten eligibility for admission under the B-1, B-2, WT and WB classifications.  </a:t>
            </a:r>
          </a:p>
          <a:p>
            <a:pPr lvl="1"/>
            <a:endParaRPr lang="en-US" dirty="0"/>
          </a:p>
          <a:p>
            <a:pPr lvl="1"/>
            <a:r>
              <a:rPr lang="en-US" dirty="0"/>
              <a:t>Establishing a Maximum Period of Authorized Stay for F-1 and Other Nonimmigrants would formalize the ability of the federal immigration authorities to enforce the visa voidance penalty and unlawful presence grounds of inadmissibility by eliminating D/S classification upon entry.</a:t>
            </a:r>
          </a:p>
          <a:p>
            <a:pPr marL="914400" lvl="1" indent="0">
              <a:buNone/>
            </a:pPr>
            <a:endParaRPr lang="en-US" dirty="0"/>
          </a:p>
          <a:p>
            <a:pPr lvl="1"/>
            <a:r>
              <a:rPr lang="en-US" dirty="0"/>
              <a:t>See also:  </a:t>
            </a:r>
            <a:r>
              <a:rPr lang="en-US" dirty="0">
                <a:hlinkClick r:id="rId2"/>
              </a:rPr>
              <a:t>https://millermayer.boxcn.net/v/Fall2018regulatoryagenda</a:t>
            </a:r>
            <a:endParaRPr lang="en-US" dirty="0"/>
          </a:p>
          <a:p>
            <a:pPr lvl="1"/>
            <a:endParaRPr lang="en-US" dirty="0"/>
          </a:p>
        </p:txBody>
      </p:sp>
      <p:sp>
        <p:nvSpPr>
          <p:cNvPr id="4" name="Slide Number Placeholder 3"/>
          <p:cNvSpPr>
            <a:spLocks noGrp="1"/>
          </p:cNvSpPr>
          <p:nvPr>
            <p:ph type="sldNum" sz="quarter" idx="11"/>
          </p:nvPr>
        </p:nvSpPr>
        <p:spPr/>
        <p:txBody>
          <a:bodyPr/>
          <a:lstStyle/>
          <a:p>
            <a:fld id="{1E566767-BC56-4182-87C9-762D3388F458}" type="slidenum">
              <a:rPr lang="en-US" sz="2000" smtClean="0"/>
              <a:t>29</a:t>
            </a:fld>
            <a:endParaRPr lang="en-US" sz="2000" dirty="0"/>
          </a:p>
        </p:txBody>
      </p:sp>
    </p:spTree>
    <p:extLst>
      <p:ext uri="{BB962C8B-B14F-4D97-AF65-F5344CB8AC3E}">
        <p14:creationId xmlns:p14="http://schemas.microsoft.com/office/powerpoint/2010/main" val="106350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latin typeface="Lato Black" panose="020F0502020204030203" pitchFamily="34" charset="0"/>
                <a:ea typeface="Lato Black" panose="020F0502020204030203" pitchFamily="34" charset="0"/>
                <a:cs typeface="Lato Black" panose="020F0502020204030203" pitchFamily="34" charset="0"/>
              </a:rPr>
              <a:t>Travel Ban 3 In Effect</a:t>
            </a:r>
          </a:p>
        </p:txBody>
      </p:sp>
      <p:sp>
        <p:nvSpPr>
          <p:cNvPr id="3" name="Content Placeholder 2"/>
          <p:cNvSpPr>
            <a:spLocks noGrp="1"/>
          </p:cNvSpPr>
          <p:nvPr>
            <p:ph sz="quarter" idx="10"/>
          </p:nvPr>
        </p:nvSpPr>
        <p:spPr>
          <a:xfrm>
            <a:off x="1387366" y="3721100"/>
            <a:ext cx="20999668" cy="8670925"/>
          </a:xfrm>
        </p:spPr>
        <p:txBody>
          <a:bodyPr>
            <a:normAutofit lnSpcReduction="10000"/>
          </a:bodyPr>
          <a:lstStyle/>
          <a:p>
            <a:pPr lvl="2"/>
            <a:r>
              <a:rPr lang="en-US" sz="5400" dirty="0">
                <a:latin typeface="Lato Black" panose="020F0502020204030203" pitchFamily="34" charset="0"/>
                <a:ea typeface="Lato Black" panose="020F0502020204030203" pitchFamily="34" charset="0"/>
                <a:cs typeface="Lato Black" panose="020F0502020204030203" pitchFamily="34" charset="0"/>
              </a:rPr>
              <a:t>Supreme Court upheld Presidential Proclamation 9645 issued September 24, 2017, on June 26, 2018</a:t>
            </a:r>
          </a:p>
          <a:p>
            <a:pPr marL="1828800" lvl="2" indent="0">
              <a:buNone/>
            </a:pPr>
            <a:endParaRPr lang="en-US" sz="5400" dirty="0">
              <a:latin typeface="Lato Black" panose="020F0502020204030203" pitchFamily="34" charset="0"/>
              <a:ea typeface="Lato Black" panose="020F0502020204030203" pitchFamily="34" charset="0"/>
              <a:cs typeface="Lato Black" panose="020F0502020204030203" pitchFamily="34" charset="0"/>
            </a:endParaRPr>
          </a:p>
          <a:p>
            <a:pPr lvl="2"/>
            <a:r>
              <a:rPr lang="en-US" sz="5400" dirty="0">
                <a:latin typeface="Lato Black" panose="020F0502020204030203" pitchFamily="34" charset="0"/>
                <a:ea typeface="Lato Black" panose="020F0502020204030203" pitchFamily="34" charset="0"/>
                <a:cs typeface="Lato Black" panose="020F0502020204030203" pitchFamily="34" charset="0"/>
              </a:rPr>
              <a:t>President modified on April 10, 2018 – removed Chad</a:t>
            </a:r>
          </a:p>
          <a:p>
            <a:pPr marL="1828800" lvl="2" indent="0">
              <a:buNone/>
            </a:pPr>
            <a:endParaRPr lang="en-US" sz="5400" dirty="0">
              <a:latin typeface="Lato Black" panose="020F0502020204030203" pitchFamily="34" charset="0"/>
              <a:ea typeface="Lato Black" panose="020F0502020204030203" pitchFamily="34" charset="0"/>
              <a:cs typeface="Lato Black" panose="020F0502020204030203" pitchFamily="34" charset="0"/>
            </a:endParaRPr>
          </a:p>
          <a:p>
            <a:pPr lvl="2"/>
            <a:r>
              <a:rPr lang="en-US" sz="5400" dirty="0">
                <a:latin typeface="Lato Black" panose="020F0502020204030203" pitchFamily="34" charset="0"/>
                <a:ea typeface="Lato Black" panose="020F0502020204030203" pitchFamily="34" charset="0"/>
                <a:cs typeface="Lato Black" panose="020F0502020204030203" pitchFamily="34" charset="0"/>
              </a:rPr>
              <a:t> Applies to travelers presenting passport of: </a:t>
            </a:r>
          </a:p>
          <a:p>
            <a:pPr marL="1828800" lvl="2" indent="0">
              <a:buNone/>
            </a:pPr>
            <a:endParaRPr lang="en-US" sz="5400" dirty="0">
              <a:latin typeface="Lato Black" panose="020F0502020204030203" pitchFamily="34" charset="0"/>
              <a:ea typeface="Lato Black" panose="020F0502020204030203" pitchFamily="34" charset="0"/>
              <a:cs typeface="Lato Black" panose="020F0502020204030203" pitchFamily="34" charset="0"/>
            </a:endParaRPr>
          </a:p>
          <a:p>
            <a:pPr lvl="3"/>
            <a:r>
              <a:rPr lang="en-US" sz="4600" dirty="0">
                <a:latin typeface="Lato Black" panose="020F0502020204030203" pitchFamily="34" charset="0"/>
                <a:ea typeface="Lato Black" panose="020F0502020204030203" pitchFamily="34" charset="0"/>
                <a:cs typeface="Lato Black" panose="020F0502020204030203" pitchFamily="34" charset="0"/>
              </a:rPr>
              <a:t>Iran (except students)</a:t>
            </a:r>
          </a:p>
          <a:p>
            <a:pPr lvl="3"/>
            <a:r>
              <a:rPr lang="en-US" sz="4600" dirty="0">
                <a:latin typeface="Lato Black" panose="020F0502020204030203" pitchFamily="34" charset="0"/>
                <a:ea typeface="Lato Black" panose="020F0502020204030203" pitchFamily="34" charset="0"/>
                <a:cs typeface="Lato Black" panose="020F0502020204030203" pitchFamily="34" charset="0"/>
              </a:rPr>
              <a:t>North Korea, Somalia, Syria - IV’s and NIV’s </a:t>
            </a:r>
          </a:p>
          <a:p>
            <a:pPr lvl="3"/>
            <a:r>
              <a:rPr lang="en-US" sz="4600" dirty="0">
                <a:latin typeface="Lato Black" panose="020F0502020204030203" pitchFamily="34" charset="0"/>
                <a:ea typeface="Lato Black" panose="020F0502020204030203" pitchFamily="34" charset="0"/>
                <a:cs typeface="Lato Black" panose="020F0502020204030203" pitchFamily="34" charset="0"/>
              </a:rPr>
              <a:t>Venezuela– tourists and diplomats </a:t>
            </a:r>
          </a:p>
          <a:p>
            <a:pPr lvl="3"/>
            <a:r>
              <a:rPr lang="en-US" sz="4600" dirty="0">
                <a:latin typeface="Lato Black" panose="020F0502020204030203" pitchFamily="34" charset="0"/>
                <a:ea typeface="Lato Black" panose="020F0502020204030203" pitchFamily="34" charset="0"/>
                <a:cs typeface="Lato Black" panose="020F0502020204030203" pitchFamily="34" charset="0"/>
              </a:rPr>
              <a:t>Libya, Yemen – IV’s and tourists</a:t>
            </a:r>
          </a:p>
          <a:p>
            <a:endParaRPr lang="en-US" dirty="0"/>
          </a:p>
        </p:txBody>
      </p:sp>
      <p:sp>
        <p:nvSpPr>
          <p:cNvPr id="4" name="Slide Number Placeholder 3"/>
          <p:cNvSpPr>
            <a:spLocks noGrp="1"/>
          </p:cNvSpPr>
          <p:nvPr>
            <p:ph type="sldNum" sz="quarter" idx="11"/>
          </p:nvPr>
        </p:nvSpPr>
        <p:spPr/>
        <p:txBody>
          <a:bodyPr/>
          <a:lstStyle/>
          <a:p>
            <a:fld id="{1E566767-BC56-4182-87C9-762D3388F458}" type="slidenum">
              <a:rPr lang="en-US" sz="2000" smtClean="0"/>
              <a:t>3</a:t>
            </a:fld>
            <a:endParaRPr lang="en-US" sz="2000" dirty="0"/>
          </a:p>
        </p:txBody>
      </p:sp>
    </p:spTree>
    <p:extLst>
      <p:ext uri="{BB962C8B-B14F-4D97-AF65-F5344CB8AC3E}">
        <p14:creationId xmlns:p14="http://schemas.microsoft.com/office/powerpoint/2010/main" val="369524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AOSsault</a:t>
            </a:r>
            <a:r>
              <a:rPr lang="en-US" dirty="0"/>
              <a:t> – changes arise at AOS/CP</a:t>
            </a:r>
          </a:p>
        </p:txBody>
      </p:sp>
      <p:sp>
        <p:nvSpPr>
          <p:cNvPr id="3" name="Content Placeholder 2"/>
          <p:cNvSpPr>
            <a:spLocks noGrp="1"/>
          </p:cNvSpPr>
          <p:nvPr>
            <p:ph sz="half" idx="1"/>
          </p:nvPr>
        </p:nvSpPr>
        <p:spPr/>
        <p:txBody>
          <a:bodyPr>
            <a:normAutofit fontScale="92500" lnSpcReduction="20000"/>
          </a:bodyPr>
          <a:lstStyle/>
          <a:p>
            <a:pPr marL="685800" indent="-685800">
              <a:lnSpc>
                <a:spcPct val="100000"/>
              </a:lnSpc>
              <a:buFont typeface="Arial" panose="020B0604020202020204" pitchFamily="34" charset="0"/>
              <a:buChar char="•"/>
            </a:pPr>
            <a:r>
              <a:rPr lang="en-US" dirty="0"/>
              <a:t>CIS example of No RFE</a:t>
            </a:r>
          </a:p>
          <a:p>
            <a:pPr marL="2057400" lvl="1" indent="-685800">
              <a:lnSpc>
                <a:spcPct val="100000"/>
              </a:lnSpc>
              <a:buFont typeface="Arial" panose="020B0604020202020204" pitchFamily="34" charset="0"/>
              <a:buChar char="•"/>
            </a:pPr>
            <a:r>
              <a:rPr lang="en-US" sz="3800" dirty="0"/>
              <a:t>I-485 w/o I-864 </a:t>
            </a:r>
          </a:p>
          <a:p>
            <a:pPr marL="685800" indent="-685800">
              <a:lnSpc>
                <a:spcPct val="100000"/>
              </a:lnSpc>
              <a:buFont typeface="Arial" panose="020B0604020202020204" pitchFamily="34" charset="0"/>
              <a:buChar char="•"/>
            </a:pPr>
            <a:r>
              <a:rPr lang="en-US" dirty="0"/>
              <a:t>CIS example of NTA</a:t>
            </a:r>
          </a:p>
          <a:p>
            <a:pPr marL="2057400" lvl="1" indent="-685800">
              <a:lnSpc>
                <a:spcPct val="110000"/>
              </a:lnSpc>
              <a:buFont typeface="Arial" panose="020B0604020202020204" pitchFamily="34" charset="0"/>
              <a:buChar char="•"/>
            </a:pPr>
            <a:r>
              <a:rPr lang="en-US" sz="3800" dirty="0"/>
              <a:t>I-485 denial</a:t>
            </a:r>
          </a:p>
          <a:p>
            <a:pPr marL="685800" indent="-685800">
              <a:lnSpc>
                <a:spcPct val="100000"/>
              </a:lnSpc>
              <a:buFont typeface="Arial" panose="020B0604020202020204" pitchFamily="34" charset="0"/>
              <a:buChar char="•"/>
            </a:pPr>
            <a:r>
              <a:rPr lang="en-US" dirty="0"/>
              <a:t>90-day FAM </a:t>
            </a:r>
          </a:p>
          <a:p>
            <a:pPr marL="2057400" lvl="1" indent="-685800">
              <a:lnSpc>
                <a:spcPct val="110000"/>
              </a:lnSpc>
              <a:buFont typeface="Arial" panose="020B0604020202020204" pitchFamily="34" charset="0"/>
              <a:buChar char="•"/>
            </a:pPr>
            <a:r>
              <a:rPr lang="en-US" sz="3800" dirty="0"/>
              <a:t>no CIS rule needed for I-485</a:t>
            </a:r>
          </a:p>
          <a:p>
            <a:pPr marL="685800" indent="-685800">
              <a:lnSpc>
                <a:spcPct val="100000"/>
              </a:lnSpc>
              <a:buFont typeface="Arial" panose="020B0604020202020204" pitchFamily="34" charset="0"/>
              <a:buChar char="•"/>
            </a:pPr>
            <a:r>
              <a:rPr lang="en-US" dirty="0"/>
              <a:t>F and J ULP</a:t>
            </a:r>
          </a:p>
          <a:p>
            <a:pPr marL="2057400" lvl="1" indent="-685800">
              <a:lnSpc>
                <a:spcPct val="110000"/>
              </a:lnSpc>
              <a:buFont typeface="Arial" panose="020B0604020202020204" pitchFamily="34" charset="0"/>
              <a:buChar char="•"/>
            </a:pPr>
            <a:r>
              <a:rPr lang="en-US" sz="3800" dirty="0"/>
              <a:t>Arises in I-485</a:t>
            </a:r>
          </a:p>
          <a:p>
            <a:pPr marL="685800" indent="-685800">
              <a:buFont typeface="Arial" panose="020B0604020202020204" pitchFamily="34" charset="0"/>
              <a:buChar char="•"/>
            </a:pPr>
            <a:r>
              <a:rPr lang="en-US" dirty="0"/>
              <a:t>I-131 denials</a:t>
            </a:r>
          </a:p>
          <a:p>
            <a:pPr marL="2057400" lvl="1" indent="-685800">
              <a:lnSpc>
                <a:spcPct val="110000"/>
              </a:lnSpc>
              <a:buFont typeface="Arial" panose="020B0604020202020204" pitchFamily="34" charset="0"/>
              <a:buChar char="•"/>
            </a:pPr>
            <a:r>
              <a:rPr lang="en-US" sz="3800" dirty="0"/>
              <a:t>Removes travel benefit of AOS</a:t>
            </a:r>
          </a:p>
          <a:p>
            <a:pPr marL="2057400" lvl="1" indent="-685800">
              <a:buFont typeface="Arial" panose="020B0604020202020204" pitchFamily="34" charset="0"/>
              <a:buChar char="•"/>
            </a:pPr>
            <a:endParaRPr lang="en-US" dirty="0"/>
          </a:p>
        </p:txBody>
      </p:sp>
      <p:sp>
        <p:nvSpPr>
          <p:cNvPr id="4" name="Content Placeholder 3"/>
          <p:cNvSpPr>
            <a:spLocks noGrp="1"/>
          </p:cNvSpPr>
          <p:nvPr>
            <p:ph sz="half" idx="2"/>
          </p:nvPr>
        </p:nvSpPr>
        <p:spPr>
          <a:xfrm>
            <a:off x="12990786" y="3651250"/>
            <a:ext cx="9716814" cy="5508248"/>
          </a:xfrm>
        </p:spPr>
        <p:txBody>
          <a:bodyPr>
            <a:normAutofit fontScale="92500" lnSpcReduction="20000"/>
          </a:bodyPr>
          <a:lstStyle/>
          <a:p>
            <a:pPr marL="685800" indent="-685800">
              <a:lnSpc>
                <a:spcPct val="110000"/>
              </a:lnSpc>
              <a:buFont typeface="Arial" panose="020B0604020202020204" pitchFamily="34" charset="0"/>
              <a:buChar char="•"/>
            </a:pPr>
            <a:r>
              <a:rPr lang="en-US" dirty="0"/>
              <a:t>Public charge review</a:t>
            </a:r>
          </a:p>
          <a:p>
            <a:pPr marL="685800" indent="-685800">
              <a:lnSpc>
                <a:spcPct val="110000"/>
              </a:lnSpc>
              <a:buFont typeface="Arial" panose="020B0604020202020204" pitchFamily="34" charset="0"/>
              <a:buChar char="•"/>
            </a:pPr>
            <a:r>
              <a:rPr lang="en-US" dirty="0"/>
              <a:t>Untrained officer interviews</a:t>
            </a:r>
          </a:p>
          <a:p>
            <a:pPr marL="685800" indent="-685800">
              <a:lnSpc>
                <a:spcPct val="110000"/>
              </a:lnSpc>
              <a:buFont typeface="Arial" panose="020B0604020202020204" pitchFamily="34" charset="0"/>
              <a:buChar char="•"/>
            </a:pPr>
            <a:r>
              <a:rPr lang="en-US" dirty="0"/>
              <a:t>Background checks</a:t>
            </a:r>
          </a:p>
          <a:p>
            <a:pPr marL="685800" indent="-685800">
              <a:lnSpc>
                <a:spcPct val="110000"/>
              </a:lnSpc>
              <a:buFont typeface="Arial" panose="020B0604020202020204" pitchFamily="34" charset="0"/>
              <a:buChar char="•"/>
            </a:pPr>
            <a:r>
              <a:rPr lang="en-US" dirty="0"/>
              <a:t>Reconsideration of Decisions</a:t>
            </a:r>
          </a:p>
          <a:p>
            <a:pPr>
              <a:lnSpc>
                <a:spcPct val="110000"/>
              </a:lnSpc>
            </a:pPr>
            <a:endParaRPr lang="en-US" dirty="0"/>
          </a:p>
          <a:p>
            <a:pPr marL="685800" indent="-685800">
              <a:lnSpc>
                <a:spcPct val="110000"/>
              </a:lnSpc>
              <a:buFont typeface="Arial" panose="020B0604020202020204" pitchFamily="34" charset="0"/>
              <a:buChar char="•"/>
            </a:pPr>
            <a:r>
              <a:rPr lang="en-US" dirty="0"/>
              <a:t>Is Consular Processing Safer?</a:t>
            </a:r>
          </a:p>
          <a:p>
            <a:pPr marL="685800" indent="-685800">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1E566767-BC56-4182-87C9-762D3388F458}" type="slidenum">
              <a:rPr lang="en-US" sz="2000" smtClean="0"/>
              <a:t>30</a:t>
            </a:fld>
            <a:endParaRPr lang="en-US" sz="2000" dirty="0"/>
          </a:p>
        </p:txBody>
      </p:sp>
    </p:spTree>
    <p:extLst>
      <p:ext uri="{BB962C8B-B14F-4D97-AF65-F5344CB8AC3E}">
        <p14:creationId xmlns:p14="http://schemas.microsoft.com/office/powerpoint/2010/main" val="172551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E566767-BC56-4182-87C9-762D3388F458}" type="slidenum">
              <a:rPr lang="en-US" sz="2000" smtClean="0"/>
              <a:t>31</a:t>
            </a:fld>
            <a:endParaRPr lang="en-US" sz="2000" dirty="0"/>
          </a:p>
        </p:txBody>
      </p:sp>
    </p:spTree>
    <p:extLst>
      <p:ext uri="{BB962C8B-B14F-4D97-AF65-F5344CB8AC3E}">
        <p14:creationId xmlns:p14="http://schemas.microsoft.com/office/powerpoint/2010/main" val="112029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latin typeface="Lato Black" panose="020F0502020204030203" pitchFamily="34" charset="0"/>
                <a:ea typeface="Lato Black" panose="020F0502020204030203" pitchFamily="34" charset="0"/>
                <a:cs typeface="Lato Black" panose="020F0502020204030203" pitchFamily="34" charset="0"/>
              </a:rPr>
              <a:t>Exceptions</a:t>
            </a:r>
          </a:p>
        </p:txBody>
      </p:sp>
      <p:sp>
        <p:nvSpPr>
          <p:cNvPr id="3" name="Content Placeholder 2"/>
          <p:cNvSpPr>
            <a:spLocks noGrp="1"/>
          </p:cNvSpPr>
          <p:nvPr>
            <p:ph sz="quarter" idx="10"/>
          </p:nvPr>
        </p:nvSpPr>
        <p:spPr/>
        <p:txBody>
          <a:bodyPr>
            <a:normAutofit/>
          </a:bodyPr>
          <a:lstStyle/>
          <a:p>
            <a:pPr marL="342900" lvl="0" indent="-342900" defTabSz="914400">
              <a:lnSpc>
                <a:spcPct val="100000"/>
              </a:lnSpc>
              <a:spcBef>
                <a:spcPct val="20000"/>
              </a:spcBef>
              <a:buFont typeface="Arial" panose="020B0604020202020204" pitchFamily="34" charset="0"/>
              <a:buChar char="•"/>
            </a:pPr>
            <a:r>
              <a:rPr lang="en-US" sz="4400" dirty="0">
                <a:latin typeface="Lato Black" panose="020F0502020204030203" pitchFamily="34" charset="0"/>
                <a:ea typeface="Lato Black" panose="020F0502020204030203" pitchFamily="34" charset="0"/>
                <a:cs typeface="Lato Black" panose="020F0502020204030203" pitchFamily="34" charset="0"/>
              </a:rPr>
              <a:t>LPR</a:t>
            </a:r>
          </a:p>
          <a:p>
            <a:pPr marL="342900" lvl="0" indent="-342900" defTabSz="914400">
              <a:lnSpc>
                <a:spcPct val="100000"/>
              </a:lnSpc>
              <a:spcBef>
                <a:spcPct val="20000"/>
              </a:spcBef>
              <a:buFont typeface="Arial" panose="020B0604020202020204" pitchFamily="34" charset="0"/>
              <a:buChar char="•"/>
            </a:pPr>
            <a:r>
              <a:rPr lang="en-US" sz="4400" dirty="0">
                <a:latin typeface="Lato Black" panose="020F0502020204030203" pitchFamily="34" charset="0"/>
                <a:ea typeface="Lato Black" panose="020F0502020204030203" pitchFamily="34" charset="0"/>
                <a:cs typeface="Lato Black" panose="020F0502020204030203" pitchFamily="34" charset="0"/>
              </a:rPr>
              <a:t>FN’s admitted on parole (Advance parole, boarding foil)</a:t>
            </a:r>
          </a:p>
          <a:p>
            <a:pPr marL="342900" lvl="0" indent="-342900" defTabSz="914400">
              <a:lnSpc>
                <a:spcPct val="100000"/>
              </a:lnSpc>
              <a:spcBef>
                <a:spcPct val="20000"/>
              </a:spcBef>
              <a:buFont typeface="Arial" panose="020B0604020202020204" pitchFamily="34" charset="0"/>
              <a:buChar char="•"/>
            </a:pPr>
            <a:r>
              <a:rPr lang="en-US" sz="4400" dirty="0">
                <a:latin typeface="Lato Black" panose="020F0502020204030203" pitchFamily="34" charset="0"/>
                <a:ea typeface="Lato Black" panose="020F0502020204030203" pitchFamily="34" charset="0"/>
                <a:cs typeface="Lato Black" panose="020F0502020204030203" pitchFamily="34" charset="0"/>
              </a:rPr>
              <a:t>Dual nationals traveling on non-banned passport</a:t>
            </a:r>
          </a:p>
          <a:p>
            <a:pPr marL="342900" lvl="0" indent="-342900" defTabSz="914400">
              <a:lnSpc>
                <a:spcPct val="100000"/>
              </a:lnSpc>
              <a:spcBef>
                <a:spcPct val="20000"/>
              </a:spcBef>
              <a:buFont typeface="Arial" panose="020B0604020202020204" pitchFamily="34" charset="0"/>
              <a:buChar char="•"/>
            </a:pPr>
            <a:r>
              <a:rPr lang="en-US" sz="4400" dirty="0">
                <a:latin typeface="Lato Black" panose="020F0502020204030203" pitchFamily="34" charset="0"/>
                <a:ea typeface="Lato Black" panose="020F0502020204030203" pitchFamily="34" charset="0"/>
                <a:cs typeface="Lato Black" panose="020F0502020204030203" pitchFamily="34" charset="0"/>
              </a:rPr>
              <a:t>Asylees, refugees and CAT beneficiaries</a:t>
            </a:r>
          </a:p>
          <a:p>
            <a:pPr marL="342900" lvl="0" indent="-342900" defTabSz="914400">
              <a:lnSpc>
                <a:spcPct val="100000"/>
              </a:lnSpc>
              <a:spcBef>
                <a:spcPct val="20000"/>
              </a:spcBef>
              <a:buFont typeface="Arial" panose="020B0604020202020204" pitchFamily="34" charset="0"/>
              <a:buChar char="•"/>
            </a:pPr>
            <a:r>
              <a:rPr lang="en-US" sz="4400" dirty="0">
                <a:latin typeface="Lato Black" panose="020F0502020204030203" pitchFamily="34" charset="0"/>
                <a:ea typeface="Lato Black" panose="020F0502020204030203" pitchFamily="34" charset="0"/>
                <a:cs typeface="Lato Black" panose="020F0502020204030203" pitchFamily="34" charset="0"/>
              </a:rPr>
              <a:t>Diplomats (not Venezuela)</a:t>
            </a:r>
          </a:p>
          <a:p>
            <a:pPr marL="342900" lvl="0" indent="-342900" defTabSz="914400">
              <a:lnSpc>
                <a:spcPct val="100000"/>
              </a:lnSpc>
              <a:spcBef>
                <a:spcPct val="20000"/>
              </a:spcBef>
              <a:buFont typeface="Arial" panose="020B0604020202020204" pitchFamily="34" charset="0"/>
              <a:buChar char="•"/>
            </a:pPr>
            <a:r>
              <a:rPr lang="en-US" sz="4400" dirty="0">
                <a:latin typeface="Lato Black" panose="020F0502020204030203" pitchFamily="34" charset="0"/>
                <a:ea typeface="Lato Black" panose="020F0502020204030203" pitchFamily="34" charset="0"/>
                <a:cs typeface="Lato Black" panose="020F0502020204030203" pitchFamily="34" charset="0"/>
              </a:rPr>
              <a:t>Exemption for those with a ‘bona fide relationship’ with a U.S. person or entity is gone (WA case)</a:t>
            </a:r>
          </a:p>
        </p:txBody>
      </p:sp>
      <p:sp>
        <p:nvSpPr>
          <p:cNvPr id="4" name="Slide Number Placeholder 3"/>
          <p:cNvSpPr>
            <a:spLocks noGrp="1"/>
          </p:cNvSpPr>
          <p:nvPr>
            <p:ph type="sldNum" sz="quarter" idx="11"/>
          </p:nvPr>
        </p:nvSpPr>
        <p:spPr/>
        <p:txBody>
          <a:bodyPr/>
          <a:lstStyle/>
          <a:p>
            <a:fld id="{1E566767-BC56-4182-87C9-762D3388F458}" type="slidenum">
              <a:rPr lang="en-US" sz="2000" smtClean="0"/>
              <a:t>4</a:t>
            </a:fld>
            <a:endParaRPr lang="en-US" sz="2000" dirty="0"/>
          </a:p>
        </p:txBody>
      </p:sp>
    </p:spTree>
    <p:extLst>
      <p:ext uri="{BB962C8B-B14F-4D97-AF65-F5344CB8AC3E}">
        <p14:creationId xmlns:p14="http://schemas.microsoft.com/office/powerpoint/2010/main" val="363912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2" y="730251"/>
            <a:ext cx="19554497" cy="2203449"/>
          </a:xfrm>
        </p:spPr>
        <p:txBody>
          <a:bodyPr/>
          <a:lstStyle/>
          <a:p>
            <a:r>
              <a:rPr lang="en-US" dirty="0"/>
              <a:t>Waivers, by DOS or CBP</a:t>
            </a:r>
          </a:p>
        </p:txBody>
      </p:sp>
      <p:sp>
        <p:nvSpPr>
          <p:cNvPr id="3" name="Content Placeholder 2"/>
          <p:cNvSpPr>
            <a:spLocks noGrp="1"/>
          </p:cNvSpPr>
          <p:nvPr>
            <p:ph sz="quarter" idx="10"/>
          </p:nvPr>
        </p:nvSpPr>
        <p:spPr/>
        <p:txBody>
          <a:bodyPr>
            <a:normAutofit fontScale="55000" lnSpcReduction="20000"/>
          </a:bodyPr>
          <a:lstStyle/>
          <a:p>
            <a:pPr marL="685800" indent="-685800">
              <a:lnSpc>
                <a:spcPct val="160000"/>
              </a:lnSpc>
              <a:buFont typeface="Arial" panose="020B0604020202020204" pitchFamily="34" charset="0"/>
              <a:buChar char="•"/>
            </a:pPr>
            <a:r>
              <a:rPr lang="en-US" dirty="0"/>
              <a:t>What criteria is being used to approve waivers?</a:t>
            </a:r>
          </a:p>
          <a:p>
            <a:pPr marL="685800" indent="-685800">
              <a:lnSpc>
                <a:spcPct val="160000"/>
              </a:lnSpc>
              <a:buFont typeface="Arial" panose="020B0604020202020204" pitchFamily="34" charset="0"/>
              <a:buChar char="•"/>
            </a:pPr>
            <a:r>
              <a:rPr lang="en-US" dirty="0"/>
              <a:t>Different results from one post to another</a:t>
            </a:r>
          </a:p>
          <a:p>
            <a:pPr marL="685800" indent="-685800">
              <a:lnSpc>
                <a:spcPct val="160000"/>
              </a:lnSpc>
              <a:buFont typeface="Arial" panose="020B0604020202020204" pitchFamily="34" charset="0"/>
              <a:buChar char="•"/>
            </a:pPr>
            <a:r>
              <a:rPr lang="en-US" dirty="0"/>
              <a:t>Even if waiver is ‘cleared,’  security clearances can block visa issuance</a:t>
            </a:r>
          </a:p>
          <a:p>
            <a:pPr marL="2057400" lvl="1" indent="-685800">
              <a:lnSpc>
                <a:spcPct val="160000"/>
              </a:lnSpc>
              <a:buFont typeface="Arial" panose="020B0604020202020204" pitchFamily="34" charset="0"/>
              <a:buChar char="•"/>
            </a:pPr>
            <a:r>
              <a:rPr lang="en-US" dirty="0"/>
              <a:t>Denial of waivers to professors, students and individuals seeking medical treatment</a:t>
            </a:r>
          </a:p>
          <a:p>
            <a:pPr marL="685800" indent="-685800">
              <a:lnSpc>
                <a:spcPct val="160000"/>
              </a:lnSpc>
              <a:buFont typeface="Arial" panose="020B0604020202020204" pitchFamily="34" charset="0"/>
              <a:buChar char="•"/>
            </a:pPr>
            <a:r>
              <a:rPr lang="en-US" dirty="0"/>
              <a:t>January 2018 letter by DOS to Senators:  2 waivers approved in 8,000 visa applications</a:t>
            </a:r>
          </a:p>
          <a:p>
            <a:pPr marL="685800" indent="-685800">
              <a:lnSpc>
                <a:spcPct val="160000"/>
              </a:lnSpc>
              <a:buFont typeface="Arial" panose="020B0604020202020204" pitchFamily="34" charset="0"/>
              <a:buChar char="•"/>
            </a:pPr>
            <a:r>
              <a:rPr lang="en-US" dirty="0"/>
              <a:t>July 31, 2018 DOS interview with PRI reports 1,246 waivers “cleared”</a:t>
            </a:r>
          </a:p>
          <a:p>
            <a:pPr marL="685800" indent="-685800">
              <a:lnSpc>
                <a:spcPct val="160000"/>
              </a:lnSpc>
              <a:buFont typeface="Arial" panose="020B0604020202020204" pitchFamily="34" charset="0"/>
              <a:buChar char="•"/>
            </a:pPr>
            <a:r>
              <a:rPr lang="en-US" dirty="0"/>
              <a:t>Section 3(c) of Presidential Proclamation 9645 states criteria:</a:t>
            </a:r>
          </a:p>
          <a:p>
            <a:pPr marL="2057400" lvl="1" indent="-685800">
              <a:lnSpc>
                <a:spcPct val="160000"/>
              </a:lnSpc>
              <a:buFont typeface="Arial" panose="020B0604020202020204" pitchFamily="34" charset="0"/>
              <a:buChar char="•"/>
            </a:pPr>
            <a:r>
              <a:rPr lang="en-US" dirty="0"/>
              <a:t>Undue hardship to FN</a:t>
            </a:r>
          </a:p>
          <a:p>
            <a:pPr marL="2057400" lvl="1" indent="-685800">
              <a:lnSpc>
                <a:spcPct val="160000"/>
              </a:lnSpc>
              <a:buFont typeface="Arial" panose="020B0604020202020204" pitchFamily="34" charset="0"/>
              <a:buChar char="•"/>
            </a:pPr>
            <a:r>
              <a:rPr lang="en-US" dirty="0"/>
              <a:t>Entry not a security or safety threat</a:t>
            </a:r>
          </a:p>
          <a:p>
            <a:pPr marL="2057400" lvl="1" indent="-685800">
              <a:lnSpc>
                <a:spcPct val="160000"/>
              </a:lnSpc>
              <a:buFont typeface="Arial" panose="020B0604020202020204" pitchFamily="34" charset="0"/>
              <a:buChar char="•"/>
            </a:pPr>
            <a:r>
              <a:rPr lang="en-US" dirty="0"/>
              <a:t>Entry in the national interest</a:t>
            </a:r>
          </a:p>
          <a:p>
            <a:endParaRPr lang="en-US" dirty="0"/>
          </a:p>
        </p:txBody>
      </p:sp>
      <p:sp>
        <p:nvSpPr>
          <p:cNvPr id="4" name="Slide Number Placeholder 3"/>
          <p:cNvSpPr>
            <a:spLocks noGrp="1"/>
          </p:cNvSpPr>
          <p:nvPr>
            <p:ph type="sldNum" sz="quarter" idx="11"/>
          </p:nvPr>
        </p:nvSpPr>
        <p:spPr/>
        <p:txBody>
          <a:bodyPr/>
          <a:lstStyle/>
          <a:p>
            <a:fld id="{1E566767-BC56-4182-87C9-762D3388F458}" type="slidenum">
              <a:rPr lang="en-US" sz="2000" smtClean="0"/>
              <a:t>5</a:t>
            </a:fld>
            <a:endParaRPr lang="en-US" sz="2000" dirty="0"/>
          </a:p>
        </p:txBody>
      </p:sp>
    </p:spTree>
    <p:extLst>
      <p:ext uri="{BB962C8B-B14F-4D97-AF65-F5344CB8AC3E}">
        <p14:creationId xmlns:p14="http://schemas.microsoft.com/office/powerpoint/2010/main" val="164609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98" y="667612"/>
            <a:ext cx="19554497" cy="2651126"/>
          </a:xfrm>
        </p:spPr>
        <p:txBody>
          <a:bodyPr/>
          <a:lstStyle/>
          <a:p>
            <a:r>
              <a:rPr lang="en-US" dirty="0"/>
              <a:t>DOS Guidance on Waiver Criteria (3)</a:t>
            </a:r>
          </a:p>
        </p:txBody>
      </p:sp>
      <p:sp>
        <p:nvSpPr>
          <p:cNvPr id="3" name="Content Placeholder 2"/>
          <p:cNvSpPr>
            <a:spLocks noGrp="1"/>
          </p:cNvSpPr>
          <p:nvPr>
            <p:ph sz="quarter" idx="10"/>
          </p:nvPr>
        </p:nvSpPr>
        <p:spPr>
          <a:xfrm>
            <a:off x="3153103" y="3026979"/>
            <a:ext cx="19581485" cy="9616965"/>
          </a:xfrm>
        </p:spPr>
        <p:txBody>
          <a:bodyPr>
            <a:normAutofit fontScale="32500" lnSpcReduction="20000"/>
          </a:bodyPr>
          <a:lstStyle/>
          <a:p>
            <a:pPr>
              <a:lnSpc>
                <a:spcPct val="120000"/>
              </a:lnSpc>
            </a:pPr>
            <a:r>
              <a:rPr lang="en-US" sz="9000" dirty="0"/>
              <a:t>• Undue Hardship criterion, the visa applicant must demonstrate to the satisfaction of the consular officer that an </a:t>
            </a:r>
            <a:r>
              <a:rPr lang="en-US" sz="9000" u="sng" dirty="0"/>
              <a:t>unusual situation </a:t>
            </a:r>
            <a:r>
              <a:rPr lang="en-US" sz="9000" dirty="0"/>
              <a:t>exists that </a:t>
            </a:r>
            <a:r>
              <a:rPr lang="en-US" sz="9000" u="sng" dirty="0"/>
              <a:t>compels immediate travel </a:t>
            </a:r>
            <a:r>
              <a:rPr lang="en-US" sz="9000" dirty="0"/>
              <a:t>by the applicant and that delaying the issuance of the visa and the associated travel plans would </a:t>
            </a:r>
            <a:r>
              <a:rPr lang="en-US" sz="9000" u="sng" dirty="0"/>
              <a:t>defeat the purpose of the travel</a:t>
            </a:r>
            <a:r>
              <a:rPr lang="en-US" sz="9000" dirty="0"/>
              <a:t>. </a:t>
            </a:r>
          </a:p>
          <a:p>
            <a:pPr>
              <a:lnSpc>
                <a:spcPct val="120000"/>
              </a:lnSpc>
            </a:pPr>
            <a:endParaRPr lang="en-US" sz="9000" dirty="0"/>
          </a:p>
          <a:p>
            <a:pPr>
              <a:lnSpc>
                <a:spcPct val="120000"/>
              </a:lnSpc>
            </a:pPr>
            <a:r>
              <a:rPr lang="en-US" sz="9000" dirty="0"/>
              <a:t>• National Security / Public Safety criterion: In establishing that the applicant does not constitute a threat to national security or public safety, the consular officer considers the </a:t>
            </a:r>
            <a:r>
              <a:rPr lang="en-US" sz="9000" u="sng" dirty="0"/>
              <a:t>information-sharing</a:t>
            </a:r>
            <a:r>
              <a:rPr lang="en-US" sz="9000" dirty="0"/>
              <a:t> and </a:t>
            </a:r>
            <a:r>
              <a:rPr lang="en-US" sz="9000" u="sng" dirty="0"/>
              <a:t>identity-management protocols and practices of the government of the applicant’s country </a:t>
            </a:r>
            <a:r>
              <a:rPr lang="en-US" sz="9000" dirty="0"/>
              <a:t>of nationality. If the consular officer determines, after consultation with the Visa Office, that an applicant does not pose a threat to national security or public safety and the other two requirements have been met, a visa may be issued with the concurrence of a consular manager. </a:t>
            </a:r>
          </a:p>
          <a:p>
            <a:pPr>
              <a:lnSpc>
                <a:spcPct val="120000"/>
              </a:lnSpc>
            </a:pPr>
            <a:endParaRPr lang="en-US" sz="9000" dirty="0"/>
          </a:p>
          <a:p>
            <a:pPr>
              <a:lnSpc>
                <a:spcPct val="120000"/>
              </a:lnSpc>
            </a:pPr>
            <a:r>
              <a:rPr lang="en-US" sz="9000" dirty="0"/>
              <a:t>• National Interest criterion: The applicant’s travel may be considered in the national interest if the applicant demonstrates to the consular officer’s satisfaction that </a:t>
            </a:r>
            <a:r>
              <a:rPr lang="en-US" sz="9000" u="sng" dirty="0"/>
              <a:t>a U.S. person or entity would suffer hardship</a:t>
            </a:r>
            <a:r>
              <a:rPr lang="en-US" sz="9000" dirty="0"/>
              <a:t> if the applicant could not travel to the U.S. until after restrictions imposed by the Proclamation with respect to nationals of that country are lifted.</a:t>
            </a:r>
          </a:p>
          <a:p>
            <a:endParaRPr lang="en-US" dirty="0"/>
          </a:p>
        </p:txBody>
      </p:sp>
      <p:sp>
        <p:nvSpPr>
          <p:cNvPr id="4" name="Slide Number Placeholder 3"/>
          <p:cNvSpPr>
            <a:spLocks noGrp="1"/>
          </p:cNvSpPr>
          <p:nvPr>
            <p:ph type="sldNum" sz="quarter" idx="11"/>
          </p:nvPr>
        </p:nvSpPr>
        <p:spPr/>
        <p:txBody>
          <a:bodyPr/>
          <a:lstStyle/>
          <a:p>
            <a:fld id="{1E566767-BC56-4182-87C9-762D3388F458}" type="slidenum">
              <a:rPr lang="en-US" sz="2000" smtClean="0"/>
              <a:t>6</a:t>
            </a:fld>
            <a:endParaRPr lang="en-US" sz="2000" dirty="0"/>
          </a:p>
        </p:txBody>
      </p:sp>
    </p:spTree>
    <p:extLst>
      <p:ext uri="{BB962C8B-B14F-4D97-AF65-F5344CB8AC3E}">
        <p14:creationId xmlns:p14="http://schemas.microsoft.com/office/powerpoint/2010/main" val="401443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Process at Post</a:t>
            </a:r>
          </a:p>
        </p:txBody>
      </p:sp>
      <p:sp>
        <p:nvSpPr>
          <p:cNvPr id="3" name="Content Placeholder 2"/>
          <p:cNvSpPr>
            <a:spLocks noGrp="1"/>
          </p:cNvSpPr>
          <p:nvPr>
            <p:ph sz="quarter" idx="10"/>
          </p:nvPr>
        </p:nvSpPr>
        <p:spPr/>
        <p:txBody>
          <a:bodyPr/>
          <a:lstStyle/>
          <a:p>
            <a:pPr marL="685800" indent="-685800">
              <a:lnSpc>
                <a:spcPct val="150000"/>
              </a:lnSpc>
              <a:buFont typeface="Arial" panose="020B0604020202020204" pitchFamily="34" charset="0"/>
              <a:buChar char="•"/>
            </a:pPr>
            <a:r>
              <a:rPr lang="en-US" dirty="0"/>
              <a:t>Complete DS5535, ‘extreme vetting’ questionnaire</a:t>
            </a:r>
          </a:p>
          <a:p>
            <a:pPr marL="2057400" lvl="1" indent="-685800">
              <a:lnSpc>
                <a:spcPct val="150000"/>
              </a:lnSpc>
              <a:buFont typeface="Arial" panose="020B0604020202020204" pitchFamily="34" charset="0"/>
              <a:buChar char="•"/>
            </a:pPr>
            <a:r>
              <a:rPr lang="en-US" dirty="0"/>
              <a:t>report social media passwords and source of funds for past travel</a:t>
            </a:r>
          </a:p>
          <a:p>
            <a:pPr marL="685800" indent="-685800">
              <a:lnSpc>
                <a:spcPct val="150000"/>
              </a:lnSpc>
              <a:buFont typeface="Arial" panose="020B0604020202020204" pitchFamily="34" charset="0"/>
              <a:buChar char="•"/>
            </a:pPr>
            <a:r>
              <a:rPr lang="en-US" dirty="0"/>
              <a:t>At interview, receive denial</a:t>
            </a:r>
          </a:p>
          <a:p>
            <a:pPr marL="685800" indent="-685800">
              <a:lnSpc>
                <a:spcPct val="150000"/>
              </a:lnSpc>
              <a:buFont typeface="Arial" panose="020B0604020202020204" pitchFamily="34" charset="0"/>
              <a:buChar char="•"/>
            </a:pPr>
            <a:r>
              <a:rPr lang="en-US" dirty="0"/>
              <a:t>Submit waiver package</a:t>
            </a:r>
          </a:p>
          <a:p>
            <a:pPr marL="685800" indent="-685800">
              <a:lnSpc>
                <a:spcPct val="150000"/>
              </a:lnSpc>
              <a:buFont typeface="Arial" panose="020B0604020202020204" pitchFamily="34" charset="0"/>
              <a:buChar char="•"/>
            </a:pPr>
            <a:r>
              <a:rPr lang="en-US" dirty="0"/>
              <a:t>Post-interview administrative processing</a:t>
            </a:r>
          </a:p>
        </p:txBody>
      </p:sp>
      <p:sp>
        <p:nvSpPr>
          <p:cNvPr id="4" name="Slide Number Placeholder 3"/>
          <p:cNvSpPr>
            <a:spLocks noGrp="1"/>
          </p:cNvSpPr>
          <p:nvPr>
            <p:ph type="sldNum" sz="quarter" idx="11"/>
          </p:nvPr>
        </p:nvSpPr>
        <p:spPr/>
        <p:txBody>
          <a:bodyPr/>
          <a:lstStyle/>
          <a:p>
            <a:fld id="{1E566767-BC56-4182-87C9-762D3388F458}" type="slidenum">
              <a:rPr lang="en-US" sz="2000" smtClean="0"/>
              <a:t>7</a:t>
            </a:fld>
            <a:endParaRPr lang="en-US" sz="2000" dirty="0"/>
          </a:p>
        </p:txBody>
      </p:sp>
    </p:spTree>
    <p:extLst>
      <p:ext uri="{BB962C8B-B14F-4D97-AF65-F5344CB8AC3E}">
        <p14:creationId xmlns:p14="http://schemas.microsoft.com/office/powerpoint/2010/main" val="280644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Case-by-case Waiver Examples</a:t>
            </a:r>
          </a:p>
        </p:txBody>
      </p:sp>
      <p:sp>
        <p:nvSpPr>
          <p:cNvPr id="3" name="Content Placeholder 2"/>
          <p:cNvSpPr>
            <a:spLocks noGrp="1"/>
          </p:cNvSpPr>
          <p:nvPr>
            <p:ph sz="quarter" idx="10"/>
          </p:nvPr>
        </p:nvSpPr>
        <p:spPr>
          <a:xfrm>
            <a:off x="2806262" y="4036410"/>
            <a:ext cx="19581485" cy="8670925"/>
          </a:xfrm>
        </p:spPr>
        <p:txBody>
          <a:bodyPr>
            <a:normAutofit fontScale="55000" lnSpcReduction="20000"/>
          </a:bodyPr>
          <a:lstStyle/>
          <a:p>
            <a:pPr marL="685800" indent="-685800">
              <a:buFont typeface="Arial" panose="020B0604020202020204" pitchFamily="34" charset="0"/>
              <a:buChar char="•"/>
            </a:pPr>
            <a:r>
              <a:rPr lang="en-US" sz="8400" dirty="0"/>
              <a:t>Presidential Proclamation 9645 September 24, 2017, section 3 </a:t>
            </a:r>
          </a:p>
          <a:p>
            <a:r>
              <a:rPr lang="en-US" sz="8400" dirty="0"/>
              <a:t>	gives examples of approvable waiver fact patterns:</a:t>
            </a:r>
          </a:p>
          <a:p>
            <a:endParaRPr lang="en-US" sz="8400" dirty="0"/>
          </a:p>
          <a:p>
            <a:pPr marL="2057400" lvl="1" indent="-685800">
              <a:lnSpc>
                <a:spcPct val="170000"/>
              </a:lnSpc>
              <a:buFont typeface="Arial" panose="020B0604020202020204" pitchFamily="34" charset="0"/>
              <a:buChar char="•"/>
            </a:pPr>
            <a:r>
              <a:rPr lang="en-US" dirty="0"/>
              <a:t>Significant business purposes in U.S.</a:t>
            </a:r>
          </a:p>
          <a:p>
            <a:pPr marL="2057400" lvl="1" indent="-685800">
              <a:lnSpc>
                <a:spcPct val="170000"/>
              </a:lnSpc>
              <a:buFont typeface="Arial" panose="020B0604020202020204" pitchFamily="34" charset="0"/>
              <a:buChar char="•"/>
            </a:pPr>
            <a:r>
              <a:rPr lang="en-US" dirty="0"/>
              <a:t>Extreme hardship to Spouse, child, parent who is a US citizen LPR or NIV holder</a:t>
            </a:r>
          </a:p>
          <a:p>
            <a:pPr marL="2057400" lvl="1" indent="-685800">
              <a:lnSpc>
                <a:spcPct val="170000"/>
              </a:lnSpc>
              <a:buFont typeface="Arial" panose="020B0604020202020204" pitchFamily="34" charset="0"/>
              <a:buChar char="•"/>
            </a:pPr>
            <a:r>
              <a:rPr lang="en-US" dirty="0"/>
              <a:t>Sick children</a:t>
            </a:r>
          </a:p>
          <a:p>
            <a:pPr marL="2057400" lvl="1" indent="-685800">
              <a:lnSpc>
                <a:spcPct val="170000"/>
              </a:lnSpc>
              <a:buFont typeface="Arial" panose="020B0604020202020204" pitchFamily="34" charset="0"/>
              <a:buChar char="•"/>
            </a:pPr>
            <a:r>
              <a:rPr lang="en-US" dirty="0"/>
              <a:t>Former U.S. government employee or spouse</a:t>
            </a:r>
          </a:p>
          <a:p>
            <a:pPr marL="2057400" lvl="1" indent="-685800">
              <a:lnSpc>
                <a:spcPct val="170000"/>
              </a:lnSpc>
              <a:buFont typeface="Arial" panose="020B0604020202020204" pitchFamily="34" charset="0"/>
              <a:buChar char="•"/>
            </a:pPr>
            <a:r>
              <a:rPr lang="en-US" dirty="0"/>
              <a:t>International organization employee</a:t>
            </a:r>
          </a:p>
          <a:p>
            <a:pPr marL="2057400" lvl="1" indent="-685800">
              <a:lnSpc>
                <a:spcPct val="170000"/>
              </a:lnSpc>
              <a:buFont typeface="Arial" panose="020B0604020202020204" pitchFamily="34" charset="0"/>
              <a:buChar char="•"/>
            </a:pPr>
            <a:r>
              <a:rPr lang="en-US" dirty="0"/>
              <a:t>Canadian PR applying for visa in Canada</a:t>
            </a:r>
          </a:p>
          <a:p>
            <a:pPr marL="2057400" lvl="1" indent="-685800">
              <a:lnSpc>
                <a:spcPct val="170000"/>
              </a:lnSpc>
              <a:buFont typeface="Arial" panose="020B0604020202020204" pitchFamily="34" charset="0"/>
              <a:buChar char="•"/>
            </a:pPr>
            <a:r>
              <a:rPr lang="en-US" dirty="0"/>
              <a:t>USG sponsored J-1</a:t>
            </a:r>
          </a:p>
          <a:p>
            <a:pPr marL="2057400" lvl="1" indent="-685800">
              <a:lnSpc>
                <a:spcPct val="170000"/>
              </a:lnSpc>
              <a:buFont typeface="Arial" panose="020B0604020202020204" pitchFamily="34" charset="0"/>
              <a:buChar char="•"/>
            </a:pPr>
            <a:r>
              <a:rPr lang="en-US" dirty="0"/>
              <a:t>USG invited guest in law enforcement</a:t>
            </a:r>
          </a:p>
          <a:p>
            <a:pPr marL="2057400" lvl="1" indent="-685800">
              <a:lnSpc>
                <a:spcPct val="170000"/>
              </a:lnSpc>
              <a:buFont typeface="Arial" panose="020B0604020202020204" pitchFamily="34" charset="0"/>
              <a:buChar char="•"/>
            </a:pPr>
            <a:r>
              <a:rPr lang="en-US" dirty="0"/>
              <a:t>Other individual circumstances</a:t>
            </a:r>
          </a:p>
          <a:p>
            <a:endParaRPr lang="en-US" dirty="0"/>
          </a:p>
        </p:txBody>
      </p:sp>
      <p:sp>
        <p:nvSpPr>
          <p:cNvPr id="4" name="Slide Number Placeholder 3"/>
          <p:cNvSpPr>
            <a:spLocks noGrp="1"/>
          </p:cNvSpPr>
          <p:nvPr>
            <p:ph type="sldNum" sz="quarter" idx="11"/>
          </p:nvPr>
        </p:nvSpPr>
        <p:spPr/>
        <p:txBody>
          <a:bodyPr/>
          <a:lstStyle/>
          <a:p>
            <a:fld id="{1E566767-BC56-4182-87C9-762D3388F458}" type="slidenum">
              <a:rPr lang="en-US" sz="2000" smtClean="0"/>
              <a:t>8</a:t>
            </a:fld>
            <a:endParaRPr lang="en-US" sz="2000" dirty="0"/>
          </a:p>
        </p:txBody>
      </p:sp>
    </p:spTree>
    <p:extLst>
      <p:ext uri="{BB962C8B-B14F-4D97-AF65-F5344CB8AC3E}">
        <p14:creationId xmlns:p14="http://schemas.microsoft.com/office/powerpoint/2010/main" val="163185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2" y="730251"/>
            <a:ext cx="19554497" cy="2146299"/>
          </a:xfrm>
        </p:spPr>
        <p:txBody>
          <a:bodyPr>
            <a:normAutofit fontScale="90000"/>
          </a:bodyPr>
          <a:lstStyle/>
          <a:p>
            <a:r>
              <a:rPr lang="en-US" dirty="0"/>
              <a:t>Consular Process for NIV – DS-160 changes</a:t>
            </a:r>
          </a:p>
        </p:txBody>
      </p:sp>
      <p:sp>
        <p:nvSpPr>
          <p:cNvPr id="3" name="Content Placeholder 2"/>
          <p:cNvSpPr>
            <a:spLocks noGrp="1"/>
          </p:cNvSpPr>
          <p:nvPr>
            <p:ph sz="half" idx="1"/>
          </p:nvPr>
        </p:nvSpPr>
        <p:spPr>
          <a:xfrm>
            <a:off x="3247696" y="2932386"/>
            <a:ext cx="19233932" cy="9421540"/>
          </a:xfrm>
        </p:spPr>
        <p:txBody>
          <a:bodyPr>
            <a:normAutofit fontScale="62500" lnSpcReduction="20000"/>
          </a:bodyPr>
          <a:lstStyle/>
          <a:p>
            <a:pPr marL="685800" indent="-685800">
              <a:lnSpc>
                <a:spcPct val="160000"/>
              </a:lnSpc>
              <a:buFont typeface="Arial" panose="020B0604020202020204" pitchFamily="34" charset="0"/>
              <a:buChar char="•"/>
            </a:pPr>
            <a:r>
              <a:rPr lang="en-US" dirty="0"/>
              <a:t>Time consuming and complex</a:t>
            </a:r>
          </a:p>
          <a:p>
            <a:pPr marL="685800" lvl="1" indent="-685800">
              <a:lnSpc>
                <a:spcPct val="160000"/>
              </a:lnSpc>
              <a:buFont typeface="Arial" panose="020B0604020202020204" pitchFamily="34" charset="0"/>
              <a:buChar char="•"/>
            </a:pPr>
            <a:r>
              <a:rPr lang="en-US" sz="5400" dirty="0"/>
              <a:t>Check consular webpage first</a:t>
            </a:r>
          </a:p>
          <a:p>
            <a:pPr marL="685800" indent="-685800">
              <a:lnSpc>
                <a:spcPct val="160000"/>
              </a:lnSpc>
              <a:buFont typeface="Arial" panose="020B0604020202020204" pitchFamily="34" charset="0"/>
              <a:buChar char="•"/>
            </a:pPr>
            <a:r>
              <a:rPr lang="en-US" dirty="0"/>
              <a:t>Courier registration (2 different systems)</a:t>
            </a:r>
          </a:p>
          <a:p>
            <a:pPr marL="1714500" lvl="1" indent="-342900">
              <a:lnSpc>
                <a:spcPct val="160000"/>
              </a:lnSpc>
              <a:buFont typeface="Arial" panose="020B0604020202020204" pitchFamily="34" charset="0"/>
              <a:buChar char="•"/>
            </a:pPr>
            <a:r>
              <a:rPr lang="en-US" b="1" u="sng" dirty="0">
                <a:hlinkClick r:id="rId2"/>
              </a:rPr>
              <a:t>https://ais.usvisa-info.com/en-US/countries_list/niv</a:t>
            </a:r>
            <a:endParaRPr lang="en-US" dirty="0"/>
          </a:p>
          <a:p>
            <a:pPr marL="1714500" lvl="1" indent="-342900">
              <a:lnSpc>
                <a:spcPct val="160000"/>
              </a:lnSpc>
              <a:buFont typeface="Arial" panose="020B0604020202020204" pitchFamily="34" charset="0"/>
              <a:buChar char="•"/>
            </a:pPr>
            <a:r>
              <a:rPr lang="en-US" b="1" u="sng" dirty="0">
                <a:hlinkClick r:id="rId3"/>
              </a:rPr>
              <a:t>http://www.ustraveldocs.com/</a:t>
            </a:r>
            <a:r>
              <a:rPr lang="en-US" b="1" u="sng" dirty="0"/>
              <a:t> </a:t>
            </a:r>
            <a:r>
              <a:rPr lang="en-US" dirty="0"/>
              <a:t>(</a:t>
            </a:r>
            <a:r>
              <a:rPr lang="en-US" dirty="0" err="1"/>
              <a:t>a.k.a</a:t>
            </a:r>
            <a:r>
              <a:rPr lang="en-US" dirty="0"/>
              <a:t> CGI Stanley)</a:t>
            </a:r>
          </a:p>
          <a:p>
            <a:pPr marL="2971800" lvl="2" indent="-685800">
              <a:lnSpc>
                <a:spcPct val="160000"/>
              </a:lnSpc>
            </a:pPr>
            <a:r>
              <a:rPr lang="en-US" dirty="0"/>
              <a:t>Unique email needed (impedes law firms)</a:t>
            </a:r>
          </a:p>
          <a:p>
            <a:pPr marL="2971800" lvl="2" indent="-685800">
              <a:lnSpc>
                <a:spcPct val="160000"/>
              </a:lnSpc>
            </a:pPr>
            <a:r>
              <a:rPr lang="en-US" dirty="0"/>
              <a:t>Ceac.gov form status, corrections and government storage of prior information</a:t>
            </a:r>
          </a:p>
          <a:p>
            <a:pPr marL="685800" indent="-685800">
              <a:lnSpc>
                <a:spcPct val="160000"/>
              </a:lnSpc>
              <a:buFont typeface="Arial" panose="020B0604020202020204" pitchFamily="34" charset="0"/>
              <a:buChar char="•"/>
            </a:pPr>
            <a:r>
              <a:rPr lang="en-US" dirty="0"/>
              <a:t>Interview booking</a:t>
            </a:r>
          </a:p>
          <a:p>
            <a:pPr marL="2057400" lvl="1" indent="-685800">
              <a:lnSpc>
                <a:spcPct val="160000"/>
              </a:lnSpc>
              <a:buFont typeface="Arial" panose="020B0604020202020204" pitchFamily="34" charset="0"/>
              <a:buChar char="•"/>
            </a:pPr>
            <a:r>
              <a:rPr lang="en-US" dirty="0"/>
              <a:t>3</a:t>
            </a:r>
            <a:r>
              <a:rPr lang="en-US" baseline="30000" dirty="0"/>
              <a:t>rd</a:t>
            </a:r>
            <a:r>
              <a:rPr lang="en-US" dirty="0"/>
              <a:t> website to pay fee and book interview</a:t>
            </a:r>
          </a:p>
          <a:p>
            <a:pPr marL="685800" indent="-685800">
              <a:lnSpc>
                <a:spcPct val="160000"/>
              </a:lnSpc>
              <a:buFont typeface="Arial" panose="020B0604020202020204" pitchFamily="34" charset="0"/>
              <a:buChar char="•"/>
            </a:pPr>
            <a:r>
              <a:rPr lang="en-US" dirty="0"/>
              <a:t>How to assist clients cost-effectively</a:t>
            </a:r>
          </a:p>
          <a:p>
            <a:pPr marL="685800" indent="-685800">
              <a:lnSpc>
                <a:spcPct val="160000"/>
              </a:lnSpc>
              <a:buFont typeface="Arial" panose="020B0604020202020204" pitchFamily="34" charset="0"/>
              <a:buChar char="•"/>
            </a:pPr>
            <a:r>
              <a:rPr lang="en-US" dirty="0"/>
              <a:t>Unfriendly to attorney representation</a:t>
            </a:r>
          </a:p>
          <a:p>
            <a:endParaRPr lang="en-US" dirty="0"/>
          </a:p>
        </p:txBody>
      </p:sp>
      <p:sp>
        <p:nvSpPr>
          <p:cNvPr id="4" name="Slide Number Placeholder 3"/>
          <p:cNvSpPr>
            <a:spLocks noGrp="1"/>
          </p:cNvSpPr>
          <p:nvPr>
            <p:ph type="sldNum" sz="quarter" idx="10"/>
          </p:nvPr>
        </p:nvSpPr>
        <p:spPr/>
        <p:txBody>
          <a:bodyPr/>
          <a:lstStyle/>
          <a:p>
            <a:fld id="{1E566767-BC56-4182-87C9-762D3388F458}" type="slidenum">
              <a:rPr lang="en-US" sz="2000" smtClean="0"/>
              <a:t>9</a:t>
            </a:fld>
            <a:endParaRPr lang="en-US" sz="2000" dirty="0"/>
          </a:p>
        </p:txBody>
      </p:sp>
    </p:spTree>
    <p:extLst>
      <p:ext uri="{BB962C8B-B14F-4D97-AF65-F5344CB8AC3E}">
        <p14:creationId xmlns:p14="http://schemas.microsoft.com/office/powerpoint/2010/main" val="182717970"/>
      </p:ext>
    </p:extLst>
  </p:cSld>
  <p:clrMapOvr>
    <a:masterClrMapping/>
  </p:clrMapOvr>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1">
      <a:majorFont>
        <a:latin typeface="Lato Black"/>
        <a:ea typeface=""/>
        <a:cs typeface=""/>
      </a:majorFont>
      <a:minorFont>
        <a:latin typeface="Lato 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5411</TotalTime>
  <Words>2567</Words>
  <Application>Microsoft Macintosh PowerPoint</Application>
  <PresentationFormat>Custom</PresentationFormat>
  <Paragraphs>330</Paragraphs>
  <Slides>31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Bebas Neue</vt:lpstr>
      <vt:lpstr>Bebas Neue Bold</vt:lpstr>
      <vt:lpstr>Lato</vt:lpstr>
      <vt:lpstr>Lato Black</vt:lpstr>
      <vt:lpstr>Open Sans</vt:lpstr>
      <vt:lpstr>Arial</vt:lpstr>
      <vt:lpstr>Calibri</vt:lpstr>
      <vt:lpstr>Courier New</vt:lpstr>
      <vt:lpstr>Times</vt:lpstr>
      <vt:lpstr>Times New Roman</vt:lpstr>
      <vt:lpstr>Wingdings</vt:lpstr>
      <vt:lpstr>Office Theme</vt:lpstr>
      <vt:lpstr>PowerPoint Presentation</vt:lpstr>
      <vt:lpstr>Hot Topics</vt:lpstr>
      <vt:lpstr>Travel Ban 3 In Effect</vt:lpstr>
      <vt:lpstr>Exceptions</vt:lpstr>
      <vt:lpstr>Waivers, by DOS or CBP</vt:lpstr>
      <vt:lpstr>DOS Guidance on Waiver Criteria (3)</vt:lpstr>
      <vt:lpstr>Waiver Process at Post</vt:lpstr>
      <vt:lpstr>Case-by-case Waiver Examples</vt:lpstr>
      <vt:lpstr>Consular Process for NIV – DS-160 changes</vt:lpstr>
      <vt:lpstr>USCIS Policy Update on RFEs and NOIDs</vt:lpstr>
      <vt:lpstr>USCIS Policy Update on RFEs and NOIDs (cont.)</vt:lpstr>
      <vt:lpstr>Exclusions</vt:lpstr>
      <vt:lpstr>Examples provided by USCIS of cases that could be denied without RFE/NOID</vt:lpstr>
      <vt:lpstr>Impacts of Denials</vt:lpstr>
      <vt:lpstr>New Checklists</vt:lpstr>
      <vt:lpstr>USCIS Notice to Appear (NTA) Updated Policy Guidance</vt:lpstr>
      <vt:lpstr>USCIS Notice to Appear (NTA) Updated Policy Guidance (cont.)</vt:lpstr>
      <vt:lpstr>USCIS Notice to Appear (NTA) Updated Policy Guidance (cont.)</vt:lpstr>
      <vt:lpstr>USCIS Notice to Appear (NTA) Updated Policy Guidance (cont.)</vt:lpstr>
      <vt:lpstr>Interplay of USCIS Memoranda</vt:lpstr>
      <vt:lpstr>Cannabis at the U.S.-Canada Border</vt:lpstr>
      <vt:lpstr>CBP on Cannabis at POE entry</vt:lpstr>
      <vt:lpstr>Criminal Code of Canada Amendments</vt:lpstr>
      <vt:lpstr>Permanent Residence via Express Entry</vt:lpstr>
      <vt:lpstr>Canada’s Economic Immigrant Criteria</vt:lpstr>
      <vt:lpstr>“Points-based” permanent residence process</vt:lpstr>
      <vt:lpstr>TN’s under USMCA  </vt:lpstr>
      <vt:lpstr>Other Hot Topics/Recent Changes</vt:lpstr>
      <vt:lpstr>Fall 2018 Regulatory Agenda – Immigration  </vt:lpstr>
      <vt:lpstr>AOSsault – changes arise at AOS/CP</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Richard Link</cp:lastModifiedBy>
  <cp:revision>392</cp:revision>
  <dcterms:created xsi:type="dcterms:W3CDTF">2014-09-26T10:57:37Z</dcterms:created>
  <dcterms:modified xsi:type="dcterms:W3CDTF">2018-10-20T17:12:26Z</dcterms:modified>
</cp:coreProperties>
</file>