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slide+xml" PartName="/ppt/slides/slide28.xml"/>
  <Override ContentType="application/vnd.openxmlformats-officedocument.presentationml.slide+xml" PartName="/ppt/slides/slide29.xml"/>
  <Override ContentType="application/vnd.openxmlformats-officedocument.presentationml.slide+xml" PartName="/ppt/slides/slide3.xml"/>
  <Override ContentType="application/vnd.openxmlformats-officedocument.presentationml.slide+xml" PartName="/ppt/slides/slide30.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2"></Relationship><Relationship Target="docProps/app.xml" Type="http://schemas.openxmlformats.org/officeDocument/2006/relationships/extended-properties" Id="rId3"></Relationship></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8" r:id="rId1"/>
  </p:sldMasterIdLst>
  <p:notesMasterIdLst>
    <p:notesMasterId r:id="rId32"/>
  </p:notesMasterIdLst>
  <p:handoutMasterIdLst>
    <p:handoutMasterId r:id="rId33"/>
  </p:handoutMasterIdLst>
  <p:sldIdLst>
    <p:sldId id="256" r:id="rId2"/>
    <p:sldId id="285" r:id="rId3"/>
    <p:sldId id="283" r:id="rId4"/>
    <p:sldId id="284" r:id="rId5"/>
    <p:sldId id="286" r:id="rId6"/>
    <p:sldId id="288" r:id="rId7"/>
    <p:sldId id="287" r:id="rId8"/>
    <p:sldId id="289" r:id="rId9"/>
    <p:sldId id="290"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260" r:id="rId31"/>
  </p:sldIdLst>
  <p:sldSz cx="9144000" cy="5143500" type="screen16x9"/>
  <p:notesSz cx="6858000" cy="9144000"/>
  <p:custDataLst>
    <p:tags r:id="rId3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728" autoAdjust="0"/>
    <p:restoredTop sz="94629" autoAdjust="0"/>
  </p:normalViewPr>
  <p:slideViewPr>
    <p:cSldViewPr>
      <p:cViewPr varScale="1">
        <p:scale>
          <a:sx n="91" d="100"/>
          <a:sy n="91" d="100"/>
        </p:scale>
        <p:origin x="200" y="1032"/>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246" y="53"/>
      </p:cViewPr>
      <p:guideLst>
        <p:guide orient="horz" pos="2880"/>
        <p:guide pos="2160"/>
      </p:guideLst>
    </p:cSldViewPr>
  </p:notesViewPr>
  <p:gridSpacing cx="76200" cy="76200"/>
</p:viewPr>
</file>

<file path=ppt/_rels/presentation.xml.rels><?xml version="1.0" encoding="UTF-8" ?><Relationships xmlns="http://schemas.openxmlformats.org/package/2006/relationships"><Relationship Target="slides/slide12.xml" Type="http://schemas.openxmlformats.org/officeDocument/2006/relationships/slide" Id="rId13"></Relationship><Relationship Target="slides/slide17.xml" Type="http://schemas.openxmlformats.org/officeDocument/2006/relationships/slide" Id="rId18"></Relationship><Relationship Target="slides/slide25.xml" Type="http://schemas.openxmlformats.org/officeDocument/2006/relationships/slide" Id="rId26"></Relationship><Relationship Target="slides/slide20.xml" Type="http://schemas.openxmlformats.org/officeDocument/2006/relationships/slide" Id="rId21"></Relationship><Relationship Target="tags/tag1.xml" Type="http://schemas.openxmlformats.org/officeDocument/2006/relationships/tags" Id="rId34"></Relationship><Relationship Target="slides/slide6.xml" Type="http://schemas.openxmlformats.org/officeDocument/2006/relationships/slide" Id="rId7"></Relationship><Relationship Target="slides/slide11.xml" Type="http://schemas.openxmlformats.org/officeDocument/2006/relationships/slide" Id="rId12"></Relationship><Relationship Target="slides/slide16.xml" Type="http://schemas.openxmlformats.org/officeDocument/2006/relationships/slide" Id="rId17"></Relationship><Relationship Target="slides/slide24.xml" Type="http://schemas.openxmlformats.org/officeDocument/2006/relationships/slide" Id="rId25"></Relationship><Relationship Target="handoutMasters/handoutMaster1.xml" Type="http://schemas.openxmlformats.org/officeDocument/2006/relationships/handoutMaster" Id="rId33"></Relationship><Relationship Target="tableStyles.xml" Type="http://schemas.openxmlformats.org/officeDocument/2006/relationships/tableStyles" Id="rId38"></Relationship><Relationship Target="slides/slide1.xml" Type="http://schemas.openxmlformats.org/officeDocument/2006/relationships/slide" Id="rId2"></Relationship><Relationship Target="slides/slide15.xml" Type="http://schemas.openxmlformats.org/officeDocument/2006/relationships/slide" Id="rId16"></Relationship><Relationship Target="slides/slide19.xml" Type="http://schemas.openxmlformats.org/officeDocument/2006/relationships/slide" Id="rId20"></Relationship><Relationship Target="slides/slide28.xml" Type="http://schemas.openxmlformats.org/officeDocument/2006/relationships/slide" Id="rId29"></Relationship><Relationship Target="slideMasters/slideMaster1.xml" Type="http://schemas.openxmlformats.org/officeDocument/2006/relationships/slideMaster" Id="rId1"></Relationship><Relationship Target="slides/slide5.xml" Type="http://schemas.openxmlformats.org/officeDocument/2006/relationships/slide" Id="rId6"></Relationship><Relationship Target="slides/slide10.xml" Type="http://schemas.openxmlformats.org/officeDocument/2006/relationships/slide" Id="rId11"></Relationship><Relationship Target="slides/slide23.xml" Type="http://schemas.openxmlformats.org/officeDocument/2006/relationships/slide" Id="rId24"></Relationship><Relationship Target="notesMasters/notesMaster1.xml" Type="http://schemas.openxmlformats.org/officeDocument/2006/relationships/notesMaster" Id="rId32"></Relationship><Relationship Target="theme/theme1.xml" Type="http://schemas.openxmlformats.org/officeDocument/2006/relationships/theme" Id="rId37"></Relationship><Relationship Target="slides/slide4.xml" Type="http://schemas.openxmlformats.org/officeDocument/2006/relationships/slide" Id="rId5"></Relationship><Relationship Target="slides/slide14.xml" Type="http://schemas.openxmlformats.org/officeDocument/2006/relationships/slide" Id="rId15"></Relationship><Relationship Target="slides/slide22.xml" Type="http://schemas.openxmlformats.org/officeDocument/2006/relationships/slide" Id="rId23"></Relationship><Relationship Target="slides/slide27.xml" Type="http://schemas.openxmlformats.org/officeDocument/2006/relationships/slide" Id="rId28"></Relationship><Relationship Target="viewProps.xml" Type="http://schemas.openxmlformats.org/officeDocument/2006/relationships/viewProps" Id="rId36"></Relationship><Relationship Target="slides/slide9.xml" Type="http://schemas.openxmlformats.org/officeDocument/2006/relationships/slide" Id="rId10"></Relationship><Relationship Target="slides/slide18.xml" Type="http://schemas.openxmlformats.org/officeDocument/2006/relationships/slide" Id="rId19"></Relationship><Relationship Target="slides/slide30.xml" Type="http://schemas.openxmlformats.org/officeDocument/2006/relationships/slide" Id="rId31"></Relationship><Relationship Target="slides/slide3.xml" Type="http://schemas.openxmlformats.org/officeDocument/2006/relationships/slide" Id="rId4"></Relationship><Relationship Target="slides/slide8.xml" Type="http://schemas.openxmlformats.org/officeDocument/2006/relationships/slide" Id="rId9"></Relationship><Relationship Target="slides/slide13.xml" Type="http://schemas.openxmlformats.org/officeDocument/2006/relationships/slide" Id="rId14"></Relationship><Relationship Target="slides/slide21.xml" Type="http://schemas.openxmlformats.org/officeDocument/2006/relationships/slide" Id="rId22"></Relationship><Relationship Target="slides/slide26.xml" Type="http://schemas.openxmlformats.org/officeDocument/2006/relationships/slide" Id="rId27"></Relationship><Relationship Target="slides/slide29.xml" Type="http://schemas.openxmlformats.org/officeDocument/2006/relationships/slide" Id="rId30"></Relationship><Relationship Target="presProps.xml" Type="http://schemas.openxmlformats.org/officeDocument/2006/relationships/presProps" Id="rId35"></Relationship><Relationship Target="slides/slide7.xml" Type="http://schemas.openxmlformats.org/officeDocument/2006/relationships/slide" Id="rId8"></Relationship><Relationship Target="slides/slide2.xml" Type="http://schemas.openxmlformats.org/officeDocument/2006/relationships/slide" Id="rId3"></Relationship></Relationships>
</file>

<file path=ppt/handoutMasters/_rels/handoutMaster1.xml.rels><?xml version="1.0" encoding="UTF-8" ?><Relationships xmlns="http://schemas.openxmlformats.org/package/2006/relationships"><Relationship Target="../theme/theme3.xml" Type="http://schemas.openxmlformats.org/officeDocument/2006/relationships/theme" Id="rId1"></Relationship></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8EBAE88-EB87-4457-90D0-54AB21AF1C75}" type="slidenum">
              <a:rPr lang="en-US" smtClean="0"/>
              <a:pPr/>
              <a:t>‹#›</a:t>
            </a:fld>
            <a:endParaRPr lang="en-US"/>
          </a:p>
        </p:txBody>
      </p:sp>
    </p:spTree>
    <p:extLst>
      <p:ext uri="{BB962C8B-B14F-4D97-AF65-F5344CB8AC3E}">
        <p14:creationId xmlns:p14="http://schemas.microsoft.com/office/powerpoint/2010/main" val="3120575725"/>
      </p:ext>
    </p:extLst>
  </p:cSld>
  <p:clrMap bg1="lt1" tx1="dk1" bg2="lt2" tx2="dk2" accent1="accent1" accent2="accent2" accent3="accent3" accent4="accent4" accent5="accent5" accent6="accent6" hlink="hlink" folHlink="folHlink"/>
</p:handoutMaster>
</file>

<file path=ppt/notesMasters/_rels/notesMaster1.xml.rels><?xml version="1.0" encoding="UTF-8" ?><Relationships xmlns="http://schemas.openxmlformats.org/package/2006/relationships"><Relationship Target="../theme/theme2.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C765627-F667-4C0C-BB4C-3CA7768B1032}" type="datetimeFigureOut">
              <a:rPr lang="en-US" smtClean="0"/>
              <a:pPr/>
              <a:t>9/10/18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2AEB09-6F82-4189-9DFE-9307D069B5F4}" type="slidenum">
              <a:rPr lang="en-US" smtClean="0"/>
              <a:pPr/>
              <a:t>‹#›</a:t>
            </a:fld>
            <a:endParaRPr lang="en-US"/>
          </a:p>
        </p:txBody>
      </p:sp>
    </p:spTree>
    <p:extLst>
      <p:ext uri="{BB962C8B-B14F-4D97-AF65-F5344CB8AC3E}">
        <p14:creationId xmlns:p14="http://schemas.microsoft.com/office/powerpoint/2010/main" val="2500404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21DB026-7E8E-41E6-BB8C-5CD4BDE253C4}" type="datetime1">
              <a:rPr lang="en-US" smtClean="0"/>
              <a:t>9/10/18</a:t>
            </a:fld>
            <a:endParaRPr lang="en-US"/>
          </a:p>
        </p:txBody>
      </p:sp>
      <p:sp>
        <p:nvSpPr>
          <p:cNvPr id="5" name="Footer Placeholder 4"/>
          <p:cNvSpPr>
            <a:spLocks noGrp="1"/>
          </p:cNvSpPr>
          <p:nvPr>
            <p:ph type="ftr" sz="quarter" idx="11"/>
          </p:nvPr>
        </p:nvSpPr>
        <p:spPr/>
        <p:txBody>
          <a:bodyPr/>
          <a:lstStyle/>
          <a:p>
            <a:r>
              <a:rPr lang="en-US"/>
              <a:t>© 2016 AILA D.C. Chapter Fall Conference</a:t>
            </a:r>
          </a:p>
        </p:txBody>
      </p:sp>
      <p:sp>
        <p:nvSpPr>
          <p:cNvPr id="6" name="Slide Number Placeholder 5"/>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183537632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1B6C05B-4F07-4B56-A438-F05BA6704401}" type="datetime1">
              <a:rPr lang="en-US" smtClean="0"/>
              <a:t>9/10/18</a:t>
            </a:fld>
            <a:endParaRPr lang="en-US"/>
          </a:p>
        </p:txBody>
      </p:sp>
      <p:sp>
        <p:nvSpPr>
          <p:cNvPr id="5" name="Footer Placeholder 4"/>
          <p:cNvSpPr>
            <a:spLocks noGrp="1"/>
          </p:cNvSpPr>
          <p:nvPr>
            <p:ph type="ftr" sz="quarter" idx="11"/>
          </p:nvPr>
        </p:nvSpPr>
        <p:spPr/>
        <p:txBody>
          <a:bodyPr/>
          <a:lstStyle/>
          <a:p>
            <a:r>
              <a:rPr lang="en-US"/>
              <a:t>© 2016 AILA D.C. Chapter Fall Conference</a:t>
            </a:r>
          </a:p>
        </p:txBody>
      </p:sp>
      <p:sp>
        <p:nvSpPr>
          <p:cNvPr id="6" name="Slide Number Placeholder 5"/>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16914355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F2A37B0-0839-4A47-AD15-BDAD9CD64146}" type="datetime1">
              <a:rPr lang="en-US" smtClean="0"/>
              <a:t>9/10/18</a:t>
            </a:fld>
            <a:endParaRPr lang="en-US"/>
          </a:p>
        </p:txBody>
      </p:sp>
      <p:sp>
        <p:nvSpPr>
          <p:cNvPr id="5" name="Footer Placeholder 4"/>
          <p:cNvSpPr>
            <a:spLocks noGrp="1"/>
          </p:cNvSpPr>
          <p:nvPr>
            <p:ph type="ftr" sz="quarter" idx="11"/>
          </p:nvPr>
        </p:nvSpPr>
        <p:spPr/>
        <p:txBody>
          <a:bodyPr/>
          <a:lstStyle/>
          <a:p>
            <a:r>
              <a:rPr lang="en-US"/>
              <a:t>© 2016 AILA D.C. Chapter Fall Conference</a:t>
            </a:r>
          </a:p>
        </p:txBody>
      </p:sp>
      <p:sp>
        <p:nvSpPr>
          <p:cNvPr id="6" name="Slide Number Placeholder 5"/>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28946179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69B630-571F-4276-B644-617FA9328183}" type="datetime1">
              <a:rPr lang="en-US" smtClean="0"/>
              <a:t>9/10/18</a:t>
            </a:fld>
            <a:endParaRPr lang="en-US"/>
          </a:p>
        </p:txBody>
      </p:sp>
      <p:sp>
        <p:nvSpPr>
          <p:cNvPr id="5" name="Footer Placeholder 4"/>
          <p:cNvSpPr>
            <a:spLocks noGrp="1"/>
          </p:cNvSpPr>
          <p:nvPr>
            <p:ph type="ftr" sz="quarter" idx="11"/>
          </p:nvPr>
        </p:nvSpPr>
        <p:spPr/>
        <p:txBody>
          <a:bodyPr/>
          <a:lstStyle/>
          <a:p>
            <a:r>
              <a:rPr lang="en-US"/>
              <a:t>© 2016 AILA D.C. Chapter Fall Conference</a:t>
            </a:r>
          </a:p>
        </p:txBody>
      </p:sp>
      <p:sp>
        <p:nvSpPr>
          <p:cNvPr id="6" name="Slide Number Placeholder 5"/>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89139743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E0E2604-2A9C-432A-893E-22A19FA37C00}" type="datetime1">
              <a:rPr lang="en-US" smtClean="0"/>
              <a:t>9/10/18</a:t>
            </a:fld>
            <a:endParaRPr lang="en-US"/>
          </a:p>
        </p:txBody>
      </p:sp>
      <p:sp>
        <p:nvSpPr>
          <p:cNvPr id="5" name="Footer Placeholder 4"/>
          <p:cNvSpPr>
            <a:spLocks noGrp="1"/>
          </p:cNvSpPr>
          <p:nvPr>
            <p:ph type="ftr" sz="quarter" idx="11"/>
          </p:nvPr>
        </p:nvSpPr>
        <p:spPr/>
        <p:txBody>
          <a:bodyPr/>
          <a:lstStyle/>
          <a:p>
            <a:r>
              <a:rPr lang="en-US"/>
              <a:t>© 2016 AILA D.C. Chapter Fall Conference</a:t>
            </a:r>
          </a:p>
        </p:txBody>
      </p:sp>
      <p:sp>
        <p:nvSpPr>
          <p:cNvPr id="6" name="Slide Number Placeholder 5"/>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1830479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64E7194-4BB3-4A4C-B992-9C8CB33DB90B}" type="datetime1">
              <a:rPr lang="en-US" smtClean="0"/>
              <a:t>9/10/18</a:t>
            </a:fld>
            <a:endParaRPr lang="en-US"/>
          </a:p>
        </p:txBody>
      </p:sp>
      <p:sp>
        <p:nvSpPr>
          <p:cNvPr id="6" name="Footer Placeholder 5"/>
          <p:cNvSpPr>
            <a:spLocks noGrp="1"/>
          </p:cNvSpPr>
          <p:nvPr>
            <p:ph type="ftr" sz="quarter" idx="11"/>
          </p:nvPr>
        </p:nvSpPr>
        <p:spPr/>
        <p:txBody>
          <a:bodyPr/>
          <a:lstStyle/>
          <a:p>
            <a:r>
              <a:rPr lang="en-US"/>
              <a:t>© 2016 AILA D.C. Chapter Fall Conference</a:t>
            </a:r>
          </a:p>
        </p:txBody>
      </p:sp>
      <p:sp>
        <p:nvSpPr>
          <p:cNvPr id="7" name="Slide Number Placeholder 6"/>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63835319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3844E21-CB36-4984-8159-A623F9C3CDD7}" type="datetime1">
              <a:rPr lang="en-US" smtClean="0"/>
              <a:t>9/10/18</a:t>
            </a:fld>
            <a:endParaRPr lang="en-US"/>
          </a:p>
        </p:txBody>
      </p:sp>
      <p:sp>
        <p:nvSpPr>
          <p:cNvPr id="8" name="Footer Placeholder 7"/>
          <p:cNvSpPr>
            <a:spLocks noGrp="1"/>
          </p:cNvSpPr>
          <p:nvPr>
            <p:ph type="ftr" sz="quarter" idx="11"/>
          </p:nvPr>
        </p:nvSpPr>
        <p:spPr/>
        <p:txBody>
          <a:bodyPr/>
          <a:lstStyle/>
          <a:p>
            <a:r>
              <a:rPr lang="en-US"/>
              <a:t>© 2016 AILA D.C. Chapter Fall Conference</a:t>
            </a:r>
          </a:p>
        </p:txBody>
      </p:sp>
      <p:sp>
        <p:nvSpPr>
          <p:cNvPr id="9" name="Slide Number Placeholder 8"/>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2745448709"/>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7740597-35F9-459E-9941-549E423E67B7}" type="datetime1">
              <a:rPr lang="en-US" smtClean="0"/>
              <a:t>9/10/18</a:t>
            </a:fld>
            <a:endParaRPr lang="en-US"/>
          </a:p>
        </p:txBody>
      </p:sp>
      <p:sp>
        <p:nvSpPr>
          <p:cNvPr id="4" name="Footer Placeholder 3"/>
          <p:cNvSpPr>
            <a:spLocks noGrp="1"/>
          </p:cNvSpPr>
          <p:nvPr>
            <p:ph type="ftr" sz="quarter" idx="11"/>
          </p:nvPr>
        </p:nvSpPr>
        <p:spPr/>
        <p:txBody>
          <a:bodyPr/>
          <a:lstStyle/>
          <a:p>
            <a:r>
              <a:rPr lang="en-US"/>
              <a:t>© 2016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1139128946"/>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E4ED73-E3F9-4BDB-AD03-2A2ABB143EAB}" type="datetime1">
              <a:rPr lang="en-US" smtClean="0"/>
              <a:t>9/10/18</a:t>
            </a:fld>
            <a:endParaRPr lang="en-US"/>
          </a:p>
        </p:txBody>
      </p:sp>
      <p:sp>
        <p:nvSpPr>
          <p:cNvPr id="3" name="Footer Placeholder 2"/>
          <p:cNvSpPr>
            <a:spLocks noGrp="1"/>
          </p:cNvSpPr>
          <p:nvPr>
            <p:ph type="ftr" sz="quarter" idx="11"/>
          </p:nvPr>
        </p:nvSpPr>
        <p:spPr/>
        <p:txBody>
          <a:bodyPr/>
          <a:lstStyle/>
          <a:p>
            <a:r>
              <a:rPr lang="en-US"/>
              <a:t>© 2016 AILA D.C. Chapter Fall Conference</a:t>
            </a:r>
          </a:p>
        </p:txBody>
      </p:sp>
      <p:sp>
        <p:nvSpPr>
          <p:cNvPr id="4" name="Slide Number Placeholder 3"/>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3843323055"/>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3E1E607-7369-4606-AECE-B5D95C0BCD68}" type="datetime1">
              <a:rPr lang="en-US" smtClean="0"/>
              <a:t>9/10/18</a:t>
            </a:fld>
            <a:endParaRPr lang="en-US"/>
          </a:p>
        </p:txBody>
      </p:sp>
      <p:sp>
        <p:nvSpPr>
          <p:cNvPr id="6" name="Footer Placeholder 5"/>
          <p:cNvSpPr>
            <a:spLocks noGrp="1"/>
          </p:cNvSpPr>
          <p:nvPr>
            <p:ph type="ftr" sz="quarter" idx="11"/>
          </p:nvPr>
        </p:nvSpPr>
        <p:spPr/>
        <p:txBody>
          <a:bodyPr/>
          <a:lstStyle/>
          <a:p>
            <a:r>
              <a:rPr lang="en-US"/>
              <a:t>© 2016 AILA D.C. Chapter Fall Conference</a:t>
            </a:r>
          </a:p>
        </p:txBody>
      </p:sp>
      <p:sp>
        <p:nvSpPr>
          <p:cNvPr id="7" name="Slide Number Placeholder 6"/>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3070083344"/>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33001CB-46CC-4B19-A1D9-B1C4D30091D7}" type="datetime1">
              <a:rPr lang="en-US" smtClean="0"/>
              <a:t>9/10/18</a:t>
            </a:fld>
            <a:endParaRPr lang="en-US"/>
          </a:p>
        </p:txBody>
      </p:sp>
      <p:sp>
        <p:nvSpPr>
          <p:cNvPr id="6" name="Footer Placeholder 5"/>
          <p:cNvSpPr>
            <a:spLocks noGrp="1"/>
          </p:cNvSpPr>
          <p:nvPr>
            <p:ph type="ftr" sz="quarter" idx="11"/>
          </p:nvPr>
        </p:nvSpPr>
        <p:spPr/>
        <p:txBody>
          <a:bodyPr/>
          <a:lstStyle/>
          <a:p>
            <a:r>
              <a:rPr lang="en-US"/>
              <a:t>© 2016 AILA D.C. Chapter Fall Conference</a:t>
            </a:r>
          </a:p>
        </p:txBody>
      </p:sp>
      <p:sp>
        <p:nvSpPr>
          <p:cNvPr id="7" name="Slide Number Placeholder 6"/>
          <p:cNvSpPr>
            <a:spLocks noGrp="1"/>
          </p:cNvSpPr>
          <p:nvPr>
            <p:ph type="sldNum" sz="quarter" idx="12"/>
          </p:nvPr>
        </p:nvSpPr>
        <p:spPr/>
        <p:txBody>
          <a:bodyPr/>
          <a:lstStyle/>
          <a:p>
            <a:fld id="{8936068A-57D9-4A6F-9F50-FC727D52F511}" type="slidenum">
              <a:rPr lang="en-US" smtClean="0"/>
              <a:pPr/>
              <a:t>‹#›</a:t>
            </a:fld>
            <a:endParaRPr lang="en-US"/>
          </a:p>
        </p:txBody>
      </p:sp>
    </p:spTree>
    <p:extLst>
      <p:ext uri="{BB962C8B-B14F-4D97-AF65-F5344CB8AC3E}">
        <p14:creationId xmlns:p14="http://schemas.microsoft.com/office/powerpoint/2010/main" val="2055336903"/>
      </p:ext>
    </p:extLst>
  </p:cSld>
  <p:clrMapOvr>
    <a:masterClrMapping/>
  </p:clrMapOvr>
  <p:transition/>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media/image1.jpeg" Type="http://schemas.openxmlformats.org/officeDocument/2006/relationships/image" Id="rId13"></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BD41B412-3AFE-4F64-BCF9-8977D8B97D01}" type="datetime1">
              <a:rPr lang="en-US" smtClean="0"/>
              <a:t>9/10/18</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2016 AILA D.C. Chapter Fall Conference</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936068A-57D9-4A6F-9F50-FC727D52F511}" type="slidenum">
              <a:rPr lang="en-US" smtClean="0"/>
              <a:pPr/>
              <a:t>‹#›</a:t>
            </a:fld>
            <a:endParaRPr lang="en-US"/>
          </a:p>
        </p:txBody>
      </p:sp>
      <p:sp>
        <p:nvSpPr>
          <p:cNvPr id="7" name="Rectangle 8"/>
          <p:cNvSpPr>
            <a:spLocks noChangeArrowheads="1"/>
          </p:cNvSpPr>
          <p:nvPr userDrawn="1"/>
        </p:nvSpPr>
        <p:spPr>
          <a:xfrm>
            <a:off x="5527189" y="4686240"/>
            <a:ext cx="184731" cy="246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0"/>
              </a:spcBef>
            </a:pPr>
            <a:endParaRPr lang="en-US" altLang="en-US" sz="1000" b="1" i="1" dirty="0">
              <a:solidFill>
                <a:schemeClr val="bg1"/>
              </a:solidFill>
            </a:endParaRPr>
          </a:p>
        </p:txBody>
      </p:sp>
    </p:spTree>
    <p:extLst>
      <p:ext uri="{BB962C8B-B14F-4D97-AF65-F5344CB8AC3E}">
        <p14:creationId xmlns:p14="http://schemas.microsoft.com/office/powerpoint/2010/main" val="37477473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jpeg" Type="http://schemas.openxmlformats.org/officeDocument/2006/relationships/image" Id="rId2"></Relationship><Relationship Target="../slideLayouts/slideLayout1.xml" Type="http://schemas.openxmlformats.org/officeDocument/2006/relationships/slideLayout" Id="rId1"></Relationship></Relationships>
</file>

<file path=ppt/slides/_rels/slide1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1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0.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1.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2.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2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30.xml.rels><?xml version="1.0" encoding="UTF-8" ?><Relationships xmlns="http://schemas.openxmlformats.org/package/2006/relationships"><Relationship Target="../media/image2.jpeg" Type="http://schemas.openxmlformats.org/officeDocument/2006/relationships/image" Id="rId2"></Relationship><Relationship Target="../slideLayouts/slideLayout1.xml" Type="http://schemas.openxmlformats.org/officeDocument/2006/relationships/slideLayout" Id="rId1"></Relationship></Relationships>
</file>

<file path=ppt/slides/_rels/slide4.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tretch/>
        </a:blipFill>
        <a:effectLst/>
      </p:bgPr>
    </p:bg>
    <p:spTree>
      <p:nvGrpSpPr>
        <p:cNvPr id="1" name=""/>
        <p:cNvGrpSpPr/>
        <p:nvPr/>
      </p:nvGrpSpPr>
      <p:grpSpPr>
        <a:xfrm>
          <a:off x="0" y="0"/>
          <a:ext cx="0" cy="0"/>
          <a:chOff x="0" y="0"/>
          <a:chExt cx="0" cy="0"/>
        </a:xfrm>
      </p:grpSpPr>
      <p:sp>
        <p:nvSpPr>
          <p:cNvPr id="4" name="Title 1"/>
          <p:cNvSpPr txBox="1">
            <a:spLocks/>
          </p:cNvSpPr>
          <p:nvPr/>
        </p:nvSpPr>
        <p:spPr>
          <a:xfrm>
            <a:off x="1143000" y="285750"/>
            <a:ext cx="7772400" cy="1102519"/>
          </a:xfrm>
          <a:prstGeom prst="rect">
            <a:avLst/>
          </a:prstGeom>
        </p:spPr>
        <p:txBody>
          <a:bodyPr vert="horz" lIns="91440" tIns="45720" rIns="91440" bIns="45720" rtlCol="0" anchor="ctr">
            <a:noAutofit/>
          </a:bodyPr>
          <a:lstStyle/>
          <a:p>
            <a:pPr lvl="0" algn="ctr">
              <a:spcBef>
                <a:spcPct val="0"/>
              </a:spcBef>
              <a:defRPr/>
            </a:pPr>
            <a:r>
              <a:rPr lang="en-US" sz="3600" b="1" dirty="0">
                <a:solidFill>
                  <a:schemeClr val="bg1"/>
                </a:solidFill>
                <a:latin typeface="Arial" panose="020B0604020202020204" pitchFamily="34" charset="0"/>
                <a:cs typeface="Arial" panose="020B0604020202020204" pitchFamily="34" charset="0"/>
              </a:rPr>
              <a:t>2018 AILA –DC Chapter </a:t>
            </a:r>
            <a:br>
              <a:rPr lang="en-US" sz="3600" b="1" dirty="0">
                <a:solidFill>
                  <a:schemeClr val="bg1"/>
                </a:solidFill>
                <a:latin typeface="Arial" panose="020B0604020202020204" pitchFamily="34" charset="0"/>
                <a:cs typeface="Arial" panose="020B0604020202020204" pitchFamily="34" charset="0"/>
              </a:rPr>
            </a:br>
            <a:r>
              <a:rPr lang="en-US" sz="3600" b="1" dirty="0">
                <a:solidFill>
                  <a:schemeClr val="bg1"/>
                </a:solidFill>
                <a:latin typeface="Arial" panose="020B0604020202020204" pitchFamily="34" charset="0"/>
                <a:cs typeface="Arial" panose="020B0604020202020204" pitchFamily="34" charset="0"/>
              </a:rPr>
              <a:t>Fall Conference</a:t>
            </a:r>
            <a:endParaRPr kumimoji="0" lang="en-US" sz="2800" b="1" i="0" u="none" strike="noStrike" kern="1200" cap="none" spc="0" normalizeH="0" baseline="0" noProof="0" dirty="0">
              <a:ln>
                <a:noFill/>
              </a:ln>
              <a:solidFill>
                <a:schemeClr val="bg1"/>
              </a:solidFill>
              <a:effectLst/>
              <a:uLnTx/>
              <a:uFillTx/>
              <a:latin typeface="Arial" panose="020B0604020202020204" pitchFamily="34" charset="0"/>
              <a:ea typeface="+mj-ea"/>
              <a:cs typeface="Arial" panose="020B0604020202020204" pitchFamily="34" charset="0"/>
            </a:endParaRPr>
          </a:p>
        </p:txBody>
      </p:sp>
      <p:sp>
        <p:nvSpPr>
          <p:cNvPr id="6" name="Subtitle 2"/>
          <p:cNvSpPr>
            <a:spLocks noGrp="1"/>
          </p:cNvSpPr>
          <p:nvPr>
            <p:ph type="subTitle" idx="1"/>
          </p:nvPr>
        </p:nvSpPr>
        <p:spPr>
          <a:xfrm>
            <a:off x="1295400" y="1962150"/>
            <a:ext cx="7543800" cy="1314450"/>
          </a:xfrm>
        </p:spPr>
        <p:txBody>
          <a:bodyPr>
            <a:noAutofit/>
          </a:bodyPr>
          <a:lstStyle/>
          <a:p>
            <a:pPr>
              <a:tabLst>
                <a:tab pos="6521450" algn="l"/>
              </a:tabLst>
            </a:pPr>
            <a:r>
              <a:rPr lang="en-US" sz="1800" b="1" dirty="0">
                <a:solidFill>
                  <a:schemeClr val="bg1"/>
                </a:solidFill>
              </a:rPr>
              <a:t>NON IMMIGRANT VISA WAIVERS AT CONSULAR POSTS AND THE TRAVEL BAN</a:t>
            </a:r>
          </a:p>
          <a:p>
            <a:pPr>
              <a:tabLst>
                <a:tab pos="6521450" algn="l"/>
              </a:tabLst>
            </a:pPr>
            <a:endParaRPr lang="en-US" sz="1800" b="1" dirty="0">
              <a:solidFill>
                <a:schemeClr val="bg1"/>
              </a:solidFill>
            </a:endParaRPr>
          </a:p>
          <a:p>
            <a:pPr>
              <a:tabLst>
                <a:tab pos="6521450" algn="l"/>
              </a:tabLst>
            </a:pPr>
            <a:r>
              <a:rPr lang="en-US" sz="1800" b="1" dirty="0">
                <a:solidFill>
                  <a:schemeClr val="bg1"/>
                </a:solidFill>
              </a:rPr>
              <a:t>Panelists: JAN PEDERSON</a:t>
            </a:r>
          </a:p>
          <a:p>
            <a:pPr algn="l">
              <a:tabLst>
                <a:tab pos="2403475" algn="l"/>
                <a:tab pos="6521450" algn="l"/>
              </a:tabLst>
            </a:pPr>
            <a:endParaRPr lang="en-US" sz="1400" i="1" dirty="0">
              <a:solidFill>
                <a:schemeClr val="bg1"/>
              </a:solidFill>
            </a:endParaRPr>
          </a:p>
          <a:p>
            <a:pPr>
              <a:tabLst>
                <a:tab pos="2403475" algn="l"/>
                <a:tab pos="6521450" algn="l"/>
              </a:tabLst>
            </a:pPr>
            <a:r>
              <a:rPr lang="en-US" sz="1800" b="1" dirty="0">
                <a:solidFill>
                  <a:schemeClr val="bg1"/>
                </a:solidFill>
              </a:rPr>
              <a:t>Discussion Leader:</a:t>
            </a:r>
          </a:p>
          <a:p>
            <a:pPr algn="l">
              <a:tabLst>
                <a:tab pos="3208338" algn="l"/>
                <a:tab pos="6521450" algn="l"/>
              </a:tabLst>
            </a:pPr>
            <a:r>
              <a:rPr lang="en-US" sz="1400" i="1" dirty="0">
                <a:solidFill>
                  <a:schemeClr val="bg1"/>
                </a:solidFill>
              </a:rPr>
              <a:t>		</a:t>
            </a:r>
          </a:p>
          <a:p>
            <a:pPr algn="l">
              <a:tabLst>
                <a:tab pos="3208338" algn="l"/>
              </a:tabLst>
            </a:pPr>
            <a:r>
              <a:rPr lang="en-US" sz="1400" i="1" dirty="0">
                <a:solidFill>
                  <a:schemeClr val="bg1"/>
                </a:solidFill>
              </a:rPr>
              <a:t>	</a:t>
            </a:r>
          </a:p>
          <a:p>
            <a:pPr algn="l">
              <a:tabLst>
                <a:tab pos="3208338" algn="l"/>
              </a:tabLst>
            </a:pPr>
            <a:r>
              <a:rPr lang="en-US" sz="1400" i="1" dirty="0">
                <a:solidFill>
                  <a:schemeClr val="bg1"/>
                </a:solidFill>
              </a:rPr>
              <a:t>	</a:t>
            </a:r>
          </a:p>
          <a:p>
            <a:pPr algn="l">
              <a:tabLst>
                <a:tab pos="3208338" algn="l"/>
              </a:tabLst>
            </a:pPr>
            <a:r>
              <a:rPr lang="en-US" sz="1400" i="1" dirty="0">
                <a:solidFill>
                  <a:schemeClr val="bg1"/>
                </a:solidFill>
              </a:rPr>
              <a:t>	</a:t>
            </a:r>
          </a:p>
          <a:p>
            <a:pPr algn="l">
              <a:tabLst>
                <a:tab pos="3208338" algn="l"/>
              </a:tabLst>
            </a:pPr>
            <a:r>
              <a:rPr lang="en-US" sz="1400" i="1" dirty="0">
                <a:solidFill>
                  <a:schemeClr val="bg1"/>
                </a:solidFill>
              </a:rPr>
              <a:t>	</a:t>
            </a:r>
          </a:p>
          <a:p>
            <a:pPr algn="l">
              <a:tabLst>
                <a:tab pos="3208338" algn="l"/>
              </a:tabLst>
            </a:pPr>
            <a:r>
              <a:rPr lang="en-US" sz="1400" b="1" dirty="0">
                <a:solidFill>
                  <a:schemeClr val="bg1"/>
                </a:solidFill>
              </a:rPr>
              <a:t>	</a:t>
            </a:r>
          </a:p>
          <a:p>
            <a:pPr algn="l">
              <a:tabLst>
                <a:tab pos="3208338" algn="l"/>
              </a:tabLst>
            </a:pPr>
            <a:r>
              <a:rPr lang="en-US" sz="1400" i="1" dirty="0">
                <a:solidFill>
                  <a:schemeClr val="bg1"/>
                </a:solidFill>
              </a:rPr>
              <a:t>	</a:t>
            </a:r>
          </a:p>
          <a:p>
            <a:endParaRPr lang="en-US" sz="2400" i="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293108"/>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F9B3-ECF0-3047-9BA5-3D588B8A065A}"/>
              </a:ext>
            </a:extLst>
          </p:cNvPr>
          <p:cNvSpPr>
            <a:spLocks noGrp="1"/>
          </p:cNvSpPr>
          <p:nvPr>
            <p:ph type="title"/>
          </p:nvPr>
        </p:nvSpPr>
        <p:spPr>
          <a:xfrm>
            <a:off x="1371600" y="205979"/>
            <a:ext cx="7315200" cy="857250"/>
          </a:xfrm>
        </p:spPr>
        <p:txBody>
          <a:bodyPr>
            <a:noAutofit/>
          </a:bodyPr>
          <a:lstStyle/>
          <a:p>
            <a:r>
              <a:rPr lang="en-US" sz="4000" dirty="0"/>
              <a:t>FACTORS CONSIDERED BY CONSULAR OFFICERS</a:t>
            </a:r>
          </a:p>
        </p:txBody>
      </p:sp>
      <p:sp>
        <p:nvSpPr>
          <p:cNvPr id="3" name="Content Placeholder 2">
            <a:extLst>
              <a:ext uri="{FF2B5EF4-FFF2-40B4-BE49-F238E27FC236}">
                <a16:creationId xmlns:a16="http://schemas.microsoft.com/office/drawing/2014/main" id="{C70469AE-EF0C-4844-A301-F0F5E7F4B08D}"/>
              </a:ext>
            </a:extLst>
          </p:cNvPr>
          <p:cNvSpPr>
            <a:spLocks noGrp="1"/>
          </p:cNvSpPr>
          <p:nvPr>
            <p:ph idx="1"/>
          </p:nvPr>
        </p:nvSpPr>
        <p:spPr/>
        <p:txBody>
          <a:bodyPr>
            <a:normAutofit/>
          </a:bodyPr>
          <a:lstStyle/>
          <a:p>
            <a:pPr lvl="1">
              <a:lnSpc>
                <a:spcPct val="90000"/>
              </a:lnSpc>
              <a:defRPr/>
            </a:pPr>
            <a:r>
              <a:rPr lang="en-US" sz="2000" dirty="0"/>
              <a:t>Drug Use</a:t>
            </a:r>
          </a:p>
          <a:p>
            <a:pPr lvl="1">
              <a:lnSpc>
                <a:spcPct val="90000"/>
              </a:lnSpc>
              <a:defRPr/>
            </a:pPr>
            <a:endParaRPr lang="en-US" sz="2000" dirty="0"/>
          </a:p>
          <a:p>
            <a:pPr lvl="1">
              <a:lnSpc>
                <a:spcPct val="90000"/>
              </a:lnSpc>
              <a:defRPr/>
            </a:pPr>
            <a:r>
              <a:rPr lang="en-US" sz="2000" dirty="0"/>
              <a:t>Helpful Evidence to Submit to Prove Rehabilitation/Remission</a:t>
            </a:r>
          </a:p>
          <a:p>
            <a:pPr lvl="1">
              <a:lnSpc>
                <a:spcPct val="90000"/>
              </a:lnSpc>
              <a:defRPr/>
            </a:pPr>
            <a:endParaRPr lang="en-US" sz="2000" dirty="0"/>
          </a:p>
          <a:p>
            <a:pPr lvl="1">
              <a:lnSpc>
                <a:spcPct val="90000"/>
              </a:lnSpc>
              <a:defRPr/>
            </a:pPr>
            <a:r>
              <a:rPr lang="en-US" sz="2000" dirty="0"/>
              <a:t>Google Test.  Google your client and know the government will also.  If issuance of a visa may cause political or national security ramifications, consular officers will often consult with the Visa Office before submitted to ARO.</a:t>
            </a:r>
          </a:p>
        </p:txBody>
      </p:sp>
      <p:sp>
        <p:nvSpPr>
          <p:cNvPr id="4" name="Footer Placeholder 3">
            <a:extLst>
              <a:ext uri="{FF2B5EF4-FFF2-40B4-BE49-F238E27FC236}">
                <a16:creationId xmlns:a16="http://schemas.microsoft.com/office/drawing/2014/main" id="{BE94D398-407A-7D4E-88E5-6C6081B8D9B1}"/>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7572E07F-1D71-F347-A8ED-37DC056990BC}"/>
              </a:ext>
            </a:extLst>
          </p:cNvPr>
          <p:cNvSpPr>
            <a:spLocks noGrp="1"/>
          </p:cNvSpPr>
          <p:nvPr>
            <p:ph type="sldNum" sz="quarter" idx="12"/>
          </p:nvPr>
        </p:nvSpPr>
        <p:spPr/>
        <p:txBody>
          <a:bodyPr/>
          <a:lstStyle/>
          <a:p>
            <a:fld id="{8936068A-57D9-4A6F-9F50-FC727D52F511}" type="slidenum">
              <a:rPr lang="en-US" smtClean="0"/>
              <a:pPr/>
              <a:t>10</a:t>
            </a:fld>
            <a:endParaRPr lang="en-US"/>
          </a:p>
        </p:txBody>
      </p:sp>
    </p:spTree>
    <p:extLst>
      <p:ext uri="{BB962C8B-B14F-4D97-AF65-F5344CB8AC3E}">
        <p14:creationId xmlns:p14="http://schemas.microsoft.com/office/powerpoint/2010/main" val="2666152161"/>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F9B3-ECF0-3047-9BA5-3D588B8A065A}"/>
              </a:ext>
            </a:extLst>
          </p:cNvPr>
          <p:cNvSpPr>
            <a:spLocks noGrp="1"/>
          </p:cNvSpPr>
          <p:nvPr>
            <p:ph type="title"/>
          </p:nvPr>
        </p:nvSpPr>
        <p:spPr>
          <a:xfrm>
            <a:off x="1295400" y="205979"/>
            <a:ext cx="7391400" cy="857250"/>
          </a:xfrm>
        </p:spPr>
        <p:txBody>
          <a:bodyPr>
            <a:noAutofit/>
          </a:bodyPr>
          <a:lstStyle/>
          <a:p>
            <a:r>
              <a:rPr lang="en-US" sz="4000" dirty="0"/>
              <a:t>WHERE TO GO WHEN THE CONSULAR OFFICER SAYS NO</a:t>
            </a:r>
          </a:p>
        </p:txBody>
      </p:sp>
      <p:sp>
        <p:nvSpPr>
          <p:cNvPr id="3" name="Content Placeholder 2">
            <a:extLst>
              <a:ext uri="{FF2B5EF4-FFF2-40B4-BE49-F238E27FC236}">
                <a16:creationId xmlns:a16="http://schemas.microsoft.com/office/drawing/2014/main" id="{C70469AE-EF0C-4844-A301-F0F5E7F4B08D}"/>
              </a:ext>
            </a:extLst>
          </p:cNvPr>
          <p:cNvSpPr>
            <a:spLocks noGrp="1"/>
          </p:cNvSpPr>
          <p:nvPr>
            <p:ph idx="1"/>
          </p:nvPr>
        </p:nvSpPr>
        <p:spPr/>
        <p:txBody>
          <a:bodyPr>
            <a:normAutofit fontScale="92500" lnSpcReduction="10000"/>
          </a:bodyPr>
          <a:lstStyle/>
          <a:p>
            <a:pPr>
              <a:lnSpc>
                <a:spcPct val="80000"/>
              </a:lnSpc>
              <a:defRPr/>
            </a:pPr>
            <a:r>
              <a:rPr lang="en-US" sz="2800" dirty="0"/>
              <a:t>Attorney has right to appeal refusal of consular officer to recommend waiver to the Advisory Opinion Division of the Visa Office and request </a:t>
            </a:r>
            <a:r>
              <a:rPr lang="en-US" sz="2800" i="1" dirty="0"/>
              <a:t>de novo </a:t>
            </a:r>
            <a:r>
              <a:rPr lang="en-US" sz="2800" dirty="0"/>
              <a:t>review</a:t>
            </a:r>
          </a:p>
          <a:p>
            <a:pPr>
              <a:lnSpc>
                <a:spcPct val="80000"/>
              </a:lnSpc>
              <a:defRPr/>
            </a:pPr>
            <a:r>
              <a:rPr lang="en-US" sz="2800" dirty="0"/>
              <a:t>Rarely successful unless previous waiver granted and no changed circumstance to justify refusal of subsequent waiver</a:t>
            </a:r>
          </a:p>
          <a:p>
            <a:pPr>
              <a:lnSpc>
                <a:spcPct val="80000"/>
              </a:lnSpc>
              <a:defRPr/>
            </a:pPr>
            <a:r>
              <a:rPr lang="en-US" sz="2800" dirty="0"/>
              <a:t>If VO agrees waiver should have been recommended they can recommend a waiver to ARO</a:t>
            </a:r>
          </a:p>
          <a:p>
            <a:pPr lvl="1">
              <a:lnSpc>
                <a:spcPct val="80000"/>
              </a:lnSpc>
              <a:defRPr/>
            </a:pPr>
            <a:r>
              <a:rPr lang="en-US" sz="2400" dirty="0"/>
              <a:t>Note:  Consular officer has opportunity to submit arguments to VO opposing the waiver</a:t>
            </a:r>
          </a:p>
        </p:txBody>
      </p:sp>
      <p:sp>
        <p:nvSpPr>
          <p:cNvPr id="4" name="Footer Placeholder 3">
            <a:extLst>
              <a:ext uri="{FF2B5EF4-FFF2-40B4-BE49-F238E27FC236}">
                <a16:creationId xmlns:a16="http://schemas.microsoft.com/office/drawing/2014/main" id="{BE94D398-407A-7D4E-88E5-6C6081B8D9B1}"/>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7572E07F-1D71-F347-A8ED-37DC056990BC}"/>
              </a:ext>
            </a:extLst>
          </p:cNvPr>
          <p:cNvSpPr>
            <a:spLocks noGrp="1"/>
          </p:cNvSpPr>
          <p:nvPr>
            <p:ph type="sldNum" sz="quarter" idx="12"/>
          </p:nvPr>
        </p:nvSpPr>
        <p:spPr/>
        <p:txBody>
          <a:bodyPr/>
          <a:lstStyle/>
          <a:p>
            <a:fld id="{8936068A-57D9-4A6F-9F50-FC727D52F511}" type="slidenum">
              <a:rPr lang="en-US" smtClean="0"/>
              <a:pPr/>
              <a:t>11</a:t>
            </a:fld>
            <a:endParaRPr lang="en-US"/>
          </a:p>
        </p:txBody>
      </p:sp>
    </p:spTree>
    <p:extLst>
      <p:ext uri="{BB962C8B-B14F-4D97-AF65-F5344CB8AC3E}">
        <p14:creationId xmlns:p14="http://schemas.microsoft.com/office/powerpoint/2010/main" val="70621130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F9B3-ECF0-3047-9BA5-3D588B8A065A}"/>
              </a:ext>
            </a:extLst>
          </p:cNvPr>
          <p:cNvSpPr>
            <a:spLocks noGrp="1"/>
          </p:cNvSpPr>
          <p:nvPr>
            <p:ph type="title"/>
          </p:nvPr>
        </p:nvSpPr>
        <p:spPr>
          <a:xfrm>
            <a:off x="1371600" y="205979"/>
            <a:ext cx="7315200" cy="857250"/>
          </a:xfrm>
        </p:spPr>
        <p:txBody>
          <a:bodyPr>
            <a:noAutofit/>
          </a:bodyPr>
          <a:lstStyle/>
          <a:p>
            <a:r>
              <a:rPr lang="en-US" sz="3200" dirty="0"/>
              <a:t>PROCESSING TIMES AND PROCEDURESIN PROCESSING NIV WAIVERS</a:t>
            </a:r>
          </a:p>
        </p:txBody>
      </p:sp>
      <p:sp>
        <p:nvSpPr>
          <p:cNvPr id="3" name="Content Placeholder 2">
            <a:extLst>
              <a:ext uri="{FF2B5EF4-FFF2-40B4-BE49-F238E27FC236}">
                <a16:creationId xmlns:a16="http://schemas.microsoft.com/office/drawing/2014/main" id="{C70469AE-EF0C-4844-A301-F0F5E7F4B08D}"/>
              </a:ext>
            </a:extLst>
          </p:cNvPr>
          <p:cNvSpPr>
            <a:spLocks noGrp="1"/>
          </p:cNvSpPr>
          <p:nvPr>
            <p:ph idx="1"/>
          </p:nvPr>
        </p:nvSpPr>
        <p:spPr/>
        <p:txBody>
          <a:bodyPr>
            <a:normAutofit fontScale="92500" lnSpcReduction="10000"/>
          </a:bodyPr>
          <a:lstStyle/>
          <a:p>
            <a:pPr>
              <a:lnSpc>
                <a:spcPct val="90000"/>
              </a:lnSpc>
              <a:defRPr/>
            </a:pPr>
            <a:r>
              <a:rPr lang="en-US" dirty="0"/>
              <a:t>Consular Post Process</a:t>
            </a:r>
          </a:p>
          <a:p>
            <a:pPr lvl="1">
              <a:lnSpc>
                <a:spcPct val="90000"/>
              </a:lnSpc>
              <a:defRPr/>
            </a:pPr>
            <a:r>
              <a:rPr lang="en-US" dirty="0"/>
              <a:t>Electronic Process</a:t>
            </a:r>
          </a:p>
          <a:p>
            <a:pPr lvl="1">
              <a:lnSpc>
                <a:spcPct val="90000"/>
              </a:lnSpc>
              <a:defRPr/>
            </a:pPr>
            <a:r>
              <a:rPr lang="en-US" dirty="0"/>
              <a:t>How to Ensure Attorney Material Submitted to ARO</a:t>
            </a:r>
          </a:p>
          <a:p>
            <a:pPr lvl="1">
              <a:lnSpc>
                <a:spcPct val="90000"/>
              </a:lnSpc>
              <a:defRPr/>
            </a:pPr>
            <a:r>
              <a:rPr lang="en-US" dirty="0"/>
              <a:t>Processing Times at Posts Today</a:t>
            </a:r>
          </a:p>
          <a:p>
            <a:pPr>
              <a:lnSpc>
                <a:spcPct val="90000"/>
              </a:lnSpc>
              <a:defRPr/>
            </a:pPr>
            <a:r>
              <a:rPr lang="en-US" dirty="0"/>
              <a:t>ARO Process</a:t>
            </a:r>
          </a:p>
          <a:p>
            <a:pPr lvl="1">
              <a:lnSpc>
                <a:spcPct val="90000"/>
              </a:lnSpc>
              <a:defRPr/>
            </a:pPr>
            <a:r>
              <a:rPr lang="en-US" dirty="0"/>
              <a:t>Attorney Communication with ARO</a:t>
            </a:r>
          </a:p>
          <a:p>
            <a:pPr lvl="1">
              <a:lnSpc>
                <a:spcPct val="90000"/>
              </a:lnSpc>
              <a:defRPr/>
            </a:pPr>
            <a:r>
              <a:rPr lang="en-US" dirty="0"/>
              <a:t>Processing Times by Category</a:t>
            </a:r>
          </a:p>
          <a:p>
            <a:pPr lvl="1">
              <a:lnSpc>
                <a:spcPct val="90000"/>
              </a:lnSpc>
              <a:defRPr/>
            </a:pPr>
            <a:r>
              <a:rPr lang="en-US" dirty="0"/>
              <a:t>Processing Steps</a:t>
            </a:r>
          </a:p>
          <a:p>
            <a:pPr lvl="1">
              <a:lnSpc>
                <a:spcPct val="90000"/>
              </a:lnSpc>
              <a:defRPr/>
            </a:pPr>
            <a:endParaRPr lang="en-US" dirty="0"/>
          </a:p>
          <a:p>
            <a:pPr lvl="1">
              <a:lnSpc>
                <a:spcPct val="90000"/>
              </a:lnSpc>
              <a:defRPr/>
            </a:pPr>
            <a:endParaRPr lang="en-US" dirty="0"/>
          </a:p>
        </p:txBody>
      </p:sp>
      <p:sp>
        <p:nvSpPr>
          <p:cNvPr id="4" name="Footer Placeholder 3">
            <a:extLst>
              <a:ext uri="{FF2B5EF4-FFF2-40B4-BE49-F238E27FC236}">
                <a16:creationId xmlns:a16="http://schemas.microsoft.com/office/drawing/2014/main" id="{BE94D398-407A-7D4E-88E5-6C6081B8D9B1}"/>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7572E07F-1D71-F347-A8ED-37DC056990BC}"/>
              </a:ext>
            </a:extLst>
          </p:cNvPr>
          <p:cNvSpPr>
            <a:spLocks noGrp="1"/>
          </p:cNvSpPr>
          <p:nvPr>
            <p:ph type="sldNum" sz="quarter" idx="12"/>
          </p:nvPr>
        </p:nvSpPr>
        <p:spPr/>
        <p:txBody>
          <a:bodyPr/>
          <a:lstStyle/>
          <a:p>
            <a:fld id="{8936068A-57D9-4A6F-9F50-FC727D52F511}" type="slidenum">
              <a:rPr lang="en-US" smtClean="0"/>
              <a:pPr/>
              <a:t>12</a:t>
            </a:fld>
            <a:endParaRPr lang="en-US"/>
          </a:p>
        </p:txBody>
      </p:sp>
    </p:spTree>
    <p:extLst>
      <p:ext uri="{BB962C8B-B14F-4D97-AF65-F5344CB8AC3E}">
        <p14:creationId xmlns:p14="http://schemas.microsoft.com/office/powerpoint/2010/main" val="18188068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lstStyle/>
          <a:p>
            <a:r>
              <a:rPr lang="en-US" dirty="0"/>
              <a:t>TRAVEL BAN AND WAIVERS</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92500" lnSpcReduction="10000"/>
          </a:bodyPr>
          <a:lstStyle/>
          <a:p>
            <a:pPr>
              <a:lnSpc>
                <a:spcPct val="90000"/>
              </a:lnSpc>
              <a:defRPr/>
            </a:pPr>
            <a:r>
              <a:rPr lang="en-US" dirty="0"/>
              <a:t>Consular Post Process</a:t>
            </a:r>
          </a:p>
          <a:p>
            <a:pPr lvl="1">
              <a:lnSpc>
                <a:spcPct val="90000"/>
              </a:lnSpc>
              <a:defRPr/>
            </a:pPr>
            <a:r>
              <a:rPr lang="en-US" dirty="0"/>
              <a:t>Electronic Process</a:t>
            </a:r>
          </a:p>
          <a:p>
            <a:pPr lvl="1">
              <a:lnSpc>
                <a:spcPct val="90000"/>
              </a:lnSpc>
              <a:defRPr/>
            </a:pPr>
            <a:r>
              <a:rPr lang="en-US" dirty="0"/>
              <a:t>How to Ensure Attorney Material Submitted to ARO</a:t>
            </a:r>
          </a:p>
          <a:p>
            <a:pPr lvl="1">
              <a:lnSpc>
                <a:spcPct val="90000"/>
              </a:lnSpc>
              <a:defRPr/>
            </a:pPr>
            <a:r>
              <a:rPr lang="en-US" dirty="0"/>
              <a:t>Processing Times at Posts Today</a:t>
            </a:r>
          </a:p>
          <a:p>
            <a:pPr>
              <a:lnSpc>
                <a:spcPct val="90000"/>
              </a:lnSpc>
              <a:defRPr/>
            </a:pPr>
            <a:r>
              <a:rPr lang="en-US" dirty="0"/>
              <a:t>ARO Process</a:t>
            </a:r>
          </a:p>
          <a:p>
            <a:pPr lvl="1">
              <a:lnSpc>
                <a:spcPct val="90000"/>
              </a:lnSpc>
              <a:defRPr/>
            </a:pPr>
            <a:r>
              <a:rPr lang="en-US" dirty="0"/>
              <a:t>Attorney Communication with ARO</a:t>
            </a:r>
          </a:p>
          <a:p>
            <a:pPr lvl="1">
              <a:lnSpc>
                <a:spcPct val="90000"/>
              </a:lnSpc>
              <a:defRPr/>
            </a:pPr>
            <a:r>
              <a:rPr lang="en-US" dirty="0"/>
              <a:t>Processing Times by Category</a:t>
            </a:r>
          </a:p>
          <a:p>
            <a:pPr lvl="1">
              <a:lnSpc>
                <a:spcPct val="90000"/>
              </a:lnSpc>
              <a:defRPr/>
            </a:pPr>
            <a:r>
              <a:rPr lang="en-US" dirty="0"/>
              <a:t>Processing Steps</a:t>
            </a:r>
          </a:p>
          <a:p>
            <a:pPr lvl="1">
              <a:lnSpc>
                <a:spcPct val="90000"/>
              </a:lnSpc>
              <a:defRPr/>
            </a:pPr>
            <a:endParaRPr lang="en-US" dirty="0"/>
          </a:p>
          <a:p>
            <a:pPr lvl="1">
              <a:lnSpc>
                <a:spcPct val="90000"/>
              </a:lnSpc>
              <a:defRPr/>
            </a:pPr>
            <a:endParaRPr lang="en-US" dirty="0"/>
          </a:p>
          <a:p>
            <a:endParaRPr lang="en-US" dirty="0"/>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13</a:t>
            </a:fld>
            <a:endParaRPr lang="en-US"/>
          </a:p>
        </p:txBody>
      </p:sp>
    </p:spTree>
    <p:extLst>
      <p:ext uri="{BB962C8B-B14F-4D97-AF65-F5344CB8AC3E}">
        <p14:creationId xmlns:p14="http://schemas.microsoft.com/office/powerpoint/2010/main" val="248328642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lstStyle/>
          <a:p>
            <a:r>
              <a:rPr lang="en-US" dirty="0"/>
              <a:t>TRAVEL BAN AND WAIVERS</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62500" lnSpcReduction="20000"/>
          </a:bodyPr>
          <a:lstStyle/>
          <a:p>
            <a:pPr marL="0" indent="0">
              <a:buNone/>
            </a:pPr>
            <a:r>
              <a:rPr lang="en-US" b="1" dirty="0"/>
              <a:t>Yemen and Somalia.</a:t>
            </a:r>
            <a:endParaRPr lang="en-US" dirty="0"/>
          </a:p>
          <a:p>
            <a:pPr marL="285750" indent="-285750">
              <a:buFont typeface="Wingdings" panose="05000000000000000000" pitchFamily="2" charset="2"/>
              <a:buChar char="§"/>
            </a:pPr>
            <a:r>
              <a:rPr lang="en-US" dirty="0"/>
              <a:t>Exemptions from  Travel Ban.</a:t>
            </a:r>
          </a:p>
          <a:p>
            <a:pPr lvl="1">
              <a:buFont typeface="Wingdings" panose="05000000000000000000" pitchFamily="2" charset="2"/>
              <a:buChar char="§"/>
            </a:pPr>
            <a:r>
              <a:rPr lang="en-US" dirty="0"/>
              <a:t>Lawful Permanent Residents</a:t>
            </a:r>
          </a:p>
          <a:p>
            <a:pPr lvl="1">
              <a:buFont typeface="Wingdings" panose="05000000000000000000" pitchFamily="2" charset="2"/>
              <a:buChar char="§"/>
            </a:pPr>
            <a:r>
              <a:rPr lang="en-US" dirty="0"/>
              <a:t>Dual nationals traveling on a passport of a non-designated country.</a:t>
            </a:r>
          </a:p>
          <a:p>
            <a:r>
              <a:rPr lang="en-US" dirty="0"/>
              <a:t>For nationals who are not subject to an exemption but otherwise covered by the ban, the Proclamation sets forth a waiver scheme for affected nationals to demonstrate eligibility for a waiver based on three criterion:</a:t>
            </a:r>
          </a:p>
          <a:p>
            <a:r>
              <a:rPr lang="en-US" dirty="0"/>
              <a:t>1) undue hardship if entry is denied;</a:t>
            </a:r>
          </a:p>
          <a:p>
            <a:r>
              <a:rPr lang="en-US" dirty="0"/>
              <a:t>2) entry would be in the national interest;</a:t>
            </a:r>
          </a:p>
          <a:p>
            <a:r>
              <a:rPr lang="en-US" dirty="0"/>
              <a:t>3) entry would not pose a threat to national security or public safety.</a:t>
            </a:r>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14</a:t>
            </a:fld>
            <a:endParaRPr lang="en-US"/>
          </a:p>
        </p:txBody>
      </p:sp>
    </p:spTree>
    <p:extLst>
      <p:ext uri="{BB962C8B-B14F-4D97-AF65-F5344CB8AC3E}">
        <p14:creationId xmlns:p14="http://schemas.microsoft.com/office/powerpoint/2010/main" val="367076494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lstStyle/>
          <a:p>
            <a:r>
              <a:rPr lang="en-US" dirty="0"/>
              <a:t>TRAVEL BAN AND WAIVERS</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a:bodyPr>
          <a:lstStyle/>
          <a:p>
            <a:r>
              <a:rPr lang="en-US" dirty="0"/>
              <a:t>Not all visas are prohibited to all nationalities.  For example, Iranians are eligible for F, J, and M visas.  Only some Venezuelans are barred.  The Chart listing the Travel Ban nationalities and the types of visas exempt from the ban can be found at __________. </a:t>
            </a:r>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15</a:t>
            </a:fld>
            <a:endParaRPr lang="en-US"/>
          </a:p>
        </p:txBody>
      </p:sp>
    </p:spTree>
    <p:extLst>
      <p:ext uri="{BB962C8B-B14F-4D97-AF65-F5344CB8AC3E}">
        <p14:creationId xmlns:p14="http://schemas.microsoft.com/office/powerpoint/2010/main" val="3023184898"/>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normAutofit fontScale="90000"/>
          </a:bodyPr>
          <a:lstStyle/>
          <a:p>
            <a:r>
              <a:rPr lang="en-US" dirty="0"/>
              <a:t>FACTS WHICH MAY SUPPORT A WAIVER</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92500" lnSpcReduction="10000"/>
          </a:bodyPr>
          <a:lstStyle/>
          <a:p>
            <a:r>
              <a:rPr lang="en-US" dirty="0"/>
              <a:t>The Presidential Proclamation lists examples of cases where a waiver might be appropriate.</a:t>
            </a:r>
          </a:p>
          <a:p>
            <a:pPr lvl="1"/>
            <a:r>
              <a:rPr lang="en-US" dirty="0"/>
              <a:t>A) The applicant has previously been in the U.S. for a continuous period of work, study, or other long-term activity and seeks to re-enter to engage in that activity and denial of the visa would impair that activity; (B) the applicant has previously established significant contacts with the United States</a:t>
            </a:r>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16</a:t>
            </a:fld>
            <a:endParaRPr lang="en-US"/>
          </a:p>
        </p:txBody>
      </p:sp>
    </p:spTree>
    <p:extLst>
      <p:ext uri="{BB962C8B-B14F-4D97-AF65-F5344CB8AC3E}">
        <p14:creationId xmlns:p14="http://schemas.microsoft.com/office/powerpoint/2010/main" val="392127737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normAutofit fontScale="90000"/>
          </a:bodyPr>
          <a:lstStyle/>
          <a:p>
            <a:r>
              <a:rPr lang="en-US" dirty="0"/>
              <a:t>FACTS WHICH MAY SUPPORT A WAIVER</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a:bodyPr>
          <a:lstStyle/>
          <a:p>
            <a:pPr lvl="1"/>
            <a:r>
              <a:rPr lang="en-US" dirty="0"/>
              <a:t>but is outside the United States on the applicable effective date under section 7 of this proclamation for work, study, or other lawful activity; </a:t>
            </a:r>
          </a:p>
          <a:p>
            <a:pPr lvl="1"/>
            <a:r>
              <a:rPr lang="en-US" dirty="0"/>
              <a:t>(C) The applicant seeks to enter the United States for significant business or professional obligations and the denial of entry would impair those obligations;</a:t>
            </a:r>
          </a:p>
          <a:p>
            <a:pPr lvl="1"/>
            <a:endParaRPr lang="en-US" dirty="0"/>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17</a:t>
            </a:fld>
            <a:endParaRPr lang="en-US"/>
          </a:p>
        </p:txBody>
      </p:sp>
    </p:spTree>
    <p:extLst>
      <p:ext uri="{BB962C8B-B14F-4D97-AF65-F5344CB8AC3E}">
        <p14:creationId xmlns:p14="http://schemas.microsoft.com/office/powerpoint/2010/main" val="167187357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normAutofit fontScale="90000"/>
          </a:bodyPr>
          <a:lstStyle/>
          <a:p>
            <a:r>
              <a:rPr lang="en-US" dirty="0"/>
              <a:t>FACTS WHICH MAY SUPPORT A WAIVER</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92500" lnSpcReduction="20000"/>
          </a:bodyPr>
          <a:lstStyle/>
          <a:p>
            <a:pPr marL="342900" lvl="1" indent="-342900">
              <a:buClr>
                <a:schemeClr val="hlink"/>
              </a:buClr>
            </a:pPr>
            <a:r>
              <a:rPr lang="en-US" dirty="0"/>
              <a:t> (D) The applicant seeks to enter the United States to visit or reside with a close family member (e.g., a spouse, child, or parent) who is a United States citizen, lawful permanent resident, or alien lawfully admitted on a valid nonimmigrant visa, and the denial of entry would cause the foreign national undue hardship; or</a:t>
            </a:r>
          </a:p>
          <a:p>
            <a:pPr marL="342900" lvl="1" indent="-342900">
              <a:buClr>
                <a:schemeClr val="hlink"/>
              </a:buClr>
            </a:pPr>
            <a:r>
              <a:rPr lang="en-US" dirty="0"/>
              <a:t>(E) The applicant is an infant, a young child or adoptee, an individual needing urgent medical care, or someone whose entry is otherwise justified by the special circumstances case; </a:t>
            </a:r>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18</a:t>
            </a:fld>
            <a:endParaRPr lang="en-US"/>
          </a:p>
        </p:txBody>
      </p:sp>
    </p:spTree>
    <p:extLst>
      <p:ext uri="{BB962C8B-B14F-4D97-AF65-F5344CB8AC3E}">
        <p14:creationId xmlns:p14="http://schemas.microsoft.com/office/powerpoint/2010/main" val="2574954962"/>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normAutofit fontScale="90000"/>
          </a:bodyPr>
          <a:lstStyle/>
          <a:p>
            <a:r>
              <a:rPr lang="en-US" dirty="0"/>
              <a:t>FACTS WHICH MAY SUPPORT A WAIVER</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92500" lnSpcReduction="20000"/>
          </a:bodyPr>
          <a:lstStyle/>
          <a:p>
            <a:pPr marL="342900" lvl="1" indent="-342900">
              <a:buClr>
                <a:schemeClr val="hlink"/>
              </a:buClr>
            </a:pPr>
            <a:r>
              <a:rPr lang="en-US" dirty="0"/>
              <a:t>F) The applicant has been employed by, or on behalf of, the United States Government (or is an eligible dependent of such an employee), and the foreign national can document that he or she has provided faithful and valuable service to the United States Government; </a:t>
            </a:r>
          </a:p>
          <a:p>
            <a:pPr marL="342900" lvl="1" indent="-342900">
              <a:buClr>
                <a:schemeClr val="hlink"/>
              </a:buClr>
            </a:pPr>
            <a:r>
              <a:rPr lang="en-US" dirty="0"/>
              <a:t>(G) The applicant  is traveling for purposes related to an international organization traveling for purposes of conducting meetings or business with the United States Government, </a:t>
            </a:r>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19</a:t>
            </a:fld>
            <a:endParaRPr lang="en-US"/>
          </a:p>
        </p:txBody>
      </p:sp>
    </p:spTree>
    <p:extLst>
      <p:ext uri="{BB962C8B-B14F-4D97-AF65-F5344CB8AC3E}">
        <p14:creationId xmlns:p14="http://schemas.microsoft.com/office/powerpoint/2010/main" val="3902112716"/>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lstStyle/>
          <a:p>
            <a:r>
              <a:rPr lang="en-US" dirty="0"/>
              <a:t>NON IMMIGRANT WAIVERS</a:t>
            </a:r>
          </a:p>
          <a:p>
            <a:pPr lvl="1">
              <a:defRPr/>
            </a:pPr>
            <a:r>
              <a:rPr lang="en-US" dirty="0"/>
              <a:t>Legal References</a:t>
            </a:r>
          </a:p>
          <a:p>
            <a:pPr lvl="2">
              <a:defRPr/>
            </a:pPr>
            <a:r>
              <a:rPr lang="en-US" dirty="0"/>
              <a:t>212(d)(3)(A) and 212(d)(3)(B) of the INA</a:t>
            </a:r>
          </a:p>
          <a:p>
            <a:pPr lvl="2">
              <a:defRPr/>
            </a:pPr>
            <a:r>
              <a:rPr lang="en-US" dirty="0"/>
              <a:t>9 FAM Notes 305.4 (processing waivers) and 9 FAM 302 (grounds of inadmissibility)</a:t>
            </a:r>
          </a:p>
          <a:p>
            <a:pPr lvl="2">
              <a:defRPr/>
            </a:pPr>
            <a:r>
              <a:rPr lang="en-US" dirty="0"/>
              <a:t>AILA, “The Waivers Book—Advanced Issues in Immigration Law Practice”.</a:t>
            </a:r>
          </a:p>
        </p:txBody>
      </p:sp>
      <p:sp>
        <p:nvSpPr>
          <p:cNvPr id="4" name="Footer Placeholder 3"/>
          <p:cNvSpPr>
            <a:spLocks noGrp="1"/>
          </p:cNvSpPr>
          <p:nvPr>
            <p:ph type="ftr" sz="quarter" idx="11"/>
          </p:nvPr>
        </p:nvSpPr>
        <p:spPr/>
        <p:txBody>
          <a:bodyPr/>
          <a:lstStyle/>
          <a:p>
            <a:r>
              <a:rPr lang="en-US" dirty="0"/>
              <a:t>© 2018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2</a:t>
            </a:fld>
            <a:endParaRPr lang="en-US"/>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80D05-6BE0-D841-9C44-65A68085BD52}"/>
              </a:ext>
            </a:extLst>
          </p:cNvPr>
          <p:cNvSpPr>
            <a:spLocks noGrp="1"/>
          </p:cNvSpPr>
          <p:nvPr>
            <p:ph type="title"/>
          </p:nvPr>
        </p:nvSpPr>
        <p:spPr/>
        <p:txBody>
          <a:bodyPr>
            <a:normAutofit fontScale="90000"/>
          </a:bodyPr>
          <a:lstStyle/>
          <a:p>
            <a:r>
              <a:rPr lang="en-US" dirty="0"/>
              <a:t>FACTS WHICH MAY SUPPORT A WAIVER</a:t>
            </a:r>
          </a:p>
        </p:txBody>
      </p:sp>
      <p:sp>
        <p:nvSpPr>
          <p:cNvPr id="3" name="Content Placeholder 2">
            <a:extLst>
              <a:ext uri="{FF2B5EF4-FFF2-40B4-BE49-F238E27FC236}">
                <a16:creationId xmlns:a16="http://schemas.microsoft.com/office/drawing/2014/main" id="{4E8563A6-B3A1-504F-8BAD-76CE9982426D}"/>
              </a:ext>
            </a:extLst>
          </p:cNvPr>
          <p:cNvSpPr>
            <a:spLocks noGrp="1"/>
          </p:cNvSpPr>
          <p:nvPr>
            <p:ph idx="1"/>
          </p:nvPr>
        </p:nvSpPr>
        <p:spPr/>
        <p:txBody>
          <a:bodyPr>
            <a:normAutofit fontScale="92500" lnSpcReduction="10000"/>
          </a:bodyPr>
          <a:lstStyle/>
          <a:p>
            <a:pPr marL="342900" lvl="1" indent="-342900">
              <a:buClr>
                <a:schemeClr val="hlink"/>
              </a:buClr>
            </a:pPr>
            <a:r>
              <a:rPr lang="en-US" dirty="0"/>
              <a:t>or traveling to conduct business on behalf of an resident who applies for a visa at a location within Canada; </a:t>
            </a:r>
          </a:p>
          <a:p>
            <a:pPr marL="342900" lvl="1" indent="-342900">
              <a:buClr>
                <a:schemeClr val="hlink"/>
              </a:buClr>
            </a:pPr>
            <a:r>
              <a:rPr lang="en-US" dirty="0"/>
              <a:t>(I) The applicant is traveling as a United States Government sponsored exchange visitor; or </a:t>
            </a:r>
          </a:p>
          <a:p>
            <a:pPr marL="342900" lvl="1" indent="-342900">
              <a:buClr>
                <a:schemeClr val="hlink"/>
              </a:buClr>
            </a:pPr>
            <a:r>
              <a:rPr lang="en-US" dirty="0"/>
              <a:t>(J) The </a:t>
            </a:r>
            <a:r>
              <a:rPr lang="en-US" dirty="0" err="1"/>
              <a:t>applican</a:t>
            </a:r>
            <a:r>
              <a:rPr lang="en-US" dirty="0"/>
              <a:t> is traveling to the United States, at the request of a United States Government department or agency, for legitimate law enforcement, foreign policy, or national security purposes.</a:t>
            </a:r>
          </a:p>
          <a:p>
            <a:endParaRPr lang="en-US" dirty="0"/>
          </a:p>
        </p:txBody>
      </p:sp>
      <p:sp>
        <p:nvSpPr>
          <p:cNvPr id="4" name="Footer Placeholder 3">
            <a:extLst>
              <a:ext uri="{FF2B5EF4-FFF2-40B4-BE49-F238E27FC236}">
                <a16:creationId xmlns:a16="http://schemas.microsoft.com/office/drawing/2014/main" id="{33D0DF25-E416-A34F-A79E-6432EDD621C0}"/>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EAFCF27C-538E-CF48-A0DC-3C6C5011AFE1}"/>
              </a:ext>
            </a:extLst>
          </p:cNvPr>
          <p:cNvSpPr>
            <a:spLocks noGrp="1"/>
          </p:cNvSpPr>
          <p:nvPr>
            <p:ph type="sldNum" sz="quarter" idx="12"/>
          </p:nvPr>
        </p:nvSpPr>
        <p:spPr/>
        <p:txBody>
          <a:bodyPr/>
          <a:lstStyle/>
          <a:p>
            <a:fld id="{8936068A-57D9-4A6F-9F50-FC727D52F511}" type="slidenum">
              <a:rPr lang="en-US" smtClean="0"/>
              <a:pPr/>
              <a:t>20</a:t>
            </a:fld>
            <a:endParaRPr lang="en-US"/>
          </a:p>
        </p:txBody>
      </p:sp>
    </p:spTree>
    <p:extLst>
      <p:ext uri="{BB962C8B-B14F-4D97-AF65-F5344CB8AC3E}">
        <p14:creationId xmlns:p14="http://schemas.microsoft.com/office/powerpoint/2010/main" val="1650361611"/>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fontScale="92500" lnSpcReduction="20000"/>
          </a:bodyPr>
          <a:lstStyle/>
          <a:p>
            <a:r>
              <a:rPr lang="en-US" dirty="0"/>
              <a:t>No application or fee is required.</a:t>
            </a:r>
          </a:p>
          <a:p>
            <a:r>
              <a:rPr lang="en-US" dirty="0"/>
              <a:t>Since Travel Ban went into effect on 12/8/17, about 2% have been granted.</a:t>
            </a:r>
          </a:p>
          <a:p>
            <a:r>
              <a:rPr lang="en-US" dirty="0"/>
              <a:t>Consular posts continue scheduling and interviewing applicants from Travel Ban countries.</a:t>
            </a:r>
          </a:p>
          <a:p>
            <a:r>
              <a:rPr lang="en-US" dirty="0"/>
              <a:t>Attorneys email the waiver “package” to the consular post and send a copy to the interview with the Client.</a:t>
            </a:r>
          </a:p>
          <a:p>
            <a:endParaRPr lang="en-US" dirty="0"/>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21</a:t>
            </a:fld>
            <a:endParaRPr lang="en-US"/>
          </a:p>
        </p:txBody>
      </p:sp>
    </p:spTree>
    <p:extLst>
      <p:ext uri="{BB962C8B-B14F-4D97-AF65-F5344CB8AC3E}">
        <p14:creationId xmlns:p14="http://schemas.microsoft.com/office/powerpoint/2010/main" val="122376205"/>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lnSpcReduction="10000"/>
          </a:bodyPr>
          <a:lstStyle/>
          <a:p>
            <a:pPr lvl="1"/>
            <a:r>
              <a:rPr lang="en-US" dirty="0"/>
              <a:t>Clients often report that the consular officer refuses to accept waiver package from Client. Thus, emailing the package to the consular post is recommended.</a:t>
            </a:r>
          </a:p>
          <a:p>
            <a:pPr lvl="1"/>
            <a:r>
              <a:rPr lang="en-US" dirty="0"/>
              <a:t>Waiver package should address all three prongs of the requirements for a waiver.  All waivers are considered on a case-by-case basis.</a:t>
            </a:r>
          </a:p>
          <a:p>
            <a:pPr lvl="1"/>
            <a:r>
              <a:rPr lang="en-US" dirty="0"/>
              <a:t>Waiver package should include DS-5535</a:t>
            </a:r>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22</a:t>
            </a:fld>
            <a:endParaRPr lang="en-US"/>
          </a:p>
        </p:txBody>
      </p:sp>
    </p:spTree>
    <p:extLst>
      <p:ext uri="{BB962C8B-B14F-4D97-AF65-F5344CB8AC3E}">
        <p14:creationId xmlns:p14="http://schemas.microsoft.com/office/powerpoint/2010/main" val="18624077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fontScale="92500" lnSpcReduction="10000"/>
          </a:bodyPr>
          <a:lstStyle/>
          <a:p>
            <a:r>
              <a:rPr lang="en-US" dirty="0"/>
              <a:t>Undue Hardship.</a:t>
            </a:r>
          </a:p>
          <a:p>
            <a:pPr lvl="1"/>
            <a:r>
              <a:rPr lang="en-US" dirty="0"/>
              <a:t>Lower burden than exceptional or extreme hardship used in other immigration statutes.</a:t>
            </a:r>
          </a:p>
          <a:p>
            <a:pPr lvl="1"/>
            <a:r>
              <a:rPr lang="en-US" dirty="0"/>
              <a:t>In practice, use the death standard—either the applicant or a related party will die if the waiver is not granted.</a:t>
            </a:r>
          </a:p>
          <a:p>
            <a:pPr lvl="1"/>
            <a:r>
              <a:rPr lang="en-US" dirty="0"/>
              <a:t>Immediate relatives—including spouses are not given much weight it appears.</a:t>
            </a:r>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23</a:t>
            </a:fld>
            <a:endParaRPr lang="en-US"/>
          </a:p>
        </p:txBody>
      </p:sp>
    </p:spTree>
    <p:extLst>
      <p:ext uri="{BB962C8B-B14F-4D97-AF65-F5344CB8AC3E}">
        <p14:creationId xmlns:p14="http://schemas.microsoft.com/office/powerpoint/2010/main" val="192650785"/>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a:bodyPr>
          <a:lstStyle/>
          <a:p>
            <a:pPr lvl="1"/>
            <a:r>
              <a:rPr lang="en-US" dirty="0"/>
              <a:t>Fiancés appear to be given little weight.  Not clear that rushing to the altar to get married will make a difference.</a:t>
            </a:r>
          </a:p>
          <a:p>
            <a:pPr lvl="1"/>
            <a:r>
              <a:rPr lang="en-US" dirty="0"/>
              <a:t>Invitation by an U.S. organization to exchange ideas appears to be given more weight that medical, psychological, economic, or professional hardships, but include those items as well.</a:t>
            </a:r>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24</a:t>
            </a:fld>
            <a:endParaRPr lang="en-US"/>
          </a:p>
        </p:txBody>
      </p:sp>
    </p:spTree>
    <p:extLst>
      <p:ext uri="{BB962C8B-B14F-4D97-AF65-F5344CB8AC3E}">
        <p14:creationId xmlns:p14="http://schemas.microsoft.com/office/powerpoint/2010/main" val="77085691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fontScale="92500" lnSpcReduction="20000"/>
          </a:bodyPr>
          <a:lstStyle/>
          <a:p>
            <a:r>
              <a:rPr lang="en-US" dirty="0"/>
              <a:t>National Interest.</a:t>
            </a:r>
          </a:p>
          <a:p>
            <a:pPr lvl="1"/>
            <a:r>
              <a:rPr lang="en-US" dirty="0"/>
              <a:t>Little guidance.  The Senator Van </a:t>
            </a:r>
            <a:r>
              <a:rPr lang="en-US" dirty="0" err="1"/>
              <a:t>Hollen</a:t>
            </a:r>
            <a:r>
              <a:rPr lang="en-US" dirty="0"/>
              <a:t> letters to DOS and the replies are about as substantive as available.  DOS advised that ‘the applicant’s travel may be considered in the national interest if the applicant demonstrates to the consular officer’s satisfaction that a U.S. person or entity would suffer hardship if the applicant could not travel until after visa restrictions imposed with respect to nationals of that country are lifted.”</a:t>
            </a:r>
          </a:p>
          <a:p>
            <a:endParaRPr lang="en-US" dirty="0"/>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25</a:t>
            </a:fld>
            <a:endParaRPr lang="en-US"/>
          </a:p>
        </p:txBody>
      </p:sp>
    </p:spTree>
    <p:extLst>
      <p:ext uri="{BB962C8B-B14F-4D97-AF65-F5344CB8AC3E}">
        <p14:creationId xmlns:p14="http://schemas.microsoft.com/office/powerpoint/2010/main" val="239648454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a:bodyPr>
          <a:lstStyle/>
          <a:p>
            <a:r>
              <a:rPr lang="en-US" dirty="0"/>
              <a:t>National Security / Public Safety Criterion</a:t>
            </a:r>
          </a:p>
          <a:p>
            <a:pPr marL="457200" lvl="1" indent="0">
              <a:buNone/>
            </a:pPr>
            <a:r>
              <a:rPr lang="en-US" dirty="0"/>
              <a:t>Consular officers refers the case to the Visa Office for consideration.  If the Visa Office concurs, and the other criterion are met, a visa may be issued.  </a:t>
            </a:r>
          </a:p>
          <a:p>
            <a:pPr marL="457200" lvl="1" indent="0">
              <a:buNone/>
            </a:pPr>
            <a:endParaRPr lang="en-US" dirty="0"/>
          </a:p>
          <a:p>
            <a:pPr marL="457200" lvl="1" indent="0">
              <a:buNone/>
            </a:pPr>
            <a:endParaRPr lang="en-US" dirty="0"/>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26</a:t>
            </a:fld>
            <a:endParaRPr lang="en-US"/>
          </a:p>
        </p:txBody>
      </p:sp>
    </p:spTree>
    <p:extLst>
      <p:ext uri="{BB962C8B-B14F-4D97-AF65-F5344CB8AC3E}">
        <p14:creationId xmlns:p14="http://schemas.microsoft.com/office/powerpoint/2010/main" val="338681566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a:bodyPr>
          <a:lstStyle/>
          <a:p>
            <a:pPr marL="0" indent="0">
              <a:buNone/>
            </a:pPr>
            <a:r>
              <a:rPr lang="en-US" dirty="0"/>
              <a:t>Status after visa interview.</a:t>
            </a:r>
          </a:p>
          <a:p>
            <a:pPr lvl="1"/>
            <a:r>
              <a:rPr lang="en-US" dirty="0"/>
              <a:t>Denied/Refused.</a:t>
            </a:r>
          </a:p>
          <a:p>
            <a:pPr lvl="1"/>
            <a:r>
              <a:rPr lang="en-US" dirty="0"/>
              <a:t>Administrative Processing.</a:t>
            </a:r>
          </a:p>
          <a:p>
            <a:pPr lvl="1"/>
            <a:r>
              <a:rPr lang="en-US" dirty="0"/>
              <a:t>Waiver Review Pending.</a:t>
            </a:r>
          </a:p>
          <a:p>
            <a:pPr lvl="1"/>
            <a:r>
              <a:rPr lang="en-US" dirty="0"/>
              <a:t>Waiver Approval.</a:t>
            </a:r>
          </a:p>
          <a:p>
            <a:endParaRPr lang="en-US" dirty="0"/>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27</a:t>
            </a:fld>
            <a:endParaRPr lang="en-US"/>
          </a:p>
        </p:txBody>
      </p:sp>
    </p:spTree>
    <p:extLst>
      <p:ext uri="{BB962C8B-B14F-4D97-AF65-F5344CB8AC3E}">
        <p14:creationId xmlns:p14="http://schemas.microsoft.com/office/powerpoint/2010/main" val="3206492378"/>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fontScale="90000"/>
          </a:bodyPr>
          <a:lstStyle/>
          <a:p>
            <a:r>
              <a:rPr lang="en-US" dirty="0"/>
              <a:t>TRAVEL BAN AND WAIVERS – THE PROCESS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a:bodyPr>
          <a:lstStyle/>
          <a:p>
            <a:r>
              <a:rPr lang="en-US" dirty="0"/>
              <a:t>Post-Approval Visa Issuance</a:t>
            </a:r>
          </a:p>
          <a:p>
            <a:pPr lvl="1"/>
            <a:r>
              <a:rPr lang="en-US" dirty="0"/>
              <a:t>Continue communications with post, via email, via Congressional correspondence and sheer grit.</a:t>
            </a:r>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28</a:t>
            </a:fld>
            <a:endParaRPr lang="en-US"/>
          </a:p>
        </p:txBody>
      </p:sp>
    </p:spTree>
    <p:extLst>
      <p:ext uri="{BB962C8B-B14F-4D97-AF65-F5344CB8AC3E}">
        <p14:creationId xmlns:p14="http://schemas.microsoft.com/office/powerpoint/2010/main" val="2114415667"/>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D7ADD-C0F7-D84A-8CC1-E78EE983262C}"/>
              </a:ext>
            </a:extLst>
          </p:cNvPr>
          <p:cNvSpPr>
            <a:spLocks noGrp="1"/>
          </p:cNvSpPr>
          <p:nvPr>
            <p:ph type="title"/>
          </p:nvPr>
        </p:nvSpPr>
        <p:spPr/>
        <p:txBody>
          <a:bodyPr>
            <a:normAutofit/>
          </a:bodyPr>
          <a:lstStyle/>
          <a:p>
            <a:r>
              <a:rPr lang="en-US" dirty="0"/>
              <a:t>TRAVEL BAN TIPS AND TACTICS</a:t>
            </a:r>
          </a:p>
        </p:txBody>
      </p:sp>
      <p:sp>
        <p:nvSpPr>
          <p:cNvPr id="3" name="Content Placeholder 2">
            <a:extLst>
              <a:ext uri="{FF2B5EF4-FFF2-40B4-BE49-F238E27FC236}">
                <a16:creationId xmlns:a16="http://schemas.microsoft.com/office/drawing/2014/main" id="{7F22CE1A-77CC-FE42-86E5-EB3EEE58215C}"/>
              </a:ext>
            </a:extLst>
          </p:cNvPr>
          <p:cNvSpPr>
            <a:spLocks noGrp="1"/>
          </p:cNvSpPr>
          <p:nvPr>
            <p:ph idx="1"/>
          </p:nvPr>
        </p:nvSpPr>
        <p:spPr/>
        <p:txBody>
          <a:bodyPr>
            <a:normAutofit lnSpcReduction="10000"/>
          </a:bodyPr>
          <a:lstStyle/>
          <a:p>
            <a:r>
              <a:rPr lang="en-US" dirty="0"/>
              <a:t>Manage Client Expectations. It will take a very long time.</a:t>
            </a:r>
          </a:p>
          <a:p>
            <a:r>
              <a:rPr lang="en-US" dirty="0"/>
              <a:t>Apply at smaller, less busy consular posts for NIVs.</a:t>
            </a:r>
          </a:p>
          <a:p>
            <a:r>
              <a:rPr lang="en-US" dirty="0"/>
              <a:t>Make sure the waiver application documents are tailored specifically to the client’s situation.</a:t>
            </a:r>
          </a:p>
          <a:p>
            <a:endParaRPr lang="en-US" dirty="0"/>
          </a:p>
          <a:p>
            <a:endParaRPr lang="en-US" dirty="0"/>
          </a:p>
        </p:txBody>
      </p:sp>
      <p:sp>
        <p:nvSpPr>
          <p:cNvPr id="4" name="Footer Placeholder 3">
            <a:extLst>
              <a:ext uri="{FF2B5EF4-FFF2-40B4-BE49-F238E27FC236}">
                <a16:creationId xmlns:a16="http://schemas.microsoft.com/office/drawing/2014/main" id="{754E3B39-0BFE-964B-86A0-B8834E4EF7E8}"/>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1F693084-2C82-CF45-BBF2-94BC7714F68B}"/>
              </a:ext>
            </a:extLst>
          </p:cNvPr>
          <p:cNvSpPr>
            <a:spLocks noGrp="1"/>
          </p:cNvSpPr>
          <p:nvPr>
            <p:ph type="sldNum" sz="quarter" idx="12"/>
          </p:nvPr>
        </p:nvSpPr>
        <p:spPr/>
        <p:txBody>
          <a:bodyPr/>
          <a:lstStyle/>
          <a:p>
            <a:fld id="{8936068A-57D9-4A6F-9F50-FC727D52F511}" type="slidenum">
              <a:rPr lang="en-US" smtClean="0"/>
              <a:pPr/>
              <a:t>29</a:t>
            </a:fld>
            <a:endParaRPr lang="en-US"/>
          </a:p>
        </p:txBody>
      </p:sp>
    </p:spTree>
    <p:extLst>
      <p:ext uri="{BB962C8B-B14F-4D97-AF65-F5344CB8AC3E}">
        <p14:creationId xmlns:p14="http://schemas.microsoft.com/office/powerpoint/2010/main" val="2241805782"/>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05979"/>
            <a:ext cx="7315200" cy="857250"/>
          </a:xfrm>
        </p:spPr>
        <p:txBody>
          <a:bodyPr>
            <a:normAutofit fontScale="90000"/>
          </a:bodyPr>
          <a:lstStyle/>
          <a:p>
            <a:r>
              <a:rPr lang="en-US" dirty="0"/>
              <a:t>NON IMMIGRANT VISA WAIVERS</a:t>
            </a:r>
          </a:p>
        </p:txBody>
      </p:sp>
      <p:sp>
        <p:nvSpPr>
          <p:cNvPr id="3" name="Content Placeholder 2"/>
          <p:cNvSpPr>
            <a:spLocks noGrp="1"/>
          </p:cNvSpPr>
          <p:nvPr>
            <p:ph idx="1"/>
          </p:nvPr>
        </p:nvSpPr>
        <p:spPr/>
        <p:txBody>
          <a:bodyPr/>
          <a:lstStyle/>
          <a:p>
            <a:r>
              <a:rPr lang="en-US" dirty="0"/>
              <a:t>Who is eligible?</a:t>
            </a:r>
          </a:p>
          <a:p>
            <a:pPr lvl="1"/>
            <a:r>
              <a:rPr lang="en-US" dirty="0"/>
              <a:t>Everyone eligible unless ground cannot be waived</a:t>
            </a:r>
          </a:p>
          <a:p>
            <a:pPr lvl="2"/>
            <a:r>
              <a:rPr lang="en-US" dirty="0"/>
              <a:t>No need for qualifying relative</a:t>
            </a:r>
          </a:p>
          <a:p>
            <a:pPr lvl="2"/>
            <a:r>
              <a:rPr lang="en-US" dirty="0"/>
              <a:t>No need for passage of time since inadmissibility ground arose.</a:t>
            </a:r>
          </a:p>
        </p:txBody>
      </p:sp>
      <p:sp>
        <p:nvSpPr>
          <p:cNvPr id="4" name="Footer Placeholder 3"/>
          <p:cNvSpPr>
            <a:spLocks noGrp="1"/>
          </p:cNvSpPr>
          <p:nvPr>
            <p:ph type="ftr" sz="quarter" idx="11"/>
          </p:nvPr>
        </p:nvSpPr>
        <p:spPr/>
        <p:txBody>
          <a:bodyPr/>
          <a:lstStyle/>
          <a:p>
            <a:r>
              <a:rPr lang="en-US" dirty="0"/>
              <a:t>© 2018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3</a:t>
            </a:fld>
            <a:endParaRPr lang="en-US"/>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742950"/>
            <a:ext cx="7696200" cy="645319"/>
          </a:xfrm>
        </p:spPr>
        <p:txBody>
          <a:bodyPr>
            <a:normAutofit/>
          </a:bodyPr>
          <a:lstStyle/>
          <a:p>
            <a:r>
              <a:rPr lang="en-US" sz="3600" b="1" dirty="0">
                <a:solidFill>
                  <a:schemeClr val="bg1"/>
                </a:solidFill>
                <a:latin typeface="Arial" panose="020B0604020202020204" pitchFamily="34" charset="0"/>
                <a:cs typeface="Arial" panose="020B0604020202020204" pitchFamily="34" charset="0"/>
              </a:rPr>
              <a:t>Q &amp; A</a:t>
            </a:r>
          </a:p>
        </p:txBody>
      </p:sp>
    </p:spTree>
    <p:extLst>
      <p:ext uri="{BB962C8B-B14F-4D97-AF65-F5344CB8AC3E}">
        <p14:creationId xmlns:p14="http://schemas.microsoft.com/office/powerpoint/2010/main" val="265712312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GROUNDS CANNOT BE WAIVED</a:t>
            </a:r>
          </a:p>
        </p:txBody>
      </p:sp>
      <p:sp>
        <p:nvSpPr>
          <p:cNvPr id="3" name="Content Placeholder 2"/>
          <p:cNvSpPr>
            <a:spLocks noGrp="1"/>
          </p:cNvSpPr>
          <p:nvPr>
            <p:ph idx="1"/>
          </p:nvPr>
        </p:nvSpPr>
        <p:spPr/>
        <p:txBody>
          <a:bodyPr>
            <a:normAutofit fontScale="92500" lnSpcReduction="10000"/>
          </a:bodyPr>
          <a:lstStyle/>
          <a:p>
            <a:r>
              <a:rPr lang="en-US" dirty="0"/>
              <a:t>Espionage, sabotage or export law violations – 212(a)(3)(A)(</a:t>
            </a:r>
            <a:r>
              <a:rPr lang="en-US" dirty="0" err="1"/>
              <a:t>i</a:t>
            </a:r>
            <a:r>
              <a:rPr lang="en-US" dirty="0"/>
              <a:t>)</a:t>
            </a:r>
          </a:p>
          <a:p>
            <a:r>
              <a:rPr lang="en-US" dirty="0"/>
              <a:t>Unlawful Activity Related to Security – 212(d)(3)(A)(ii)</a:t>
            </a:r>
          </a:p>
          <a:p>
            <a:r>
              <a:rPr lang="en-US" dirty="0"/>
              <a:t>Attempts to overthrow US Government – 212(d)(3)(A)(iii)</a:t>
            </a:r>
          </a:p>
          <a:p>
            <a:r>
              <a:rPr lang="en-US" dirty="0"/>
              <a:t>Contrary to foreign policy interests – 212(a)(3)(C)</a:t>
            </a:r>
          </a:p>
        </p:txBody>
      </p:sp>
      <p:sp>
        <p:nvSpPr>
          <p:cNvPr id="4" name="Footer Placeholder 3"/>
          <p:cNvSpPr>
            <a:spLocks noGrp="1"/>
          </p:cNvSpPr>
          <p:nvPr>
            <p:ph type="ftr" sz="quarter" idx="11"/>
          </p:nvPr>
        </p:nvSpPr>
        <p:spPr/>
        <p:txBody>
          <a:bodyPr/>
          <a:lstStyle/>
          <a:p>
            <a:r>
              <a:rPr lang="en-US" dirty="0"/>
              <a:t>© 2018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4</a:t>
            </a:fld>
            <a:endParaRPr lang="en-US"/>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GROUNDS CANNOT BE WAIVED</a:t>
            </a:r>
          </a:p>
        </p:txBody>
      </p:sp>
      <p:sp>
        <p:nvSpPr>
          <p:cNvPr id="3" name="Content Placeholder 2"/>
          <p:cNvSpPr>
            <a:spLocks noGrp="1"/>
          </p:cNvSpPr>
          <p:nvPr>
            <p:ph idx="1"/>
          </p:nvPr>
        </p:nvSpPr>
        <p:spPr/>
        <p:txBody>
          <a:bodyPr>
            <a:normAutofit fontScale="92500" lnSpcReduction="10000"/>
          </a:bodyPr>
          <a:lstStyle/>
          <a:p>
            <a:pPr>
              <a:lnSpc>
                <a:spcPct val="80000"/>
              </a:lnSpc>
              <a:defRPr/>
            </a:pPr>
            <a:r>
              <a:rPr lang="en-US" sz="2800" dirty="0"/>
              <a:t>Nazi Party Membership and Genocide - </a:t>
            </a:r>
            <a:r>
              <a:rPr lang="en-US" sz="2400" dirty="0"/>
              <a:t>212(a)(3)(E)(</a:t>
            </a:r>
            <a:r>
              <a:rPr lang="en-US" sz="2400" dirty="0" err="1"/>
              <a:t>i</a:t>
            </a:r>
            <a:r>
              <a:rPr lang="en-US" sz="2400" dirty="0"/>
              <a:t>) and (ii)</a:t>
            </a:r>
          </a:p>
          <a:p>
            <a:pPr>
              <a:lnSpc>
                <a:spcPct val="80000"/>
              </a:lnSpc>
              <a:defRPr/>
            </a:pPr>
            <a:r>
              <a:rPr lang="en-US" sz="2800" dirty="0"/>
              <a:t>Individual whose presence is contrary to USG interests—212(f)—Travel Ban Cases</a:t>
            </a:r>
          </a:p>
          <a:p>
            <a:pPr>
              <a:lnSpc>
                <a:spcPct val="80000"/>
              </a:lnSpc>
              <a:defRPr/>
            </a:pPr>
            <a:r>
              <a:rPr lang="en-US" sz="2800" dirty="0"/>
              <a:t>Applicants who are or have been determined to be Class A for drug abuse or addiction for those substances listed in Schedule I through V of Section 202 of the Controlled Substance Act are not eligible for a waiver and must complete the time period for sustained, full remission before reapplying for a visa—general one year of full remission</a:t>
            </a:r>
          </a:p>
        </p:txBody>
      </p:sp>
      <p:sp>
        <p:nvSpPr>
          <p:cNvPr id="4" name="Footer Placeholder 3"/>
          <p:cNvSpPr>
            <a:spLocks noGrp="1"/>
          </p:cNvSpPr>
          <p:nvPr>
            <p:ph type="ftr" sz="quarter" idx="11"/>
          </p:nvPr>
        </p:nvSpPr>
        <p:spPr/>
        <p:txBody>
          <a:bodyPr/>
          <a:lstStyle/>
          <a:p>
            <a:r>
              <a:rPr lang="en-US" dirty="0"/>
              <a:t>© 2018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5</a:t>
            </a:fld>
            <a:endParaRPr lang="en-US"/>
          </a:p>
        </p:txBody>
      </p:sp>
    </p:spTree>
    <p:extLst>
      <p:ext uri="{BB962C8B-B14F-4D97-AF65-F5344CB8AC3E}">
        <p14:creationId xmlns:p14="http://schemas.microsoft.com/office/powerpoint/2010/main" val="29270950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WHAT GROUNDS CANNOT BE WAIVED</a:t>
            </a:r>
          </a:p>
        </p:txBody>
      </p:sp>
      <p:sp>
        <p:nvSpPr>
          <p:cNvPr id="3" name="Content Placeholder 2"/>
          <p:cNvSpPr>
            <a:spLocks noGrp="1"/>
          </p:cNvSpPr>
          <p:nvPr>
            <p:ph idx="1"/>
          </p:nvPr>
        </p:nvSpPr>
        <p:spPr/>
        <p:txBody>
          <a:bodyPr>
            <a:normAutofit/>
          </a:bodyPr>
          <a:lstStyle/>
          <a:p>
            <a:pPr>
              <a:defRPr/>
            </a:pPr>
            <a:r>
              <a:rPr lang="en-US" dirty="0"/>
              <a:t>All grounds not noted in prior slide.</a:t>
            </a:r>
          </a:p>
          <a:p>
            <a:pPr lvl="1">
              <a:defRPr/>
            </a:pPr>
            <a:r>
              <a:rPr lang="en-US" dirty="0"/>
              <a:t>Of note:</a:t>
            </a:r>
          </a:p>
          <a:p>
            <a:pPr lvl="2">
              <a:defRPr/>
            </a:pPr>
            <a:r>
              <a:rPr lang="en-US" dirty="0"/>
              <a:t>Persons involved in money laundering or drug trafficking.</a:t>
            </a:r>
          </a:p>
          <a:p>
            <a:pPr lvl="2">
              <a:defRPr/>
            </a:pPr>
            <a:r>
              <a:rPr lang="en-US" dirty="0"/>
              <a:t>Terrorist (sparingly used). E.G. Nelson Mandela</a:t>
            </a:r>
          </a:p>
        </p:txBody>
      </p:sp>
      <p:sp>
        <p:nvSpPr>
          <p:cNvPr id="4" name="Footer Placeholder 3"/>
          <p:cNvSpPr>
            <a:spLocks noGrp="1"/>
          </p:cNvSpPr>
          <p:nvPr>
            <p:ph type="ftr" sz="quarter" idx="11"/>
          </p:nvPr>
        </p:nvSpPr>
        <p:spPr/>
        <p:txBody>
          <a:bodyPr/>
          <a:lstStyle/>
          <a:p>
            <a:r>
              <a:rPr lang="en-US" dirty="0"/>
              <a:t>© 2018 AILA D.C. Chapter Fall Conference</a:t>
            </a:r>
          </a:p>
        </p:txBody>
      </p:sp>
      <p:sp>
        <p:nvSpPr>
          <p:cNvPr id="5" name="Slide Number Placeholder 4"/>
          <p:cNvSpPr>
            <a:spLocks noGrp="1"/>
          </p:cNvSpPr>
          <p:nvPr>
            <p:ph type="sldNum" sz="quarter" idx="12"/>
          </p:nvPr>
        </p:nvSpPr>
        <p:spPr/>
        <p:txBody>
          <a:bodyPr/>
          <a:lstStyle/>
          <a:p>
            <a:fld id="{8936068A-57D9-4A6F-9F50-FC727D52F511}" type="slidenum">
              <a:rPr lang="en-US" smtClean="0"/>
              <a:pPr/>
              <a:t>6</a:t>
            </a:fld>
            <a:endParaRPr lang="en-US"/>
          </a:p>
        </p:txBody>
      </p:sp>
    </p:spTree>
    <p:extLst>
      <p:ext uri="{BB962C8B-B14F-4D97-AF65-F5344CB8AC3E}">
        <p14:creationId xmlns:p14="http://schemas.microsoft.com/office/powerpoint/2010/main" val="1265941468"/>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9F16B-D5CA-BC40-B08A-D10ABDA212DF}"/>
              </a:ext>
            </a:extLst>
          </p:cNvPr>
          <p:cNvSpPr>
            <a:spLocks noGrp="1"/>
          </p:cNvSpPr>
          <p:nvPr>
            <p:ph type="title"/>
          </p:nvPr>
        </p:nvSpPr>
        <p:spPr/>
        <p:txBody>
          <a:bodyPr/>
          <a:lstStyle/>
          <a:p>
            <a:r>
              <a:rPr lang="en-US" dirty="0"/>
              <a:t>NIV WAIVER PROCESS</a:t>
            </a:r>
          </a:p>
        </p:txBody>
      </p:sp>
      <p:sp>
        <p:nvSpPr>
          <p:cNvPr id="3" name="Content Placeholder 2">
            <a:extLst>
              <a:ext uri="{FF2B5EF4-FFF2-40B4-BE49-F238E27FC236}">
                <a16:creationId xmlns:a16="http://schemas.microsoft.com/office/drawing/2014/main" id="{671347AA-72DE-AE40-8FE8-481A605F28E1}"/>
              </a:ext>
            </a:extLst>
          </p:cNvPr>
          <p:cNvSpPr>
            <a:spLocks noGrp="1"/>
          </p:cNvSpPr>
          <p:nvPr>
            <p:ph idx="1"/>
          </p:nvPr>
        </p:nvSpPr>
        <p:spPr/>
        <p:txBody>
          <a:bodyPr>
            <a:normAutofit fontScale="92500" lnSpcReduction="20000"/>
          </a:bodyPr>
          <a:lstStyle/>
          <a:p>
            <a:pPr>
              <a:lnSpc>
                <a:spcPct val="90000"/>
              </a:lnSpc>
              <a:defRPr/>
            </a:pPr>
            <a:r>
              <a:rPr lang="en-US" dirty="0"/>
              <a:t>No Application Required</a:t>
            </a:r>
          </a:p>
          <a:p>
            <a:pPr>
              <a:lnSpc>
                <a:spcPct val="90000"/>
              </a:lnSpc>
              <a:defRPr/>
            </a:pPr>
            <a:r>
              <a:rPr lang="en-US" dirty="0"/>
              <a:t>No fee required</a:t>
            </a:r>
          </a:p>
          <a:p>
            <a:pPr>
              <a:lnSpc>
                <a:spcPct val="90000"/>
              </a:lnSpc>
              <a:defRPr/>
            </a:pPr>
            <a:r>
              <a:rPr lang="en-US" dirty="0"/>
              <a:t>Documentation in Support of Waiver Submitted to Consular Officer</a:t>
            </a:r>
          </a:p>
          <a:p>
            <a:pPr>
              <a:lnSpc>
                <a:spcPct val="90000"/>
              </a:lnSpc>
              <a:defRPr/>
            </a:pPr>
            <a:r>
              <a:rPr lang="en-US" dirty="0"/>
              <a:t>Consular Officer must make favorable recommendation to the Admissibility Review Office (ARO) of CBP in Washington</a:t>
            </a:r>
          </a:p>
          <a:p>
            <a:pPr lvl="1">
              <a:lnSpc>
                <a:spcPct val="90000"/>
              </a:lnSpc>
              <a:defRPr/>
            </a:pPr>
            <a:r>
              <a:rPr lang="en-US" dirty="0"/>
              <a:t>Thus, consular officer is the front line officer to whom case must be made</a:t>
            </a:r>
          </a:p>
          <a:p>
            <a:endParaRPr lang="en-US" dirty="0"/>
          </a:p>
        </p:txBody>
      </p:sp>
      <p:sp>
        <p:nvSpPr>
          <p:cNvPr id="4" name="Footer Placeholder 3">
            <a:extLst>
              <a:ext uri="{FF2B5EF4-FFF2-40B4-BE49-F238E27FC236}">
                <a16:creationId xmlns:a16="http://schemas.microsoft.com/office/drawing/2014/main" id="{28475A5D-5742-6542-80CF-1A3DFA4A2F0E}"/>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007AD2BF-1E0E-0446-BCD1-CB4AC1624B56}"/>
              </a:ext>
            </a:extLst>
          </p:cNvPr>
          <p:cNvSpPr>
            <a:spLocks noGrp="1"/>
          </p:cNvSpPr>
          <p:nvPr>
            <p:ph type="sldNum" sz="quarter" idx="12"/>
          </p:nvPr>
        </p:nvSpPr>
        <p:spPr/>
        <p:txBody>
          <a:bodyPr/>
          <a:lstStyle/>
          <a:p>
            <a:fld id="{8936068A-57D9-4A6F-9F50-FC727D52F511}" type="slidenum">
              <a:rPr lang="en-US" smtClean="0"/>
              <a:pPr/>
              <a:t>7</a:t>
            </a:fld>
            <a:endParaRPr lang="en-US"/>
          </a:p>
        </p:txBody>
      </p:sp>
    </p:spTree>
    <p:extLst>
      <p:ext uri="{BB962C8B-B14F-4D97-AF65-F5344CB8AC3E}">
        <p14:creationId xmlns:p14="http://schemas.microsoft.com/office/powerpoint/2010/main" val="137248361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F9B3-ECF0-3047-9BA5-3D588B8A065A}"/>
              </a:ext>
            </a:extLst>
          </p:cNvPr>
          <p:cNvSpPr>
            <a:spLocks noGrp="1"/>
          </p:cNvSpPr>
          <p:nvPr>
            <p:ph type="title"/>
          </p:nvPr>
        </p:nvSpPr>
        <p:spPr>
          <a:xfrm>
            <a:off x="1524000" y="205979"/>
            <a:ext cx="7162800" cy="857250"/>
          </a:xfrm>
        </p:spPr>
        <p:txBody>
          <a:bodyPr>
            <a:noAutofit/>
          </a:bodyPr>
          <a:lstStyle/>
          <a:p>
            <a:r>
              <a:rPr lang="en-US" sz="3200" dirty="0"/>
              <a:t>FACTORS CONSIDERED BY CONSULAR OFFICERS</a:t>
            </a:r>
          </a:p>
        </p:txBody>
      </p:sp>
      <p:sp>
        <p:nvSpPr>
          <p:cNvPr id="3" name="Content Placeholder 2">
            <a:extLst>
              <a:ext uri="{FF2B5EF4-FFF2-40B4-BE49-F238E27FC236}">
                <a16:creationId xmlns:a16="http://schemas.microsoft.com/office/drawing/2014/main" id="{C70469AE-EF0C-4844-A301-F0F5E7F4B08D}"/>
              </a:ext>
            </a:extLst>
          </p:cNvPr>
          <p:cNvSpPr>
            <a:spLocks noGrp="1"/>
          </p:cNvSpPr>
          <p:nvPr>
            <p:ph idx="1"/>
          </p:nvPr>
        </p:nvSpPr>
        <p:spPr/>
        <p:txBody>
          <a:bodyPr>
            <a:normAutofit fontScale="92500" lnSpcReduction="20000"/>
          </a:bodyPr>
          <a:lstStyle/>
          <a:p>
            <a:pPr>
              <a:defRPr/>
            </a:pPr>
            <a:r>
              <a:rPr lang="en-US" dirty="0"/>
              <a:t>Recency and seriousness of activity or condition causing applicant’s inadmissibility</a:t>
            </a:r>
          </a:p>
          <a:p>
            <a:pPr>
              <a:defRPr/>
            </a:pPr>
            <a:r>
              <a:rPr lang="en-US" dirty="0"/>
              <a:t>Reasons for proposed travel to U.S.</a:t>
            </a:r>
          </a:p>
          <a:p>
            <a:pPr lvl="1">
              <a:defRPr/>
            </a:pPr>
            <a:r>
              <a:rPr lang="en-US" dirty="0"/>
              <a:t>Any legitimate purpose such as family visits,</a:t>
            </a:r>
          </a:p>
          <a:p>
            <a:pPr lvl="2">
              <a:defRPr/>
            </a:pPr>
            <a:r>
              <a:rPr lang="en-US" dirty="0"/>
              <a:t>medical treatment (whether or not available abroad, business conferences, tourist, etc.</a:t>
            </a:r>
          </a:p>
          <a:p>
            <a:pPr lvl="1">
              <a:defRPr/>
            </a:pPr>
            <a:r>
              <a:rPr lang="en-US" dirty="0"/>
              <a:t>Crimes—5 year rule.  Prism of violence</a:t>
            </a:r>
          </a:p>
          <a:p>
            <a:pPr lvl="1">
              <a:defRPr/>
            </a:pPr>
            <a:r>
              <a:rPr lang="en-US" dirty="0"/>
              <a:t>Misrepresentation</a:t>
            </a:r>
          </a:p>
          <a:p>
            <a:endParaRPr lang="en-US" dirty="0"/>
          </a:p>
        </p:txBody>
      </p:sp>
      <p:sp>
        <p:nvSpPr>
          <p:cNvPr id="4" name="Footer Placeholder 3">
            <a:extLst>
              <a:ext uri="{FF2B5EF4-FFF2-40B4-BE49-F238E27FC236}">
                <a16:creationId xmlns:a16="http://schemas.microsoft.com/office/drawing/2014/main" id="{BE94D398-407A-7D4E-88E5-6C6081B8D9B1}"/>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7572E07F-1D71-F347-A8ED-37DC056990BC}"/>
              </a:ext>
            </a:extLst>
          </p:cNvPr>
          <p:cNvSpPr>
            <a:spLocks noGrp="1"/>
          </p:cNvSpPr>
          <p:nvPr>
            <p:ph type="sldNum" sz="quarter" idx="12"/>
          </p:nvPr>
        </p:nvSpPr>
        <p:spPr/>
        <p:txBody>
          <a:bodyPr/>
          <a:lstStyle/>
          <a:p>
            <a:fld id="{8936068A-57D9-4A6F-9F50-FC727D52F511}" type="slidenum">
              <a:rPr lang="en-US" smtClean="0"/>
              <a:pPr/>
              <a:t>8</a:t>
            </a:fld>
            <a:endParaRPr lang="en-US"/>
          </a:p>
        </p:txBody>
      </p:sp>
    </p:spTree>
    <p:extLst>
      <p:ext uri="{BB962C8B-B14F-4D97-AF65-F5344CB8AC3E}">
        <p14:creationId xmlns:p14="http://schemas.microsoft.com/office/powerpoint/2010/main" val="419023860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F9B3-ECF0-3047-9BA5-3D588B8A065A}"/>
              </a:ext>
            </a:extLst>
          </p:cNvPr>
          <p:cNvSpPr>
            <a:spLocks noGrp="1"/>
          </p:cNvSpPr>
          <p:nvPr>
            <p:ph type="title"/>
          </p:nvPr>
        </p:nvSpPr>
        <p:spPr>
          <a:xfrm>
            <a:off x="1371600" y="205979"/>
            <a:ext cx="7315200" cy="857250"/>
          </a:xfrm>
        </p:spPr>
        <p:txBody>
          <a:bodyPr>
            <a:noAutofit/>
          </a:bodyPr>
          <a:lstStyle/>
          <a:p>
            <a:r>
              <a:rPr lang="en-US" sz="4000" dirty="0"/>
              <a:t>FACTORS CONSIDERED BY CONSULAR OFFICERS</a:t>
            </a:r>
          </a:p>
        </p:txBody>
      </p:sp>
      <p:sp>
        <p:nvSpPr>
          <p:cNvPr id="3" name="Content Placeholder 2">
            <a:extLst>
              <a:ext uri="{FF2B5EF4-FFF2-40B4-BE49-F238E27FC236}">
                <a16:creationId xmlns:a16="http://schemas.microsoft.com/office/drawing/2014/main" id="{C70469AE-EF0C-4844-A301-F0F5E7F4B08D}"/>
              </a:ext>
            </a:extLst>
          </p:cNvPr>
          <p:cNvSpPr>
            <a:spLocks noGrp="1"/>
          </p:cNvSpPr>
          <p:nvPr>
            <p:ph idx="1"/>
          </p:nvPr>
        </p:nvSpPr>
        <p:spPr/>
        <p:txBody>
          <a:bodyPr>
            <a:normAutofit fontScale="92500" lnSpcReduction="20000"/>
          </a:bodyPr>
          <a:lstStyle/>
          <a:p>
            <a:pPr>
              <a:lnSpc>
                <a:spcPct val="90000"/>
              </a:lnSpc>
              <a:defRPr/>
            </a:pPr>
            <a:r>
              <a:rPr lang="en-US" sz="2400" dirty="0"/>
              <a:t>Unlawful Presence</a:t>
            </a:r>
          </a:p>
          <a:p>
            <a:pPr lvl="1">
              <a:lnSpc>
                <a:spcPct val="90000"/>
              </a:lnSpc>
              <a:defRPr/>
            </a:pPr>
            <a:r>
              <a:rPr lang="en-US" sz="2000" dirty="0"/>
              <a:t>Reason for and culpability in unlawful presence</a:t>
            </a:r>
          </a:p>
          <a:p>
            <a:pPr lvl="1">
              <a:lnSpc>
                <a:spcPct val="90000"/>
              </a:lnSpc>
              <a:defRPr/>
            </a:pPr>
            <a:r>
              <a:rPr lang="en-US" sz="2000" dirty="0"/>
              <a:t>Length of time outside the United States since unlawful presence</a:t>
            </a:r>
          </a:p>
          <a:p>
            <a:pPr lvl="1">
              <a:lnSpc>
                <a:spcPct val="90000"/>
              </a:lnSpc>
              <a:defRPr/>
            </a:pPr>
            <a:r>
              <a:rPr lang="en-US" sz="2000" dirty="0"/>
              <a:t>Incompetent legal representation</a:t>
            </a:r>
          </a:p>
          <a:p>
            <a:pPr>
              <a:lnSpc>
                <a:spcPct val="90000"/>
              </a:lnSpc>
              <a:defRPr/>
            </a:pPr>
            <a:r>
              <a:rPr lang="en-US" sz="2400" dirty="0"/>
              <a:t>Substance abuse</a:t>
            </a:r>
          </a:p>
          <a:p>
            <a:pPr lvl="1">
              <a:lnSpc>
                <a:spcPct val="90000"/>
              </a:lnSpc>
              <a:defRPr/>
            </a:pPr>
            <a:r>
              <a:rPr lang="en-US" sz="2000" dirty="0"/>
              <a:t>DUIs</a:t>
            </a:r>
          </a:p>
          <a:p>
            <a:pPr lvl="2">
              <a:lnSpc>
                <a:spcPct val="90000"/>
              </a:lnSpc>
              <a:defRPr/>
            </a:pPr>
            <a:r>
              <a:rPr lang="en-US" sz="1800" dirty="0"/>
              <a:t>DOS/CDC policy</a:t>
            </a:r>
          </a:p>
          <a:p>
            <a:pPr lvl="3">
              <a:lnSpc>
                <a:spcPct val="90000"/>
              </a:lnSpc>
              <a:defRPr/>
            </a:pPr>
            <a:r>
              <a:rPr lang="en-US" sz="1600" dirty="0"/>
              <a:t>One alcohol related arrest or conviction within last five years or two more alcohol related arrests or convictions with last ten years or other evidence to suggest an alcohol problem invokes mandatory referral to panel physician and often psychologist to consider abuse and associated harmful behavior—past, present or future. </a:t>
            </a:r>
          </a:p>
          <a:p>
            <a:pPr lvl="2">
              <a:lnSpc>
                <a:spcPct val="90000"/>
              </a:lnSpc>
              <a:defRPr/>
            </a:pPr>
            <a:r>
              <a:rPr lang="en-US" dirty="0"/>
              <a:t>Beware of new DOS policy to revoke visas with only an  arrest for DUI.  </a:t>
            </a:r>
          </a:p>
          <a:p>
            <a:endParaRPr lang="en-US" dirty="0"/>
          </a:p>
        </p:txBody>
      </p:sp>
      <p:sp>
        <p:nvSpPr>
          <p:cNvPr id="4" name="Footer Placeholder 3">
            <a:extLst>
              <a:ext uri="{FF2B5EF4-FFF2-40B4-BE49-F238E27FC236}">
                <a16:creationId xmlns:a16="http://schemas.microsoft.com/office/drawing/2014/main" id="{BE94D398-407A-7D4E-88E5-6C6081B8D9B1}"/>
              </a:ext>
            </a:extLst>
          </p:cNvPr>
          <p:cNvSpPr>
            <a:spLocks noGrp="1"/>
          </p:cNvSpPr>
          <p:nvPr>
            <p:ph type="ftr" sz="quarter" idx="11"/>
          </p:nvPr>
        </p:nvSpPr>
        <p:spPr/>
        <p:txBody>
          <a:bodyPr/>
          <a:lstStyle/>
          <a:p>
            <a:r>
              <a:rPr lang="en-US"/>
              <a:t>© 2016 AILA D.C. Chapter Fall Conference</a:t>
            </a:r>
          </a:p>
        </p:txBody>
      </p:sp>
      <p:sp>
        <p:nvSpPr>
          <p:cNvPr id="5" name="Slide Number Placeholder 4">
            <a:extLst>
              <a:ext uri="{FF2B5EF4-FFF2-40B4-BE49-F238E27FC236}">
                <a16:creationId xmlns:a16="http://schemas.microsoft.com/office/drawing/2014/main" id="{7572E07F-1D71-F347-A8ED-37DC056990BC}"/>
              </a:ext>
            </a:extLst>
          </p:cNvPr>
          <p:cNvSpPr>
            <a:spLocks noGrp="1"/>
          </p:cNvSpPr>
          <p:nvPr>
            <p:ph type="sldNum" sz="quarter" idx="12"/>
          </p:nvPr>
        </p:nvSpPr>
        <p:spPr/>
        <p:txBody>
          <a:bodyPr/>
          <a:lstStyle/>
          <a:p>
            <a:fld id="{8936068A-57D9-4A6F-9F50-FC727D52F511}" type="slidenum">
              <a:rPr lang="en-US" smtClean="0"/>
              <a:pPr/>
              <a:t>9</a:t>
            </a:fld>
            <a:endParaRPr lang="en-US"/>
          </a:p>
        </p:txBody>
      </p:sp>
    </p:spTree>
    <p:extLst>
      <p:ext uri="{BB962C8B-B14F-4D97-AF65-F5344CB8AC3E}">
        <p14:creationId xmlns:p14="http://schemas.microsoft.com/office/powerpoint/2010/main" val="1848719630"/>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NET" val="4.0.30319.17929"/>
  <p:tag name="AS_OS" val="Microsoft Windows NT 6.1.7601 Service Pack 1"/>
  <p:tag name="AS_RELEASE_DATE" val="2014.09.03"/>
  <p:tag name="AS_TITLE" val="Aspose.Slides for .NET 4.0"/>
  <p:tag name="AS_VERSION" val="14.7.0.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itlesOfParts>
    <vt:vector size="34" baseType="lpstr">
      <vt:lpstr>Arial</vt:lpstr>
      <vt:lpstr>Calibri</vt:lpstr>
      <vt:lpstr>Wingdings</vt:lpstr>
      <vt:lpstr>Office Theme</vt:lpstr>
      <vt:lpstr>PowerPoint Presentation</vt:lpstr>
      <vt:lpstr>INTRODUCTION</vt:lpstr>
      <vt:lpstr>NON IMMIGRANT VISA WAIVERS</vt:lpstr>
      <vt:lpstr>WHAT GROUNDS CANNOT BE WAIVED</vt:lpstr>
      <vt:lpstr>WHAT GROUNDS CANNOT BE WAIVED</vt:lpstr>
      <vt:lpstr>WHAT GROUNDS CANNOT BE WAIVED</vt:lpstr>
      <vt:lpstr>NIV WAIVER PROCESS</vt:lpstr>
      <vt:lpstr>FACTORS CONSIDERED BY CONSULAR OFFICERS</vt:lpstr>
      <vt:lpstr>FACTORS CONSIDERED BY CONSULAR OFFICERS</vt:lpstr>
      <vt:lpstr>FACTORS CONSIDERED BY CONSULAR OFFICERS</vt:lpstr>
      <vt:lpstr>WHERE TO GO WHEN THE CONSULAR OFFICER SAYS NO</vt:lpstr>
      <vt:lpstr>PROCESSING TIMES AND PROCEDURESIN PROCESSING NIV WAIVERS</vt:lpstr>
      <vt:lpstr>TRAVEL BAN AND WAIVERS</vt:lpstr>
      <vt:lpstr>TRAVEL BAN AND WAIVERS</vt:lpstr>
      <vt:lpstr>TRAVEL BAN AND WAIVERS</vt:lpstr>
      <vt:lpstr>FACTS WHICH MAY SUPPORT A WAIVER</vt:lpstr>
      <vt:lpstr>FACTS WHICH MAY SUPPORT A WAIVER</vt:lpstr>
      <vt:lpstr>FACTS WHICH MAY SUPPORT A WAIVER</vt:lpstr>
      <vt:lpstr>FACTS WHICH MAY SUPPORT A WAIVER</vt:lpstr>
      <vt:lpstr>FACTS WHICH MAY SUPPORT A WAIVER</vt:lpstr>
      <vt:lpstr>TRAVEL BAN AND WAIVERS – THE PROCESS</vt:lpstr>
      <vt:lpstr>TRAVEL BAN AND WAIVERS – THE PROCESS</vt:lpstr>
      <vt:lpstr>TRAVEL BAN AND WAIVERS – THE PROCESS</vt:lpstr>
      <vt:lpstr>TRAVEL BAN AND WAIVERS – THE PROCESS</vt:lpstr>
      <vt:lpstr>TRAVEL BAN AND WAIVERS – THE PROCESS</vt:lpstr>
      <vt:lpstr>TRAVEL BAN AND WAIVERS – THE PROCESS</vt:lpstr>
      <vt:lpstr>TRAVEL BAN AND WAIVERS – THE PROCESS</vt:lpstr>
      <vt:lpstr>TRAVEL BAN AND WAIVERS – THE PROCESS</vt:lpstr>
      <vt:lpstr>TRAVEL BAN TIPS AND TACTICS</vt:lpstr>
      <vt:lpstr>Q &amp; A</vt:lpstr>
    </vt:vector>
  </TitlesOfPart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file>