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embeddedFontLst>
    <p:embeddedFont>
      <p:font typeface="Arial Black" panose="020B0604020202020204" pitchFamily="34" charset="0"/>
      <p:regular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Shape 19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Shape 21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Shape 22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mmigrantdefenseproject.org/wp-content/uploads/ICE-out-of-courts-survey-final-1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ctrTitle"/>
          </p:nvPr>
        </p:nvSpPr>
        <p:spPr>
          <a:xfrm>
            <a:off x="685800" y="1676400"/>
            <a:ext cx="7772400" cy="2133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IMMIGRATION LAW ENFORCEMENT: </a:t>
            </a:r>
            <a:b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ICE identifies persons for removal, expedited removal, custody and bond issues, Notice to Appear and removability grounds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Shape 85"/>
          <p:cNvSpPr txBox="1">
            <a:spLocks noGrp="1"/>
          </p:cNvSpPr>
          <p:nvPr>
            <p:ph type="subTitle" idx="1"/>
          </p:nvPr>
        </p:nvSpPr>
        <p:spPr>
          <a:xfrm>
            <a:off x="1350034" y="44196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Julie Kruger – Richards &amp; Kruger, Buffalo, NY</a:t>
            </a:r>
            <a:endParaRPr/>
          </a:p>
          <a:p>
            <a: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Hannah Vickner Hough – Legal Aid Society of Rochester, Rochester, NY</a:t>
            </a:r>
            <a:endParaRPr/>
          </a:p>
        </p:txBody>
      </p:sp>
      <p:pic>
        <p:nvPicPr>
          <p:cNvPr id="86" name="Shape 8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1566" y="0"/>
            <a:ext cx="9144000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Shape 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382512"/>
            <a:ext cx="9144000" cy="475488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Shape 88"/>
          <p:cNvSpPr txBox="1"/>
          <p:nvPr/>
        </p:nvSpPr>
        <p:spPr>
          <a:xfrm>
            <a:off x="602411" y="141357"/>
            <a:ext cx="807720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AILA UPSTATE NEW YORK CHAPTER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SPRING 2018 – FUNDAMENTALS CONFERENCE</a:t>
            </a:r>
            <a:endParaRPr sz="2000" b="0" i="0" u="none" strike="noStrike" cap="non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Removal Documents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Shape 177"/>
          <p:cNvSpPr txBox="1"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Notice to Appear</a:t>
            </a:r>
            <a:endParaRPr/>
          </a:p>
          <a:p>
            <a:pPr marL="457200" marR="0" lvl="0" indent="-457200" algn="l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I-213</a:t>
            </a:r>
            <a:endParaRPr/>
          </a:p>
          <a:p>
            <a:pPr marL="457200" marR="0" lvl="0" indent="-457200" algn="l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I-200</a:t>
            </a: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8" name="Shape 17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1566" y="0"/>
            <a:ext cx="9144000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Shape 179"/>
          <p:cNvSpPr txBox="1"/>
          <p:nvPr/>
        </p:nvSpPr>
        <p:spPr>
          <a:xfrm>
            <a:off x="602411" y="141357"/>
            <a:ext cx="807720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AILA UPSTATE NEW YORK CHAPTER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SPRING 2018 – FUNDAMENTALS CONFERENCE</a:t>
            </a:r>
            <a:endParaRPr sz="2000" b="0" i="0" u="none" strike="noStrike" cap="non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pic>
        <p:nvPicPr>
          <p:cNvPr id="180" name="Shape 1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382512"/>
            <a:ext cx="9144000" cy="4754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Custody and Bond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Shape 186"/>
          <p:cNvSpPr txBox="1">
            <a:spLocks noGrp="1"/>
          </p:cNvSpPr>
          <p:nvPr>
            <p:ph type="subTitle" idx="1"/>
          </p:nvPr>
        </p:nvSpPr>
        <p:spPr>
          <a:xfrm>
            <a:off x="1350034" y="2743200"/>
            <a:ext cx="64008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I-286 – Notice of Custody Determination</a:t>
            </a:r>
            <a:endParaRPr/>
          </a:p>
          <a:p>
            <a:pPr marL="457200" marR="0" lvl="0" indent="-457200" algn="l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Bond Hearing</a:t>
            </a:r>
            <a:endParaRPr/>
          </a:p>
          <a:p>
            <a:pPr marL="457200" marR="0" lvl="0" indent="-254000" algn="l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7" name="Shape 18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1566" y="0"/>
            <a:ext cx="9144000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Shape 188"/>
          <p:cNvSpPr txBox="1"/>
          <p:nvPr/>
        </p:nvSpPr>
        <p:spPr>
          <a:xfrm>
            <a:off x="602411" y="141357"/>
            <a:ext cx="807720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AILA UPSTATE NEW YORK CHAPTER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SPRING 2018 – FUNDAMENTALS CONFERENCE</a:t>
            </a:r>
            <a:endParaRPr sz="2000" b="0" i="0" u="none" strike="noStrike" cap="non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pic>
        <p:nvPicPr>
          <p:cNvPr id="189" name="Shape 18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382512"/>
            <a:ext cx="9144000" cy="4754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Initial Custody Determination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Shape 195"/>
          <p:cNvSpPr txBox="1"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28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Char char="-"/>
            </a:pPr>
            <a:r>
              <a:rPr lang="en-US"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Released on Own Recognizance (ORR)</a:t>
            </a:r>
            <a:endParaRPr/>
          </a:p>
          <a:p>
            <a:pPr marL="457200" marR="0" lvl="0" indent="-457200" algn="l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Char char="-"/>
            </a:pPr>
            <a:r>
              <a:rPr lang="en-US"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Released with special considerations: ex. Order of Supervision</a:t>
            </a:r>
            <a:endParaRPr/>
          </a:p>
          <a:p>
            <a:pPr marL="457200" marR="0" lvl="0" indent="-457200" algn="l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Char char="-"/>
            </a:pPr>
            <a:r>
              <a:rPr lang="en-US"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Set bond</a:t>
            </a:r>
            <a:endParaRPr/>
          </a:p>
          <a:p>
            <a:pPr marL="914400" marR="0" lvl="1" indent="-457200" algn="l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Char char="-"/>
            </a:pPr>
            <a:r>
              <a:rPr lang="en-US"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Mandatory detention</a:t>
            </a:r>
            <a:endParaRPr/>
          </a:p>
          <a:p>
            <a:pPr marL="914400" marR="0" lvl="1" indent="-457200" algn="l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Char char="-"/>
            </a:pPr>
            <a:r>
              <a:rPr lang="en-US"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Arriving alien</a:t>
            </a:r>
            <a:endParaRPr/>
          </a:p>
          <a:p>
            <a:pPr marL="457200" marR="0" lvl="0" indent="-25400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6" name="Shape 19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438" y="0"/>
            <a:ext cx="9144000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Shape 197"/>
          <p:cNvSpPr/>
          <p:nvPr/>
        </p:nvSpPr>
        <p:spPr>
          <a:xfrm>
            <a:off x="1371600" y="172134"/>
            <a:ext cx="61722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AILA UPSTATE NEW YORK CHAPTER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SPRING 2018 – FUNDAMENTALS CONFERENCE</a:t>
            </a:r>
            <a:endParaRPr sz="1800" b="0" i="0" u="none" strike="noStrike" cap="non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pic>
        <p:nvPicPr>
          <p:cNvPr id="198" name="Shape 1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382512"/>
            <a:ext cx="9144000" cy="4754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ctrTitle"/>
          </p:nvPr>
        </p:nvSpPr>
        <p:spPr>
          <a:xfrm>
            <a:off x="457200" y="1009291"/>
            <a:ext cx="8458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Arriving Alien &amp; Mandatory Detention</a:t>
            </a:r>
            <a:endParaRPr sz="4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Shape 204"/>
          <p:cNvSpPr txBox="1">
            <a:spLocks noGrp="1"/>
          </p:cNvSpPr>
          <p:nvPr>
            <p:ph type="subTitle" idx="1"/>
          </p:nvPr>
        </p:nvSpPr>
        <p:spPr>
          <a:xfrm>
            <a:off x="304800" y="2057400"/>
            <a:ext cx="84582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Arriving Alien </a:t>
            </a:r>
            <a:r>
              <a:rPr lang="en-US"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- INA §§ 212(a)(6)(C) or 212(a)(7); subject to expedited removal, detained pending a finding of credible fear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Mandatory Detention </a:t>
            </a:r>
            <a:r>
              <a:rPr lang="en-US"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– 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AutoNum type="arabicPeriod"/>
            </a:pPr>
            <a:r>
              <a:rPr lang="en-US"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Persons inadmissible or deportable for one or more reasons; INA § 212(a)(2) [inadmissible for crimes involving moral turpitude and drug offenses], deportable for: INA § 237(a)(2)(A)(ii) [multiple criminal convictions], 237(a)(2)(A)(iii) [aggravated felony], 237(a)(2)(B) [drug offense], 237(a)(2)(C) [firearms offenses], or 237(a)(2)(D) [crimes related to espionage], deportable for: INA § 237(a)(2)(A)(i) [has been convicted of a crime involving moral turpitude that was committed within five years of admission] and has been sentenced to a term of imprisonment of at least one year, INA § 212(a)(3)(B) or INA § 237(a)(4)(B) [involved in terrorist activities]</a:t>
            </a:r>
            <a:endParaRPr sz="18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AutoNum type="arabicPeriod"/>
            </a:pPr>
            <a:r>
              <a:rPr lang="en-US"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Released from criminal custody after October 9, 1998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AutoNum type="arabicPeriod"/>
            </a:pPr>
            <a:r>
              <a:rPr lang="en-US"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ICE must take the person into custody ‘when release’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AutoNum type="arabicPeriod"/>
            </a:pPr>
            <a:r>
              <a:rPr lang="en-US"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The person must be in criminal custody for the offense that triggers mandatory custody at the time of release</a:t>
            </a:r>
            <a:endParaRPr sz="18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5" name="Shape 20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Shape 206"/>
          <p:cNvSpPr/>
          <p:nvPr/>
        </p:nvSpPr>
        <p:spPr>
          <a:xfrm>
            <a:off x="1278147" y="172134"/>
            <a:ext cx="64008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AILA UPSTATE NEW YORK CHAPTER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SPRING 2018 – FUNDAMENTALS CONFERENCE</a:t>
            </a:r>
            <a:endParaRPr sz="1800" b="0" i="0" u="none" strike="noStrike" cap="non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pic>
        <p:nvPicPr>
          <p:cNvPr id="207" name="Shape 20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382512"/>
            <a:ext cx="9144000" cy="4754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Bond Hearing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Shape 213"/>
          <p:cNvSpPr txBox="1"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30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380"/>
              <a:buFont typeface="Arial"/>
              <a:buNone/>
            </a:pPr>
            <a:r>
              <a:rPr lang="en-US" sz="23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- Challenge determinations on the I-286</a:t>
            </a:r>
            <a:endParaRPr/>
          </a:p>
          <a:p>
            <a:pPr marL="457200" marR="0" lvl="0" indent="-457200" algn="l" rtl="0">
              <a:lnSpc>
                <a:spcPct val="80000"/>
              </a:lnSpc>
              <a:spcBef>
                <a:spcPts val="476"/>
              </a:spcBef>
              <a:spcAft>
                <a:spcPts val="0"/>
              </a:spcAft>
              <a:buClr>
                <a:srgbClr val="888888"/>
              </a:buClr>
              <a:buSzPts val="2380"/>
              <a:buFont typeface="Arial"/>
              <a:buChar char="-"/>
            </a:pPr>
            <a:r>
              <a:rPr lang="en-US" sz="23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Request the hearing in written motion, usually schedule at or in advance of the master calendar</a:t>
            </a:r>
            <a:endParaRPr/>
          </a:p>
          <a:p>
            <a:pPr marL="457200" marR="0" lvl="0" indent="-457200" algn="l" rtl="0">
              <a:lnSpc>
                <a:spcPct val="80000"/>
              </a:lnSpc>
              <a:spcBef>
                <a:spcPts val="476"/>
              </a:spcBef>
              <a:spcAft>
                <a:spcPts val="0"/>
              </a:spcAft>
              <a:buClr>
                <a:srgbClr val="888888"/>
              </a:buClr>
              <a:buSzPts val="2380"/>
              <a:buFont typeface="Arial"/>
              <a:buChar char="-"/>
            </a:pPr>
            <a:r>
              <a:rPr lang="en-US" sz="238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Respondent’s burden to show: not a danger to the community, not a flight risk and not a national security concern</a:t>
            </a:r>
            <a:endParaRPr/>
          </a:p>
          <a:p>
            <a:pPr marL="457200" marR="0" lvl="1" indent="0" algn="l" rtl="0">
              <a:lnSpc>
                <a:spcPct val="80000"/>
              </a:lnSpc>
              <a:spcBef>
                <a:spcPts val="408"/>
              </a:spcBef>
              <a:spcAft>
                <a:spcPts val="0"/>
              </a:spcAft>
              <a:buClr>
                <a:srgbClr val="888888"/>
              </a:buClr>
              <a:buSzPts val="2040"/>
              <a:buFont typeface="Arial"/>
              <a:buNone/>
            </a:pPr>
            <a:r>
              <a:rPr lang="en-US" sz="20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- Submit evidence to balance negative facts with equities (criminal record and rehabilitative activities)</a:t>
            </a:r>
            <a:endParaRPr/>
          </a:p>
          <a:p>
            <a:pPr marL="457200" marR="0" lvl="0" indent="-306070" algn="l" rtl="0">
              <a:lnSpc>
                <a:spcPct val="80000"/>
              </a:lnSpc>
              <a:spcBef>
                <a:spcPts val="476"/>
              </a:spcBef>
              <a:spcAft>
                <a:spcPts val="0"/>
              </a:spcAft>
              <a:buClr>
                <a:srgbClr val="888888"/>
              </a:buClr>
              <a:buSzPts val="2380"/>
              <a:buFont typeface="Arial"/>
              <a:buNone/>
            </a:pPr>
            <a:endParaRPr sz="238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4" name="Shape 2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Shape 2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382512"/>
            <a:ext cx="9144000" cy="475488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Shape 216"/>
          <p:cNvSpPr/>
          <p:nvPr/>
        </p:nvSpPr>
        <p:spPr>
          <a:xfrm>
            <a:off x="1447800" y="172134"/>
            <a:ext cx="64008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AILA UPSTATE NEW YORK CHAPTER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SPRING 2018 – FUNDAMENTALS CONFERENCE</a:t>
            </a:r>
            <a:endParaRPr sz="1800" b="0" i="0" u="none" strike="noStrike" cap="non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>
            <a:spLocks noGrp="1"/>
          </p:cNvSpPr>
          <p:nvPr>
            <p:ph type="subTitle" idx="1"/>
          </p:nvPr>
        </p:nvSpPr>
        <p:spPr>
          <a:xfrm>
            <a:off x="838200" y="1295400"/>
            <a:ext cx="7620000" cy="43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Char char="-"/>
            </a:pPr>
            <a:r>
              <a:rPr lang="en-US" sz="224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Matter of Urena, 25 I&amp;N Dec. 140, 141 (BIA 2009) </a:t>
            </a:r>
            <a:r>
              <a:rPr lang="en-US" sz="22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(clarifying that an immigration judge may not release a person on bond who has not met his burden of demonstrating that his “release would not pose a danger to property or persons”). See also 8 CFR §§ 236.1(c)(8), 1236.1(c)(8). </a:t>
            </a:r>
            <a:endParaRPr sz="224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5720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Char char="-"/>
            </a:pPr>
            <a:r>
              <a:rPr lang="en-US" sz="224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Matter of Guerra, 24 I&amp;N Dec. 37 (BIA 2006). </a:t>
            </a:r>
            <a:endParaRPr sz="224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5720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Char char="-"/>
            </a:pPr>
            <a:r>
              <a:rPr lang="en-US" sz="224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Matter of D-J-, 23 I&amp;N Dec. 572 (AG 2003) </a:t>
            </a:r>
            <a:r>
              <a:rPr lang="en-US" sz="224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(Attorney General’s discretion to detain not limited to danger and flight risk; justifying detention of Haitian asylum seekers based on the government’s asserted national security interest in deterring mass migration of Haitians by boat). See also Matter of Khalifah, 21 I&amp;N Dec. 107 (BIA 1995) (deeming person a terrorist where person facing serious criminal charges in another country in a proceeding whose fairness is in doubt).</a:t>
            </a:r>
            <a:endParaRPr/>
          </a:p>
        </p:txBody>
      </p:sp>
      <p:pic>
        <p:nvPicPr>
          <p:cNvPr id="222" name="Shape 2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Shape 223"/>
          <p:cNvSpPr/>
          <p:nvPr/>
        </p:nvSpPr>
        <p:spPr>
          <a:xfrm>
            <a:off x="1524000" y="172134"/>
            <a:ext cx="63246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AILA UPSTATE NEW YORK CHAPTER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SPRING 2018 – FUNDAMENTALS CONFERENCE</a:t>
            </a:r>
            <a:endParaRPr sz="1800" b="0" i="0" u="none" strike="noStrike" cap="non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pic>
        <p:nvPicPr>
          <p:cNvPr id="224" name="Shape 2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382512"/>
            <a:ext cx="9144000" cy="4754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Shape 2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1566" y="0"/>
            <a:ext cx="9144000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Shape 23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Credible Fear and Expedited Removal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Shape 23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Shape 232"/>
          <p:cNvSpPr txBox="1"/>
          <p:nvPr/>
        </p:nvSpPr>
        <p:spPr>
          <a:xfrm>
            <a:off x="593785" y="1066800"/>
            <a:ext cx="807720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AILA UPSTATE NEW YORK CHAPTER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SPRING 2018 – FUNDAMENTALS CONFERENCE</a:t>
            </a:r>
            <a:endParaRPr sz="2000" b="0" i="0" u="none" strike="noStrike" cap="non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pic>
        <p:nvPicPr>
          <p:cNvPr id="233" name="Shape 2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382512"/>
            <a:ext cx="9144000" cy="4754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ICE Encounters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ubTitle" idx="1"/>
          </p:nvPr>
        </p:nvSpPr>
        <p:spPr>
          <a:xfrm>
            <a:off x="1350034" y="2971800"/>
            <a:ext cx="6400800" cy="23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960"/>
              <a:buFont typeface="Arial"/>
              <a:buChar char="•"/>
            </a:pPr>
            <a:r>
              <a:rPr lang="en-US" sz="2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Border apprehension</a:t>
            </a:r>
            <a:endParaRPr/>
          </a:p>
          <a:p>
            <a:pPr marL="914400" marR="0" lvl="1" indent="-457200" algn="l" rtl="0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rgbClr val="888888"/>
              </a:buClr>
              <a:buSzPts val="2590"/>
              <a:buFont typeface="Arial"/>
              <a:buChar char="•"/>
            </a:pPr>
            <a:r>
              <a:rPr lang="en-US" sz="259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CBP jurisdiction</a:t>
            </a:r>
            <a:endParaRPr/>
          </a:p>
          <a:p>
            <a:pPr marL="914400" marR="0" lvl="1" indent="-457200" algn="l" rtl="0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rgbClr val="888888"/>
              </a:buClr>
              <a:buSzPts val="2590"/>
              <a:buFont typeface="Arial"/>
              <a:buChar char="•"/>
            </a:pPr>
            <a:r>
              <a:rPr lang="en-US" sz="259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Ports of Entry</a:t>
            </a:r>
            <a:endParaRPr/>
          </a:p>
          <a:p>
            <a:pPr marL="457200" marR="0" lvl="0" indent="-45720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rgbClr val="888888"/>
              </a:buClr>
              <a:buSzPts val="2960"/>
              <a:buFont typeface="Arial"/>
              <a:buChar char="•"/>
            </a:pPr>
            <a:r>
              <a:rPr lang="en-US" sz="2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Criminal convictions &amp; detainers </a:t>
            </a:r>
            <a:endParaRPr/>
          </a:p>
          <a:p>
            <a:pPr marL="457200" marR="0" lvl="0" indent="-45720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rgbClr val="888888"/>
              </a:buClr>
              <a:buSzPts val="2960"/>
              <a:buFont typeface="Arial"/>
              <a:buChar char="•"/>
            </a:pPr>
            <a:r>
              <a:rPr lang="en-US" sz="2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SEVIS and overstays</a:t>
            </a:r>
            <a:endParaRPr/>
          </a:p>
          <a:p>
            <a:pPr marL="0" marR="0" lvl="0" indent="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rgbClr val="888888"/>
              </a:buClr>
              <a:buSzPts val="2960"/>
              <a:buFont typeface="Arial"/>
              <a:buNone/>
            </a:pPr>
            <a:endParaRPr sz="296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5" name="Shape 9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1566" y="0"/>
            <a:ext cx="9144000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Shape 96"/>
          <p:cNvSpPr txBox="1"/>
          <p:nvPr/>
        </p:nvSpPr>
        <p:spPr>
          <a:xfrm>
            <a:off x="602411" y="141357"/>
            <a:ext cx="807720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AILA UPSTATE NEW YORK CHAPTER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SPRING 2018 – FUNDAMENTALS CONFERENCE</a:t>
            </a:r>
            <a:endParaRPr sz="2000" b="0" i="0" u="none" strike="noStrike" cap="non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pic>
        <p:nvPicPr>
          <p:cNvPr id="97" name="Shape 9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382512"/>
            <a:ext cx="9144000" cy="4754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Shape 10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1566" y="0"/>
            <a:ext cx="9144000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Shape 103"/>
          <p:cNvSpPr txBox="1"/>
          <p:nvPr/>
        </p:nvSpPr>
        <p:spPr>
          <a:xfrm>
            <a:off x="602411" y="141357"/>
            <a:ext cx="807720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AILA UPSTATE NEW YORK CHAPTER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SPRING 2018 – FUNDAMENTALS CONFERENCE</a:t>
            </a:r>
            <a:endParaRPr sz="2000" b="0" i="0" u="none" strike="noStrike" cap="non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pic>
        <p:nvPicPr>
          <p:cNvPr id="104" name="Shape 10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13" y="6382512"/>
            <a:ext cx="9144000" cy="47548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5" name="Shape 105"/>
          <p:cNvGrpSpPr/>
          <p:nvPr/>
        </p:nvGrpSpPr>
        <p:grpSpPr>
          <a:xfrm>
            <a:off x="526211" y="1828803"/>
            <a:ext cx="8229599" cy="3763200"/>
            <a:chOff x="0" y="381003"/>
            <a:chExt cx="8229599" cy="3763200"/>
          </a:xfrm>
        </p:grpSpPr>
        <p:sp>
          <p:nvSpPr>
            <p:cNvPr id="106" name="Shape 106"/>
            <p:cNvSpPr/>
            <p:nvPr/>
          </p:nvSpPr>
          <p:spPr>
            <a:xfrm>
              <a:off x="0" y="381758"/>
              <a:ext cx="2287828" cy="2287943"/>
            </a:xfrm>
            <a:prstGeom prst="ellipse">
              <a:avLst/>
            </a:prstGeom>
            <a:solidFill>
              <a:srgbClr val="BF504D">
                <a:alpha val="49803"/>
              </a:srgbClr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Shape 107"/>
            <p:cNvSpPr txBox="1"/>
            <p:nvPr/>
          </p:nvSpPr>
          <p:spPr>
            <a:xfrm>
              <a:off x="335045" y="716819"/>
              <a:ext cx="1617738" cy="16178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53325" rIns="53325" bIns="533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Border Patrol encounter at border (100 miles) or at a checkpoint (route 87 in NYS)</a:t>
              </a: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Shape 108"/>
            <p:cNvSpPr/>
            <p:nvPr/>
          </p:nvSpPr>
          <p:spPr>
            <a:xfrm>
              <a:off x="1188354" y="1856260"/>
              <a:ext cx="2287828" cy="2287943"/>
            </a:xfrm>
            <a:prstGeom prst="ellipse">
              <a:avLst/>
            </a:prstGeom>
            <a:solidFill>
              <a:srgbClr val="938953">
                <a:alpha val="49803"/>
              </a:srgbClr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Shape 109"/>
            <p:cNvSpPr txBox="1"/>
            <p:nvPr/>
          </p:nvSpPr>
          <p:spPr>
            <a:xfrm>
              <a:off x="1523399" y="2191321"/>
              <a:ext cx="1617738" cy="16178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53325" rIns="53325" bIns="533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CBP stop at port-of-entry (e.g. airports, local bridges in WNY area)</a:t>
              </a: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Shape 110"/>
            <p:cNvSpPr/>
            <p:nvPr/>
          </p:nvSpPr>
          <p:spPr>
            <a:xfrm>
              <a:off x="2376708" y="381758"/>
              <a:ext cx="2287828" cy="2287943"/>
            </a:xfrm>
            <a:prstGeom prst="ellipse">
              <a:avLst/>
            </a:prstGeom>
            <a:solidFill>
              <a:srgbClr val="93B3D7">
                <a:alpha val="49803"/>
              </a:srgbClr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Shape 111"/>
            <p:cNvSpPr txBox="1"/>
            <p:nvPr/>
          </p:nvSpPr>
          <p:spPr>
            <a:xfrm>
              <a:off x="2711753" y="716819"/>
              <a:ext cx="1617738" cy="16178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53325" rIns="53325" bIns="533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Law enforcement/traffic stop which then involves DHS</a:t>
              </a: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Shape 112"/>
            <p:cNvSpPr/>
            <p:nvPr/>
          </p:nvSpPr>
          <p:spPr>
            <a:xfrm>
              <a:off x="3565062" y="1856260"/>
              <a:ext cx="2287828" cy="2287943"/>
            </a:xfrm>
            <a:prstGeom prst="ellipse">
              <a:avLst/>
            </a:prstGeom>
            <a:solidFill>
              <a:srgbClr val="632423">
                <a:alpha val="49803"/>
              </a:srgbClr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Shape 113"/>
            <p:cNvSpPr txBox="1"/>
            <p:nvPr/>
          </p:nvSpPr>
          <p:spPr>
            <a:xfrm>
              <a:off x="3900107" y="2191321"/>
              <a:ext cx="1617738" cy="16178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53325" rIns="53325" bIns="533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Prisons, Jails, Probation, Parole</a:t>
              </a: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Shape 114"/>
            <p:cNvSpPr/>
            <p:nvPr/>
          </p:nvSpPr>
          <p:spPr>
            <a:xfrm>
              <a:off x="4724407" y="381003"/>
              <a:ext cx="2287828" cy="2287943"/>
            </a:xfrm>
            <a:prstGeom prst="ellipse">
              <a:avLst/>
            </a:prstGeom>
            <a:solidFill>
              <a:srgbClr val="C4BD97">
                <a:alpha val="49803"/>
              </a:srgbClr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Shape 115"/>
            <p:cNvSpPr txBox="1"/>
            <p:nvPr/>
          </p:nvSpPr>
          <p:spPr>
            <a:xfrm>
              <a:off x="5059452" y="716064"/>
              <a:ext cx="1617738" cy="16178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53325" rIns="53325" bIns="533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Concerned citizens’ reports</a:t>
              </a: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Shape 116"/>
            <p:cNvSpPr/>
            <p:nvPr/>
          </p:nvSpPr>
          <p:spPr>
            <a:xfrm>
              <a:off x="5941771" y="1856260"/>
              <a:ext cx="2287828" cy="2287943"/>
            </a:xfrm>
            <a:prstGeom prst="ellipse">
              <a:avLst/>
            </a:prstGeom>
            <a:solidFill>
              <a:srgbClr val="953734">
                <a:alpha val="49803"/>
              </a:srgbClr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Shape 117"/>
            <p:cNvSpPr txBox="1"/>
            <p:nvPr/>
          </p:nvSpPr>
          <p:spPr>
            <a:xfrm>
              <a:off x="6276816" y="2191321"/>
              <a:ext cx="1617738" cy="16178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53325" rIns="53325" bIns="533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Remediation of immigration status</a:t>
              </a: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Executive Orders and Changes in Enforcement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Shape 123"/>
          <p:cNvSpPr txBox="1">
            <a:spLocks noGrp="1"/>
          </p:cNvSpPr>
          <p:nvPr>
            <p:ph type="subTitle" idx="1"/>
          </p:nvPr>
        </p:nvSpPr>
        <p:spPr>
          <a:xfrm>
            <a:off x="602411" y="2514600"/>
            <a:ext cx="8077199" cy="33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On January 25, 2017, the Administration  issued two Executive Orders altering immigration enforcement policies.</a:t>
            </a:r>
            <a:endParaRPr/>
          </a:p>
          <a:p>
            <a:pPr marL="0" marR="0" lvl="0" indent="0" algn="l" rtl="0">
              <a:spcBef>
                <a:spcPts val="148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The orders address: </a:t>
            </a:r>
            <a:endParaRPr/>
          </a:p>
          <a:p>
            <a:pPr marL="914400" marR="0" lvl="1" indent="-457200" algn="l" rtl="0">
              <a:spcBef>
                <a:spcPts val="148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Char char="•"/>
            </a:pPr>
            <a:r>
              <a:rPr lang="en-US"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Eliminated Obama-era enforcement priorities</a:t>
            </a:r>
            <a:endParaRPr/>
          </a:p>
          <a:p>
            <a:pPr marL="914400" marR="0" lvl="1" indent="-457200" algn="l" rtl="0"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Char char="•"/>
            </a:pPr>
            <a:r>
              <a:rPr lang="en-US"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Refusing entry of visa holders from certain countries </a:t>
            </a:r>
            <a:endParaRPr/>
          </a:p>
          <a:p>
            <a:pPr marL="914400" marR="0" lvl="1" indent="-457200" algn="l" rtl="0"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Char char="•"/>
            </a:pPr>
            <a:r>
              <a:rPr lang="en-US"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Limitations on refugee admissions (fewer refugees will enter the US); </a:t>
            </a:r>
            <a:endParaRPr/>
          </a:p>
          <a:p>
            <a:pPr marL="914400" marR="0" lvl="1" indent="-457200" algn="l" rtl="0"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Char char="•"/>
            </a:pPr>
            <a:r>
              <a:rPr lang="en-US"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Increasing border and interior enforcement activities;</a:t>
            </a:r>
            <a:endParaRPr/>
          </a:p>
          <a:p>
            <a:pPr marL="914400" marR="0" lvl="1" indent="-457200" algn="l" rtl="0"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Char char="•"/>
            </a:pPr>
            <a:r>
              <a:rPr lang="en-US"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Increasing detention space;</a:t>
            </a:r>
            <a:endParaRPr/>
          </a:p>
          <a:p>
            <a:pPr marL="914400" marR="0" lvl="1" indent="-457200" algn="l" rtl="0"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Char char="•"/>
            </a:pPr>
            <a:r>
              <a:rPr lang="en-US"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Exercising statutory authority to enforce expedited removal within 100 miles of </a:t>
            </a:r>
            <a:r>
              <a:rPr lang="en-US" sz="1400" b="0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any</a:t>
            </a:r>
            <a:r>
              <a:rPr lang="en-US"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border;</a:t>
            </a:r>
            <a:endParaRPr/>
          </a:p>
          <a:p>
            <a:pPr marL="914400" marR="0" lvl="1" indent="-457200" algn="l" rtl="0"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Char char="•"/>
            </a:pPr>
            <a:r>
              <a:rPr lang="en-US"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Engaging state and local law enforcement officers in immigration enforcement (and punishing localities that refuse to engage); and</a:t>
            </a:r>
            <a:endParaRPr/>
          </a:p>
          <a:p>
            <a:pPr marL="914400" marR="0" lvl="1" indent="-457200" algn="l" rtl="0"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Char char="•"/>
            </a:pPr>
            <a:r>
              <a:rPr lang="en-US"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Tripling the number of Border Patrol and ICE officers. </a:t>
            </a:r>
            <a:endParaRPr/>
          </a:p>
        </p:txBody>
      </p:sp>
      <p:pic>
        <p:nvPicPr>
          <p:cNvPr id="124" name="Shape 1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382512"/>
            <a:ext cx="9144000" cy="475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Shape 1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1566" y="0"/>
            <a:ext cx="9144000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Shape 126"/>
          <p:cNvSpPr txBox="1"/>
          <p:nvPr/>
        </p:nvSpPr>
        <p:spPr>
          <a:xfrm>
            <a:off x="599536" y="141357"/>
            <a:ext cx="807720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AILA UPSTATE NEW YORK CHAPTER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SPRING 2018 – FUNDAMENTALS CONFERENCE</a:t>
            </a:r>
            <a:endParaRPr sz="2000" b="0" i="0" u="none" strike="noStrike" cap="non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Shape 1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1566" y="0"/>
            <a:ext cx="9144000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Shape 132"/>
          <p:cNvSpPr txBox="1"/>
          <p:nvPr/>
        </p:nvSpPr>
        <p:spPr>
          <a:xfrm>
            <a:off x="533400" y="141357"/>
            <a:ext cx="807720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AILA UPSTATE NEW YORK CHAPTER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SPRING 2018 – FUNDAMENTALS CONFERENCE</a:t>
            </a:r>
            <a:endParaRPr sz="2000" b="0" i="0" u="none" strike="noStrike" cap="non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pic>
        <p:nvPicPr>
          <p:cNvPr id="133" name="Shape 1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382512"/>
            <a:ext cx="9144000" cy="475488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533400" y="10668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EO’s–DETENTON AND REMOVAL PRIORITIES</a:t>
            </a:r>
            <a:b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UNDOCUMENTED CLIENTS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457200" y="1981897"/>
            <a:ext cx="8229600" cy="3762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Noto Sans Symbols"/>
              <a:buNone/>
            </a:pPr>
            <a:r>
              <a:rPr lang="en-US" sz="18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(a)  Convicted of </a:t>
            </a:r>
            <a:r>
              <a:rPr lang="en-US" sz="1800" b="1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ANY</a:t>
            </a:r>
            <a:r>
              <a:rPr lang="en-US" sz="18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criminal offense;</a:t>
            </a: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Noto Sans Symbols"/>
              <a:buNone/>
            </a:pPr>
            <a:r>
              <a:rPr lang="en-US" sz="18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(b)  Charged with </a:t>
            </a:r>
            <a:r>
              <a:rPr lang="en-US" sz="1800" b="1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ANY</a:t>
            </a:r>
            <a:r>
              <a:rPr lang="en-US" sz="18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criminal offense, where such charge has not been resolved; </a:t>
            </a: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Noto Sans Symbols"/>
              <a:buNone/>
            </a:pPr>
            <a:r>
              <a:rPr lang="en-US" sz="18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(c)  Committed acts that constitute a chargeable criminal offense;</a:t>
            </a: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Noto Sans Symbols"/>
              <a:buNone/>
            </a:pPr>
            <a:r>
              <a:rPr lang="en-US" sz="18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(d)  Engaged in fraud or willful misrepresentation in connection with any official matter or application before a governmental agency; </a:t>
            </a: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Noto Sans Symbols"/>
              <a:buNone/>
            </a:pPr>
            <a:r>
              <a:rPr lang="en-US" sz="18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(e)  Abused any program related to receipt of public benefits;</a:t>
            </a: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Noto Sans Symbols"/>
              <a:buNone/>
            </a:pPr>
            <a:r>
              <a:rPr lang="en-US" sz="18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(f)  Subject to a final order of removal, but have not complied with legal obligation to depart the United States; or</a:t>
            </a: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Noto Sans Symbols"/>
              <a:buNone/>
            </a:pPr>
            <a:r>
              <a:rPr lang="en-US" sz="18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(g)  In the judgment of an immigration officer, otherwise pose a risk to public safety or national security (* note gang allegations/referrals to gang unit*)</a:t>
            </a:r>
            <a:endParaRPr sz="18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Shape 1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382512"/>
            <a:ext cx="9144000" cy="475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Shape 14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1566" y="0"/>
            <a:ext cx="9144000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Shape 142"/>
          <p:cNvSpPr txBox="1"/>
          <p:nvPr/>
        </p:nvSpPr>
        <p:spPr>
          <a:xfrm>
            <a:off x="602411" y="141357"/>
            <a:ext cx="807720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AILA UPSTATE NEW YORK CHAPTER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SPRING 2018 – FUNDAMENTALS CONFERENCE</a:t>
            </a:r>
            <a:endParaRPr sz="2000" b="0" i="0" u="none" strike="noStrike" cap="non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458637" y="685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Immigration Detainers</a:t>
            </a:r>
            <a:endParaRPr sz="3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457200" y="1856549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None/>
            </a:pPr>
            <a:r>
              <a:rPr lang="en-US" sz="2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When a target of enforcement is identified ICE will file a detainer with the local jail: </a:t>
            </a:r>
            <a:endParaRPr/>
          </a:p>
          <a:p>
            <a:pPr marL="274320" marR="0" lvl="0" indent="-27432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</a:pPr>
            <a:r>
              <a:rPr lang="en-US" sz="2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Requests law enforcement agency to hold individuals for up to 48 </a:t>
            </a:r>
            <a:r>
              <a:rPr lang="en-US" sz="2400" b="1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business</a:t>
            </a:r>
            <a:r>
              <a:rPr lang="en-US" sz="2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 hours beyond the time they otherwise would have been released  by the criminal court; </a:t>
            </a:r>
            <a:endParaRPr/>
          </a:p>
          <a:p>
            <a:pPr marL="274320" marR="0" lvl="0" indent="-27432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</a:pPr>
            <a:r>
              <a:rPr lang="en-US" sz="2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compliance is voluntary</a:t>
            </a:r>
            <a:endParaRPr/>
          </a:p>
          <a:p>
            <a:pPr marL="274320" marR="0" lvl="0" indent="-27432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</a:pPr>
            <a:r>
              <a:rPr lang="en-US" sz="2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Not issued upon probable cause</a:t>
            </a:r>
            <a:endParaRPr/>
          </a:p>
          <a:p>
            <a:pPr marL="274320" marR="0" lvl="0" indent="-27432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</a:pPr>
            <a:r>
              <a:rPr lang="en-US" sz="2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Not being honored in many jurisdictions due to liability for unconstitutional detention.  </a:t>
            </a:r>
            <a:endParaRPr sz="24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450011" y="83630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Person and Automobile Stops</a:t>
            </a: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435634" y="18288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22"/>
              <a:buFont typeface="Noto Sans Symbols"/>
              <a:buNone/>
            </a:pPr>
            <a:r>
              <a:rPr lang="en-US" sz="249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FBI National Crime Information Center</a:t>
            </a:r>
            <a:endParaRPr/>
          </a:p>
          <a:p>
            <a:pPr marL="548640" marR="0" lvl="1" indent="-274320" algn="l" rtl="0">
              <a:lnSpc>
                <a:spcPct val="80000"/>
              </a:lnSpc>
              <a:spcBef>
                <a:spcPts val="388"/>
              </a:spcBef>
              <a:spcAft>
                <a:spcPts val="0"/>
              </a:spcAft>
              <a:buClr>
                <a:schemeClr val="dk1"/>
              </a:buClr>
              <a:buSzPts val="1359"/>
              <a:buFont typeface="Arial"/>
              <a:buChar char="•"/>
            </a:pPr>
            <a:r>
              <a:rPr lang="en-US" sz="194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Database containing outstanding criminal warrants</a:t>
            </a:r>
            <a:endParaRPr/>
          </a:p>
          <a:p>
            <a:pPr marL="548640" marR="0" lvl="1" indent="-274320" algn="l" rtl="0">
              <a:lnSpc>
                <a:spcPct val="80000"/>
              </a:lnSpc>
              <a:spcBef>
                <a:spcPts val="388"/>
              </a:spcBef>
              <a:spcAft>
                <a:spcPts val="0"/>
              </a:spcAft>
              <a:buClr>
                <a:schemeClr val="dk1"/>
              </a:buClr>
              <a:buSzPts val="1359"/>
              <a:buFont typeface="Arial"/>
              <a:buChar char="•"/>
            </a:pPr>
            <a:r>
              <a:rPr lang="en-US" sz="194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Contains Administrative Warrants of Removal</a:t>
            </a:r>
            <a:endParaRPr/>
          </a:p>
          <a:p>
            <a:pPr marL="548640" marR="0" lvl="1" indent="-274320" algn="l" rtl="0">
              <a:lnSpc>
                <a:spcPct val="80000"/>
              </a:lnSpc>
              <a:spcBef>
                <a:spcPts val="388"/>
              </a:spcBef>
              <a:spcAft>
                <a:spcPts val="0"/>
              </a:spcAft>
              <a:buClr>
                <a:schemeClr val="dk1"/>
              </a:buClr>
              <a:buSzPts val="1359"/>
              <a:buFont typeface="Arial"/>
              <a:buChar char="•"/>
            </a:pPr>
            <a:r>
              <a:rPr lang="en-US" sz="194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Local law enforcement routinely run names of individuals encountered at street stops or automobile stops</a:t>
            </a:r>
            <a:endParaRPr/>
          </a:p>
          <a:p>
            <a:pPr marL="548640" marR="0" lvl="1" indent="-274320" algn="l" rtl="0">
              <a:lnSpc>
                <a:spcPct val="80000"/>
              </a:lnSpc>
              <a:spcBef>
                <a:spcPts val="388"/>
              </a:spcBef>
              <a:spcAft>
                <a:spcPts val="0"/>
              </a:spcAft>
              <a:buClr>
                <a:schemeClr val="dk1"/>
              </a:buClr>
              <a:buSzPts val="1359"/>
              <a:buFont typeface="Arial"/>
              <a:buChar char="•"/>
            </a:pPr>
            <a:r>
              <a:rPr lang="en-US" sz="194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RISK TO NON-CITIZENS!! </a:t>
            </a:r>
            <a:endParaRPr/>
          </a:p>
          <a:p>
            <a:pPr marL="822960" marR="0" lvl="2" indent="-228600" algn="l" rtl="0">
              <a:lnSpc>
                <a:spcPct val="80000"/>
              </a:lnSpc>
              <a:spcBef>
                <a:spcPts val="388"/>
              </a:spcBef>
              <a:spcAft>
                <a:spcPts val="0"/>
              </a:spcAft>
              <a:buClr>
                <a:schemeClr val="accent3"/>
              </a:buClr>
              <a:buSzPts val="1457"/>
              <a:buFont typeface="Noto Sans Symbols"/>
              <a:buChar char="➢"/>
            </a:pPr>
            <a:r>
              <a:rPr lang="en-US" sz="194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Local police may believe they have authority to detain  based on ICE “hit”.</a:t>
            </a:r>
            <a:endParaRPr/>
          </a:p>
          <a:p>
            <a:pPr marL="822960" marR="0" lvl="2" indent="-228600" algn="l" rtl="0">
              <a:lnSpc>
                <a:spcPct val="80000"/>
              </a:lnSpc>
              <a:spcBef>
                <a:spcPts val="388"/>
              </a:spcBef>
              <a:spcAft>
                <a:spcPts val="0"/>
              </a:spcAft>
              <a:buClr>
                <a:schemeClr val="accent3"/>
              </a:buClr>
              <a:buSzPts val="1457"/>
              <a:buFont typeface="Noto Sans Symbols"/>
              <a:buChar char="➢"/>
            </a:pPr>
            <a:r>
              <a:rPr lang="en-US" sz="194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Search incident to “arrest” on ICE warrant local police discover contraband – could result in removal! </a:t>
            </a:r>
            <a:endParaRPr/>
          </a:p>
          <a:p>
            <a:pPr marL="1097280" marR="0" lvl="3" indent="-228600" algn="l" rtl="0">
              <a:lnSpc>
                <a:spcPct val="80000"/>
              </a:lnSpc>
              <a:spcBef>
                <a:spcPts val="388"/>
              </a:spcBef>
              <a:spcAft>
                <a:spcPts val="0"/>
              </a:spcAft>
              <a:buClr>
                <a:schemeClr val="accent4"/>
              </a:buClr>
              <a:buSzPts val="1359"/>
              <a:buFont typeface="Noto Sans Symbols"/>
              <a:buChar char="➢"/>
            </a:pPr>
            <a:r>
              <a:rPr lang="en-US" sz="194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Police do not have authority to detain based on civil ICE warrant;</a:t>
            </a:r>
            <a:endParaRPr/>
          </a:p>
          <a:p>
            <a:pPr marL="1645920" marR="0" lvl="5" indent="-182880" algn="l" rtl="0">
              <a:lnSpc>
                <a:spcPct val="80000"/>
              </a:lnSpc>
              <a:spcBef>
                <a:spcPts val="388"/>
              </a:spcBef>
              <a:spcAft>
                <a:spcPts val="0"/>
              </a:spcAft>
              <a:buClr>
                <a:schemeClr val="accent6"/>
              </a:buClr>
              <a:buSzPts val="1554"/>
              <a:buFont typeface="Noto Sans Symbols"/>
              <a:buChar char="➢"/>
            </a:pPr>
            <a:r>
              <a:rPr lang="en-US" sz="194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(limited exception for those who receive </a:t>
            </a:r>
            <a:r>
              <a:rPr lang="en-US" sz="1942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training and certification </a:t>
            </a:r>
            <a:r>
              <a:rPr lang="en-US" sz="194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carry out duties of immigration officer-8 USC 1357[g])</a:t>
            </a:r>
            <a:endParaRPr/>
          </a:p>
          <a:p>
            <a:pPr marL="1097280" marR="0" lvl="3" indent="-228600" algn="l" rtl="0">
              <a:lnSpc>
                <a:spcPct val="80000"/>
              </a:lnSpc>
              <a:spcBef>
                <a:spcPts val="388"/>
              </a:spcBef>
              <a:spcAft>
                <a:spcPts val="0"/>
              </a:spcAft>
              <a:buClr>
                <a:schemeClr val="accent4"/>
              </a:buClr>
              <a:buSzPts val="1359"/>
              <a:buFont typeface="Noto Sans Symbols"/>
              <a:buChar char="➢"/>
            </a:pPr>
            <a:r>
              <a:rPr lang="en-US" sz="194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ICE warrant did not provide probable cause for arrest by local police officer</a:t>
            </a:r>
            <a:endParaRPr/>
          </a:p>
          <a:p>
            <a:pPr marL="1097280" marR="0" lvl="3" indent="-228600" algn="l" rtl="0">
              <a:lnSpc>
                <a:spcPct val="80000"/>
              </a:lnSpc>
              <a:spcBef>
                <a:spcPts val="388"/>
              </a:spcBef>
              <a:spcAft>
                <a:spcPts val="0"/>
              </a:spcAft>
              <a:buClr>
                <a:schemeClr val="accent4"/>
              </a:buClr>
              <a:buSzPts val="1359"/>
              <a:buFont typeface="Noto Sans Symbols"/>
              <a:buChar char="➢"/>
            </a:pPr>
            <a:r>
              <a:rPr lang="en-US" sz="194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 ICE officer executes warrant- more difficult to challenge</a:t>
            </a:r>
            <a:endParaRPr/>
          </a:p>
          <a:p>
            <a:pPr marL="1097280" marR="0" lvl="3" indent="-146367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4"/>
              </a:buClr>
              <a:buSzPts val="1295"/>
              <a:buFont typeface="Noto Sans Symbols"/>
              <a:buNone/>
            </a:pPr>
            <a:endParaRPr sz="185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48640" marR="0" lvl="1" indent="-274320" algn="l" rtl="0">
              <a:lnSpc>
                <a:spcPct val="80000"/>
              </a:lnSpc>
              <a:spcBef>
                <a:spcPts val="407"/>
              </a:spcBef>
              <a:spcAft>
                <a:spcPts val="0"/>
              </a:spcAft>
              <a:buClr>
                <a:schemeClr val="accent2"/>
              </a:buClr>
              <a:buSzPts val="1425"/>
              <a:buFont typeface="Noto Sans Symbols"/>
              <a:buNone/>
            </a:pPr>
            <a:endParaRPr sz="2035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48640" marR="0" lvl="1" indent="-274320" algn="l" rtl="0">
              <a:lnSpc>
                <a:spcPct val="80000"/>
              </a:lnSpc>
              <a:spcBef>
                <a:spcPts val="407"/>
              </a:spcBef>
              <a:spcAft>
                <a:spcPts val="0"/>
              </a:spcAft>
              <a:buClr>
                <a:schemeClr val="accent2"/>
              </a:buClr>
              <a:buSzPts val="1425"/>
              <a:buFont typeface="Noto Sans Symbols"/>
              <a:buNone/>
            </a:pPr>
            <a:endParaRPr sz="2035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22960" marR="0" lvl="2" indent="-140493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388"/>
              <a:buFont typeface="Arial"/>
              <a:buNone/>
            </a:pPr>
            <a:endParaRPr sz="18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1" name="Shape 15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1566" y="0"/>
            <a:ext cx="9144000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Shape 152"/>
          <p:cNvSpPr txBox="1"/>
          <p:nvPr/>
        </p:nvSpPr>
        <p:spPr>
          <a:xfrm>
            <a:off x="602411" y="141357"/>
            <a:ext cx="807720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AILA UPSTATE NEW YORK CHAPTER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SPRING 2018 – FUNDAMENTALS CONFERENCE</a:t>
            </a:r>
            <a:endParaRPr sz="2000" b="0" i="0" u="none" strike="noStrike" cap="non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pic>
        <p:nvPicPr>
          <p:cNvPr id="153" name="Shape 15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382512"/>
            <a:ext cx="9144000" cy="4754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526211" y="762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Arrests in Courthouses: 2017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450011" y="17526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IDP has documented 117 courthouse arrests and attempted arrests in New York City since January 2017 – a 900% increase compared to 2016. This is part of an increasing nationwide trend in ICE courthouse arrests, endorsed by official agency policy. These arrests are having a palpable effect on the safety of immigrant and mixed-status communities. (See IDP’s </a:t>
            </a:r>
            <a:r>
              <a:rPr lang="en-US" sz="296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ICE in New York State Courts Survey</a:t>
            </a:r>
            <a:r>
              <a:rPr lang="en-US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data on the chilling effect caused by courthouse arrests.) </a:t>
            </a:r>
            <a:endParaRPr/>
          </a:p>
        </p:txBody>
      </p:sp>
      <p:pic>
        <p:nvPicPr>
          <p:cNvPr id="160" name="Shape 16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1566" y="0"/>
            <a:ext cx="9144000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Shape 16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6382512"/>
            <a:ext cx="9144000" cy="475488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Shape 162"/>
          <p:cNvSpPr txBox="1"/>
          <p:nvPr/>
        </p:nvSpPr>
        <p:spPr>
          <a:xfrm>
            <a:off x="602411" y="141357"/>
            <a:ext cx="807720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AILA UPSTATE NEW YORK CHAPTER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SPRING 2018 – FUNDAMENTALS CONFERENCE</a:t>
            </a:r>
            <a:endParaRPr sz="2000" b="0" i="0" u="none" strike="noStrike" cap="non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xfrm>
            <a:off x="435634" y="762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February 1, 2018 ICE Directive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450011" y="1856549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Char char="•"/>
            </a:pPr>
            <a:r>
              <a:rPr lang="en-US" sz="22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Actions against specific, targeted aliens: </a:t>
            </a:r>
            <a:endParaRPr/>
          </a:p>
          <a:p>
            <a:pPr marL="285750" marR="0" lvl="0" indent="-28575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Char char="•"/>
            </a:pPr>
            <a:r>
              <a:rPr lang="en-US" sz="22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Those with criminal convictions</a:t>
            </a:r>
            <a:endParaRPr/>
          </a:p>
          <a:p>
            <a:pPr marL="285750" marR="0" lvl="0" indent="-28575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Char char="•"/>
            </a:pPr>
            <a:r>
              <a:rPr lang="en-US" sz="22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gang members</a:t>
            </a:r>
            <a:endParaRPr/>
          </a:p>
          <a:p>
            <a:pPr marL="285750" marR="0" lvl="0" indent="-28575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Char char="•"/>
            </a:pPr>
            <a:r>
              <a:rPr lang="en-US" sz="22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national security or public safety threats</a:t>
            </a:r>
            <a:endParaRPr/>
          </a:p>
          <a:p>
            <a:pPr marL="285750" marR="0" lvl="0" indent="-28575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Char char="•"/>
            </a:pPr>
            <a:r>
              <a:rPr lang="en-US" sz="22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aliens who have been ordered removed from the United States but have failed to depart </a:t>
            </a:r>
            <a:endParaRPr/>
          </a:p>
          <a:p>
            <a:pPr marL="285750" marR="0" lvl="0" indent="-28575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Char char="•"/>
            </a:pPr>
            <a:r>
              <a:rPr lang="en-US" sz="22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aliens who have re-entered the country illegally after being removed</a:t>
            </a:r>
            <a:endParaRPr/>
          </a:p>
          <a:p>
            <a:pPr marL="285750" marR="0" lvl="0" indent="-14351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None/>
            </a:pPr>
            <a:endParaRPr sz="224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Char char="•"/>
            </a:pPr>
            <a:r>
              <a:rPr lang="en-US" sz="22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Action Against Other Non-Targeted Aliens Determined on a Case by Case Basis: </a:t>
            </a:r>
            <a:endParaRPr/>
          </a:p>
          <a:p>
            <a:pPr marL="285750" marR="0" lvl="0" indent="-28575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Char char="•"/>
            </a:pPr>
            <a:r>
              <a:rPr lang="en-US" sz="22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May also enforce against aliens family members or friends accompanying the target alien to court appearances or serving as a witness in a proceeding.</a:t>
            </a:r>
            <a:endParaRPr/>
          </a:p>
          <a:p>
            <a:pPr marL="0" marR="0" lvl="0" indent="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None/>
            </a:pPr>
            <a:endParaRPr sz="224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9" name="Shape 16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1566" y="0"/>
            <a:ext cx="9144000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Shape 170"/>
          <p:cNvSpPr txBox="1"/>
          <p:nvPr/>
        </p:nvSpPr>
        <p:spPr>
          <a:xfrm>
            <a:off x="572219" y="141357"/>
            <a:ext cx="807720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AILA UPSTATE NEW YORK CHAPTER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SPRING 2018 – FUNDAMENTALS CONFERENCE</a:t>
            </a:r>
            <a:endParaRPr sz="2000" b="0" i="0" u="none" strike="noStrike" cap="non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pic>
        <p:nvPicPr>
          <p:cNvPr id="171" name="Shape 17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382512"/>
            <a:ext cx="9144000" cy="4754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1257</Words>
  <Application>Microsoft Macintosh PowerPoint</Application>
  <PresentationFormat>On-screen Show (4:3)</PresentationFormat>
  <Paragraphs>127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Arial Black</vt:lpstr>
      <vt:lpstr>Arial</vt:lpstr>
      <vt:lpstr>Noto Sans Symbols</vt:lpstr>
      <vt:lpstr>Office Theme</vt:lpstr>
      <vt:lpstr>IMMIGRATION LAW ENFORCEMENT:  How ICE identifies persons for removal, expedited removal, custody and bond issues, Notice to Appear and removability grounds</vt:lpstr>
      <vt:lpstr>ICE Encounters</vt:lpstr>
      <vt:lpstr>PowerPoint Presentation</vt:lpstr>
      <vt:lpstr>Executive Orders and Changes in Enforcement</vt:lpstr>
      <vt:lpstr>EO’s–DETENTON AND REMOVAL PRIORITIES FOR UNDOCUMENTED CLIENTS</vt:lpstr>
      <vt:lpstr>Immigration Detainers</vt:lpstr>
      <vt:lpstr>In Person and Automobile Stops</vt:lpstr>
      <vt:lpstr>Arrests in Courthouses: 2017</vt:lpstr>
      <vt:lpstr>February 1, 2018 ICE Directive</vt:lpstr>
      <vt:lpstr>Removal Documents</vt:lpstr>
      <vt:lpstr>Custody and Bond</vt:lpstr>
      <vt:lpstr>Initial Custody Determination</vt:lpstr>
      <vt:lpstr>Arriving Alien &amp; Mandatory Detention</vt:lpstr>
      <vt:lpstr>Bond Hearing</vt:lpstr>
      <vt:lpstr>PowerPoint Presentation</vt:lpstr>
      <vt:lpstr>Credible Fear and Expedited Removal</vt:lpstr>
    </vt:vector>
  </TitlesOfParts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IMMIGRATION LAW ENFORCEMENT:  How ICE identifies persons for removal, expedited removal, custody and bond issues, Notice to Appear and removability grounds</dc:title>
  <cp:lastModifiedBy/>
  <cp:revision>1</cp:revision>
  <dcterms:modified xsi:type="dcterms:W3CDTF">2018-06-01T10:46:13Z</dcterms:modified>
</cp:coreProperties>
</file>