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2" r:id="rId2"/>
    <p:sldId id="256" r:id="rId3"/>
    <p:sldId id="257" r:id="rId4"/>
    <p:sldId id="269" r:id="rId5"/>
    <p:sldId id="270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93134C-4275-43D9-8DBE-77A7272A885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ADD12-F8DD-496A-8DA1-163FF8DB620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cis.gov/working-united-states/students-and-exchange-visitors/students-and-employment/changing-nonimmigrant-f-or-m-student-status" TargetMode="External"/><Relationship Id="rId2" Type="http://schemas.openxmlformats.org/officeDocument/2006/relationships/hyperlink" Target="http://www.uscis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scis.gov/sites/default/files/USCIS/Resources/C2en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cis.gov/forms" TargetMode="External"/><Relationship Id="rId2" Type="http://schemas.openxmlformats.org/officeDocument/2006/relationships/hyperlink" Target="https://www.nafsa.org/Professional_Resources/Browse_by_Interest/International_Students_and_Scholars/DOS_Expands_Presumption_of_Misrepresentation_Rule_to_90_Day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Change of Nonimmigrant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96064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Caterina A. </a:t>
            </a:r>
            <a:r>
              <a:rPr lang="en-US" sz="2000" dirty="0" err="1" smtClean="0"/>
              <a:t>Ranieri</a:t>
            </a:r>
            <a:endParaRPr lang="en-US" sz="2000" dirty="0" smtClean="0"/>
          </a:p>
          <a:p>
            <a:pPr algn="ctr"/>
            <a:r>
              <a:rPr lang="en-US" sz="1800" dirty="0" err="1" smtClean="0"/>
              <a:t>Bousquet</a:t>
            </a:r>
            <a:r>
              <a:rPr lang="en-US" sz="1800" dirty="0" smtClean="0"/>
              <a:t> Holstein PLLC</a:t>
            </a:r>
          </a:p>
          <a:p>
            <a:pPr algn="ctr"/>
            <a:r>
              <a:rPr lang="en-US" sz="1800" dirty="0" smtClean="0"/>
              <a:t>Syracuse, NY</a:t>
            </a:r>
          </a:p>
          <a:p>
            <a:pPr algn="ctr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cranieri@BHlawpllc.com</a:t>
            </a:r>
          </a:p>
          <a:p>
            <a:pPr algn="ctr"/>
            <a:endParaRPr lang="en-US" sz="1800" dirty="0"/>
          </a:p>
          <a:p>
            <a:pPr algn="ctr"/>
            <a:r>
              <a:rPr lang="en-US" sz="1800" dirty="0" smtClean="0"/>
              <a:t>Andrea Godfread-Brown</a:t>
            </a:r>
          </a:p>
          <a:p>
            <a:pPr algn="ctr"/>
            <a:r>
              <a:rPr lang="en-US" sz="1800" dirty="0" smtClean="0"/>
              <a:t>Godfread-Brown LLC</a:t>
            </a:r>
          </a:p>
          <a:p>
            <a:pPr algn="ctr"/>
            <a:r>
              <a:rPr lang="en-US" sz="1800" dirty="0" smtClean="0"/>
              <a:t>Syracuse NY</a:t>
            </a:r>
          </a:p>
          <a:p>
            <a:pPr algn="ctr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agodfreadbrown@bplaw.us.com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5287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I-539 Form: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389120"/>
          </a:xfrm>
        </p:spPr>
        <p:txBody>
          <a:bodyPr/>
          <a:lstStyle/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Which Boxes to Check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Fees	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Starting and end dates to request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Dependents- correlate with principle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3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Immigration Status While Change of Status Pending: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If previous status has not expired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If previous status has expired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Likelihood of </a:t>
            </a:r>
            <a:r>
              <a:rPr lang="en-US" dirty="0" err="1" smtClean="0">
                <a:solidFill>
                  <a:srgbClr val="0070C0"/>
                </a:solidFill>
              </a:rPr>
              <a:t>NTA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When does unlawful presence start to accrue?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3 year/ 10 year bar from re-entering United States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Foreign Travel While Change of Status Pending: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Abandonment of change of status request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I-129 petition can still be adjudicated and approval used for consular processing instead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Foreign Travel After Change of Status Approved: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Canadians who do not have a visa- how to get back in to the U.S. ( Consular Process)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Canadians may also apply at the U.S. border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Must obtain new visa in passport to match new status before re-entry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Remember that the I-94 document governs your lawful term of stay in U.S. NOT the visa stamp in passport.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Make sure I-94 is accurate. If not, deferred inspection may correct information.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Expiration of Visa: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Apply for new visa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Visa revalidation if I-94 still good</a:t>
            </a:r>
          </a:p>
        </p:txBody>
      </p:sp>
    </p:spTree>
    <p:extLst>
      <p:ext uri="{BB962C8B-B14F-4D97-AF65-F5344CB8AC3E}">
        <p14:creationId xmlns:p14="http://schemas.microsoft.com/office/powerpoint/2010/main" val="4160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Alternatives to Change of Status: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Consular processing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Caution </a:t>
            </a:r>
            <a:r>
              <a:rPr lang="en-US" smtClean="0">
                <a:solidFill>
                  <a:srgbClr val="0070C0"/>
                </a:solidFill>
              </a:rPr>
              <a:t>for those </a:t>
            </a:r>
            <a:r>
              <a:rPr lang="en-US" dirty="0" smtClean="0">
                <a:solidFill>
                  <a:srgbClr val="0070C0"/>
                </a:solidFill>
              </a:rPr>
              <a:t>with unlawful presence- 3 year to 10 year bar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 and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USCIS Policy Memo on Accrual of ULP for F, J and M Nonimmigrants, found on </a:t>
            </a:r>
            <a:r>
              <a:rPr lang="en-US" dirty="0" smtClean="0">
                <a:hlinkClick r:id="rId2"/>
              </a:rPr>
              <a:t>www.uscis.gov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www.uscis.gov/working-united-states/students-and-exchange-visitors/students-and-employment/changing-nonimmigrant-f-or-m-student-status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USCIS Document on Change of Status Process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www.uscis.gov/sites/default/files/USCIS/Resources/C2en.pdf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89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and Links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30/60/90 day rule</a:t>
            </a:r>
            <a:r>
              <a:rPr lang="en-US" dirty="0" smtClean="0"/>
              <a:t>.  NAFSA article with FAM references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https://www.nafsa.org/Professional_Resources/Browse_by_Interest/International_Students_and_Scholars/DOS_Expands_Presumption_of_Misrepresentation_Rule_to_90_Days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Links to forms: 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www.uscis.gov/forms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8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Eligibility to Change Status: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 8 CFR § 248.1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Must be lawfully admitted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Must Maintain lawful nonimmigrant status</a:t>
            </a:r>
          </a:p>
          <a:p>
            <a:r>
              <a:rPr lang="en-US" dirty="0">
                <a:solidFill>
                  <a:srgbClr val="0070C0"/>
                </a:solidFill>
              </a:rPr>
              <a:t>Nonimmigrant intent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Timely Filing of petition/application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Change of status is a discretionary benefit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30/60/90 day rule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Who Cannot Change Status: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 CFR § 248.2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D, K, Q, S, C, TWOV, ESTA (VWP)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J is subject to 2-year home residency requirement under certain situations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What if crime committed since last admission, or some other inadmissibility issue has arisen?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30/60/90 Day Rule: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DOS expanded definition of “Presumption of Misrepresentation” to 90 days (see 9 FAM 302.9-4)</a:t>
            </a:r>
          </a:p>
          <a:p>
            <a:r>
              <a:rPr lang="en-US" dirty="0" smtClean="0"/>
              <a:t>INA 212(a)(6)(C) – fraud or misrepresentation in visa application of admission to U.S. deems alien “inadmissible”. Does not have to be willful misrepresentation.</a:t>
            </a:r>
          </a:p>
          <a:p>
            <a:r>
              <a:rPr lang="en-US" dirty="0" smtClean="0"/>
              <a:t>90 Day Rule (9 FAM 302.9-4)  - presumption of willful misrepresentation if alien engages in certain conduct within 90 days of entry. As of 08/01/2017</a:t>
            </a:r>
          </a:p>
          <a:p>
            <a:r>
              <a:rPr lang="en-US" dirty="0" smtClean="0"/>
              <a:t>This had previously been known as the 30-60 day rule</a:t>
            </a:r>
          </a:p>
          <a:p>
            <a:r>
              <a:rPr lang="en-US" dirty="0" smtClean="0"/>
              <a:t>Discretionary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Conduct Inconsistent with </a:t>
            </a:r>
            <a:br>
              <a:rPr lang="en-US" dirty="0" smtClean="0"/>
            </a:br>
            <a:r>
              <a:rPr lang="en-US" dirty="0" smtClean="0"/>
              <a:t>Non-Immigrant Status such 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Unauthorized employment</a:t>
            </a:r>
          </a:p>
          <a:p>
            <a:r>
              <a:rPr lang="en-US" dirty="0" smtClean="0"/>
              <a:t>Enrolling in studies if not in allowed nonimmigrant status (e.g. B status)</a:t>
            </a:r>
            <a:endParaRPr lang="en-US" b="1" dirty="0" smtClean="0"/>
          </a:p>
          <a:p>
            <a:r>
              <a:rPr lang="en-US" b="1" dirty="0" smtClean="0"/>
              <a:t>Marrying a U.S Citizen or </a:t>
            </a:r>
            <a:r>
              <a:rPr lang="en-US" b="1" dirty="0" err="1" smtClean="0"/>
              <a:t>LP</a:t>
            </a:r>
            <a:r>
              <a:rPr lang="en-US" dirty="0" err="1" smtClean="0"/>
              <a:t>R</a:t>
            </a:r>
            <a:endParaRPr lang="en-US" dirty="0" smtClean="0"/>
          </a:p>
          <a:p>
            <a:r>
              <a:rPr lang="en-US" dirty="0" smtClean="0"/>
              <a:t>Undertaking activity for which a COS or AOS would be required without the benefit being approved</a:t>
            </a:r>
          </a:p>
          <a:p>
            <a:r>
              <a:rPr lang="en-US" dirty="0" smtClean="0"/>
              <a:t>Check activities allowed based on the type of visa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4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Changing to F Status: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Visa Holders may change status to F-1 but not FN’s entering on </a:t>
            </a:r>
            <a:r>
              <a:rPr lang="en-US" dirty="0" err="1" smtClean="0">
                <a:solidFill>
                  <a:srgbClr val="0070C0"/>
                </a:solidFill>
              </a:rPr>
              <a:t>VWP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From M- vocational and technical schools – prohibited to change to F-1 status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From B- Start date on I-20, when bridge necessary, all those issues- however, there seems to be a trend emerging in this area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Policy Memorandum (PM-602-1060)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Who can study without changing to F status: dependents of A, G, E, H, I, J, L, O, Q-2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USCIS Policy Memo of 5/10/18: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PM-602-1060</a:t>
            </a:r>
          </a:p>
          <a:p>
            <a:r>
              <a:rPr lang="en-US" dirty="0" smtClean="0"/>
              <a:t>Accrual of Unlawful Presence (ULP) and F, J, and M Nonimmigrants</a:t>
            </a:r>
          </a:p>
          <a:p>
            <a:r>
              <a:rPr lang="en-US" dirty="0" smtClean="0"/>
              <a:t>Effective August 9, 2018</a:t>
            </a:r>
          </a:p>
          <a:p>
            <a:r>
              <a:rPr lang="en-US" dirty="0" smtClean="0"/>
              <a:t>D/S</a:t>
            </a:r>
          </a:p>
          <a:p>
            <a:r>
              <a:rPr lang="en-US" dirty="0" smtClean="0"/>
              <a:t>ULP accrues as of:</a:t>
            </a:r>
          </a:p>
          <a:p>
            <a:pPr lvl="1"/>
            <a:r>
              <a:rPr lang="en-US" dirty="0" smtClean="0"/>
              <a:t>End of studies</a:t>
            </a:r>
          </a:p>
          <a:p>
            <a:pPr lvl="1"/>
            <a:r>
              <a:rPr lang="en-US" dirty="0" smtClean="0"/>
              <a:t>Day after completing program</a:t>
            </a:r>
          </a:p>
          <a:p>
            <a:pPr lvl="1"/>
            <a:r>
              <a:rPr lang="en-US" dirty="0" smtClean="0"/>
              <a:t>Day after I-94 expires, or</a:t>
            </a:r>
          </a:p>
          <a:p>
            <a:pPr lvl="1"/>
            <a:r>
              <a:rPr lang="en-US" dirty="0" smtClean="0"/>
              <a:t>Day after Immigration judge orders them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4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Change Within a Category (i.e. H-1B </a:t>
            </a:r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o H4):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This is technically a change of status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 petition/application is required 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Does B-1 to B-2 or vice versa require an application? (n0, 8 CFR 248.3(e))</a:t>
            </a:r>
          </a:p>
        </p:txBody>
      </p:sp>
    </p:spTree>
    <p:extLst>
      <p:ext uri="{BB962C8B-B14F-4D97-AF65-F5344CB8AC3E}">
        <p14:creationId xmlns:p14="http://schemas.microsoft.com/office/powerpoint/2010/main" val="348444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How to Apply for Change of Status:	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I-129, I- 539 ( include discussion of dependents)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I-129 form: Review of forms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Fees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Starting and end dates to request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Supporting documents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Proof of recent employment if beneficiary has been in a work- dependent status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Proof of maintenance of status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Passport –How long must passport be valid?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9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1163</TotalTime>
  <Words>750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Constantia</vt:lpstr>
      <vt:lpstr>Wingdings 2</vt:lpstr>
      <vt:lpstr>Flow</vt:lpstr>
      <vt:lpstr>Change of Nonimmigrant Status</vt:lpstr>
      <vt:lpstr>Eligibility to Change Status:</vt:lpstr>
      <vt:lpstr>Who Cannot Change Status: </vt:lpstr>
      <vt:lpstr>30/60/90 Day Rule:</vt:lpstr>
      <vt:lpstr>Conduct Inconsistent with  Non-Immigrant Status such as:</vt:lpstr>
      <vt:lpstr>Changing to F Status: </vt:lpstr>
      <vt:lpstr>USCIS Policy Memo of 5/10/18:</vt:lpstr>
      <vt:lpstr>Change Within a Category (i.e. H-1B to H4):</vt:lpstr>
      <vt:lpstr>How to Apply for Change of Status: </vt:lpstr>
      <vt:lpstr>I-539 Form: </vt:lpstr>
      <vt:lpstr>Immigration Status While Change of Status Pending:</vt:lpstr>
      <vt:lpstr>Foreign Travel While Change of Status Pending:</vt:lpstr>
      <vt:lpstr>Foreign Travel After Change of Status Approved:</vt:lpstr>
      <vt:lpstr>Expiration of Visa:</vt:lpstr>
      <vt:lpstr>Alternatives to Change of Status:</vt:lpstr>
      <vt:lpstr>Resources and Links</vt:lpstr>
      <vt:lpstr>Resources and Links (cont.)</vt:lpstr>
    </vt:vector>
  </TitlesOfParts>
  <Company>Bousquet Holstein PLLC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Eligibility to Change Status:</dc:title>
  <dc:creator>Mrowinski, Sarah J.</dc:creator>
  <cp:lastModifiedBy>Andrea</cp:lastModifiedBy>
  <cp:revision>20</cp:revision>
  <cp:lastPrinted>2018-05-11T15:44:18Z</cp:lastPrinted>
  <dcterms:created xsi:type="dcterms:W3CDTF">2018-05-09T19:04:40Z</dcterms:created>
  <dcterms:modified xsi:type="dcterms:W3CDTF">2018-05-31T18:09:14Z</dcterms:modified>
</cp:coreProperties>
</file>