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40" r:id="rId1"/>
  </p:sldMasterIdLst>
  <p:sldIdLst>
    <p:sldId id="256" r:id="rId2"/>
    <p:sldId id="257" r:id="rId3"/>
    <p:sldId id="258" r:id="rId4"/>
    <p:sldId id="260" r:id="rId5"/>
    <p:sldId id="259"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11"/>
    <p:restoredTop sz="94674"/>
  </p:normalViewPr>
  <p:slideViewPr>
    <p:cSldViewPr snapToGrid="0" snapToObjects="1">
      <p:cViewPr varScale="1">
        <p:scale>
          <a:sx n="131" d="100"/>
          <a:sy n="131" d="100"/>
        </p:scale>
        <p:origin x="376" y="184"/>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_rels/slideLayout9.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920834" y="134694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920834" y="429969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920834" y="1484779"/>
            <a:ext cx="10222992" cy="274320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 name="Group 9"/>
          <p:cNvGrpSpPr/>
          <p:nvPr/>
        </p:nvGrpSpPr>
        <p:grpSpPr>
          <a:xfrm>
            <a:off x="9649215" y="4068923"/>
            <a:ext cx="1080904" cy="1080902"/>
            <a:chOff x="9685338" y="4460675"/>
            <a:chExt cx="1080904" cy="1080902"/>
          </a:xfrm>
        </p:grpSpPr>
        <p:sp>
          <p:nvSpPr>
            <p:cNvPr id="11" name="Oval 10"/>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12" name="Oval 11"/>
            <p:cNvSpPr/>
            <p:nvPr/>
          </p:nvSpPr>
          <p:spPr>
            <a:xfrm>
              <a:off x="9793429" y="4568765"/>
              <a:ext cx="864723" cy="864722"/>
            </a:xfrm>
            <a:prstGeom prst="ellipse">
              <a:avLst/>
            </a:prstGeom>
            <a:noFill/>
            <a:ln w="25400" cap="flat" cmpd="sng" algn="ctr">
              <a:solidFill>
                <a:sysClr val="window" lastClr="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grpSp>
      <p:sp>
        <p:nvSpPr>
          <p:cNvPr id="2" name="Title 1"/>
          <p:cNvSpPr>
            <a:spLocks noGrp="1"/>
          </p:cNvSpPr>
          <p:nvPr>
            <p:ph type="ctrTitle"/>
          </p:nvPr>
        </p:nvSpPr>
        <p:spPr>
          <a:xfrm>
            <a:off x="1051560" y="1432223"/>
            <a:ext cx="9966960" cy="3035808"/>
          </a:xfrm>
        </p:spPr>
        <p:txBody>
          <a:bodyPr anchor="ctr">
            <a:noAutofit/>
          </a:bodyPr>
          <a:lstStyle>
            <a:lvl1pPr algn="l">
              <a:lnSpc>
                <a:spcPct val="80000"/>
              </a:lnSpc>
              <a:defRPr sz="9600" cap="all" baseline="0">
                <a:blipFill dpi="0" rotWithShape="1">
                  <a:blip r:embed="rId4"/>
                  <a:srcRect/>
                  <a:tile tx="6350" ty="-127000" sx="65000" sy="64000" flip="none" algn="tl"/>
                </a:blipFill>
              </a:defRPr>
            </a:lvl1pPr>
          </a:lstStyle>
          <a:p>
            <a:r>
              <a:rPr lang="en-US"/>
              <a:t>Click to edit Master title style</a:t>
            </a:r>
            <a:endParaRPr lang="en-US" dirty="0"/>
          </a:p>
        </p:txBody>
      </p:sp>
      <p:sp>
        <p:nvSpPr>
          <p:cNvPr id="3" name="Subtitle 2"/>
          <p:cNvSpPr>
            <a:spLocks noGrp="1"/>
          </p:cNvSpPr>
          <p:nvPr>
            <p:ph type="subTitle" idx="1"/>
          </p:nvPr>
        </p:nvSpPr>
        <p:spPr>
          <a:xfrm>
            <a:off x="1069848" y="4389120"/>
            <a:ext cx="7891272" cy="1069848"/>
          </a:xfrm>
        </p:spPr>
        <p:txBody>
          <a:bodyPr>
            <a:normAutofit/>
          </a:bodyPr>
          <a:lstStyle>
            <a:lvl1pPr marL="0" indent="0" algn="l">
              <a:buNone/>
              <a:defRPr sz="2200">
                <a:solidFill>
                  <a:schemeClr val="tx1"/>
                </a:solidFill>
              </a:defRPr>
            </a:lvl1pPr>
            <a:lvl2pPr marL="457200" indent="0" algn="ctr">
              <a:buNone/>
              <a:defRPr sz="28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3284890-85D2-4D7B-8EF5-15A9C1DB8F42}" type="datetimeFigureOut">
              <a:rPr lang="en-US" smtClean="0"/>
              <a:t>5/30/18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9592733" y="4289334"/>
            <a:ext cx="1193868" cy="640080"/>
          </a:xfrm>
        </p:spPr>
        <p:txBody>
          <a:bodyPr/>
          <a:lstStyle>
            <a:lvl1pPr>
              <a:defRPr sz="2800"/>
            </a:lvl1p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29423619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7157CC2-0FC8-4686-B024-99790E0F5162}" type="datetimeFigureOut">
              <a:rPr lang="en-US" smtClean="0"/>
              <a:t>5/30/18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a:p>
        </p:txBody>
      </p:sp>
    </p:spTree>
    <p:extLst>
      <p:ext uri="{BB962C8B-B14F-4D97-AF65-F5344CB8AC3E}">
        <p14:creationId xmlns:p14="http://schemas.microsoft.com/office/powerpoint/2010/main" val="35362568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533400"/>
            <a:ext cx="2552700" cy="56388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066800" y="533400"/>
            <a:ext cx="7505700" cy="563880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6764DA5-CD3D-4590-A511-FCD3BC7A793E}" type="datetimeFigureOut">
              <a:rPr lang="en-US" smtClean="0"/>
              <a:t>5/30/18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a:p>
        </p:txBody>
      </p:sp>
    </p:spTree>
    <p:extLst>
      <p:ext uri="{BB962C8B-B14F-4D97-AF65-F5344CB8AC3E}">
        <p14:creationId xmlns:p14="http://schemas.microsoft.com/office/powerpoint/2010/main" val="13586516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2F5661D-6934-4B32-B92C-470368BF1EC6}" type="datetimeFigureOut">
              <a:rPr lang="en-US" smtClean="0"/>
              <a:t>5/30/18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a:p>
        </p:txBody>
      </p:sp>
    </p:spTree>
    <p:extLst>
      <p:ext uri="{BB962C8B-B14F-4D97-AF65-F5344CB8AC3E}">
        <p14:creationId xmlns:p14="http://schemas.microsoft.com/office/powerpoint/2010/main" val="34050823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0" y="4917989"/>
            <a:ext cx="12192000" cy="194001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2167128" y="1225296"/>
            <a:ext cx="9281160" cy="3520440"/>
          </a:xfrm>
        </p:spPr>
        <p:txBody>
          <a:bodyPr anchor="ctr">
            <a:normAutofit/>
          </a:bodyPr>
          <a:lstStyle>
            <a:lvl1pPr>
              <a:lnSpc>
                <a:spcPct val="80000"/>
              </a:lnSpc>
              <a:defRPr sz="8000" b="0"/>
            </a:lvl1pPr>
          </a:lstStyle>
          <a:p>
            <a:r>
              <a:rPr lang="en-US"/>
              <a:t>Click to edit Master title style</a:t>
            </a:r>
            <a:endParaRPr lang="en-US" dirty="0"/>
          </a:p>
        </p:txBody>
      </p:sp>
      <p:sp>
        <p:nvSpPr>
          <p:cNvPr id="3" name="Text Placeholder 2"/>
          <p:cNvSpPr>
            <a:spLocks noGrp="1"/>
          </p:cNvSpPr>
          <p:nvPr>
            <p:ph type="body" idx="1"/>
          </p:nvPr>
        </p:nvSpPr>
        <p:spPr>
          <a:xfrm>
            <a:off x="2165774" y="5020056"/>
            <a:ext cx="9052560" cy="1066800"/>
          </a:xfrm>
        </p:spPr>
        <p:txBody>
          <a:bodyPr anchor="t">
            <a:normAutofit/>
          </a:bodyPr>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a:xfrm>
            <a:off x="8593667" y="6272784"/>
            <a:ext cx="2644309" cy="365125"/>
          </a:xfrm>
        </p:spPr>
        <p:txBody>
          <a:bodyPr/>
          <a:lstStyle/>
          <a:p>
            <a:fld id="{C6F822A4-8DA6-4447-9B1F-C5DB58435268}" type="datetimeFigureOut">
              <a:rPr lang="en-US" smtClean="0"/>
              <a:t>5/30/18</a:t>
            </a:fld>
            <a:endParaRPr lang="en-US" dirty="0"/>
          </a:p>
        </p:txBody>
      </p:sp>
      <p:sp>
        <p:nvSpPr>
          <p:cNvPr id="5" name="Footer Placeholder 4"/>
          <p:cNvSpPr>
            <a:spLocks noGrp="1"/>
          </p:cNvSpPr>
          <p:nvPr>
            <p:ph type="ftr" sz="quarter" idx="11"/>
          </p:nvPr>
        </p:nvSpPr>
        <p:spPr>
          <a:xfrm>
            <a:off x="2182708" y="6272784"/>
            <a:ext cx="6327648" cy="365125"/>
          </a:xfrm>
        </p:spPr>
        <p:txBody>
          <a:bodyPr/>
          <a:lstStyle/>
          <a:p>
            <a:endParaRPr lang="en-US" dirty="0"/>
          </a:p>
        </p:txBody>
      </p:sp>
      <p:grpSp>
        <p:nvGrpSpPr>
          <p:cNvPr id="8" name="Group 7"/>
          <p:cNvGrpSpPr/>
          <p:nvPr/>
        </p:nvGrpSpPr>
        <p:grpSpPr>
          <a:xfrm>
            <a:off x="897399" y="2325848"/>
            <a:ext cx="1080904" cy="1080902"/>
            <a:chOff x="9685338" y="4460675"/>
            <a:chExt cx="1080904" cy="1080902"/>
          </a:xfrm>
        </p:grpSpPr>
        <p:sp>
          <p:nvSpPr>
            <p:cNvPr id="9" name="Oval 8"/>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10" name="Oval 9"/>
            <p:cNvSpPr/>
            <p:nvPr/>
          </p:nvSpPr>
          <p:spPr>
            <a:xfrm>
              <a:off x="9793429" y="4568765"/>
              <a:ext cx="864723" cy="864722"/>
            </a:xfrm>
            <a:prstGeom prst="ellipse">
              <a:avLst/>
            </a:prstGeom>
            <a:noFill/>
            <a:ln w="25400" cap="flat" cmpd="sng" algn="ctr">
              <a:solidFill>
                <a:sysClr val="window" lastClr="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grpSp>
      <p:sp>
        <p:nvSpPr>
          <p:cNvPr id="6" name="Slide Number Placeholder 5"/>
          <p:cNvSpPr>
            <a:spLocks noGrp="1"/>
          </p:cNvSpPr>
          <p:nvPr>
            <p:ph type="sldNum" sz="quarter" idx="12"/>
          </p:nvPr>
        </p:nvSpPr>
        <p:spPr>
          <a:xfrm>
            <a:off x="843702" y="2506133"/>
            <a:ext cx="1188298" cy="720332"/>
          </a:xfrm>
        </p:spPr>
        <p:txBody>
          <a:bodyPr/>
          <a:lstStyle>
            <a:lvl1pPr>
              <a:defRPr sz="2800"/>
            </a:lvl1p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30435599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069848" y="2194560"/>
            <a:ext cx="4754880" cy="3977640"/>
          </a:xfrm>
        </p:spPr>
        <p:txBody>
          <a:bodyPr/>
          <a:lstStyle>
            <a:lvl1pPr>
              <a:defRPr sz="2000"/>
            </a:lvl1pPr>
            <a:lvl2pPr>
              <a:defRPr sz="1800"/>
            </a:lvl2pPr>
            <a:lvl3pPr>
              <a:defRPr sz="1600"/>
            </a:lvl3pPr>
            <a:lvl4pPr>
              <a:defRPr sz="1600"/>
            </a:lvl4pPr>
            <a:lvl5pPr>
              <a:defRPr sz="16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364224" y="2194560"/>
            <a:ext cx="4754880" cy="3977640"/>
          </a:xfrm>
        </p:spPr>
        <p:txBody>
          <a:bodyPr/>
          <a:lstStyle>
            <a:lvl1pPr>
              <a:defRPr sz="2000"/>
            </a:lvl1pPr>
            <a:lvl2pPr>
              <a:defRPr sz="1800"/>
            </a:lvl2pPr>
            <a:lvl3pPr>
              <a:defRPr sz="1600"/>
            </a:lvl3pPr>
            <a:lvl4pPr>
              <a:defRPr sz="1600"/>
            </a:lvl4pPr>
            <a:lvl5pPr>
              <a:defRPr sz="16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548D31E-DCDA-41A7-9C67-C4B11B94D21D}" type="datetimeFigureOut">
              <a:rPr lang="en-US" smtClean="0"/>
              <a:t>5/30/18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FAB73BC-B049-4115-A692-8D63A059BFB8}" type="slidenum">
              <a:rPr lang="en-US" smtClean="0"/>
              <a:t>‹#›</a:t>
            </a:fld>
            <a:endParaRPr lang="en-US"/>
          </a:p>
        </p:txBody>
      </p:sp>
    </p:spTree>
    <p:extLst>
      <p:ext uri="{BB962C8B-B14F-4D97-AF65-F5344CB8AC3E}">
        <p14:creationId xmlns:p14="http://schemas.microsoft.com/office/powerpoint/2010/main" val="42493787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066800"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069848"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364224"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364224"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B3762C0-B258-48F1-ADE6-176B4174CCDD}" type="datetimeFigureOut">
              <a:rPr lang="en-US" smtClean="0"/>
              <a:t>5/30/18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FAB73BC-B049-4115-A692-8D63A059BFB8}" type="slidenum">
              <a:rPr lang="en-US" smtClean="0"/>
              <a:t>‹#›</a:t>
            </a:fld>
            <a:endParaRPr lang="en-US"/>
          </a:p>
        </p:txBody>
      </p:sp>
      <p:sp>
        <p:nvSpPr>
          <p:cNvPr id="10" name="Title 9"/>
          <p:cNvSpPr>
            <a:spLocks noGrp="1"/>
          </p:cNvSpPr>
          <p:nvPr>
            <p:ph type="title"/>
          </p:nvPr>
        </p:nvSpPr>
        <p:spPr/>
        <p:txBody>
          <a:bodyPr/>
          <a:lstStyle/>
          <a:p>
            <a:r>
              <a:rPr lang="en-US"/>
              <a:t>Click to edit Master title style</a:t>
            </a:r>
            <a:endParaRPr lang="en-US" dirty="0"/>
          </a:p>
        </p:txBody>
      </p:sp>
    </p:spTree>
    <p:extLst>
      <p:ext uri="{BB962C8B-B14F-4D97-AF65-F5344CB8AC3E}">
        <p14:creationId xmlns:p14="http://schemas.microsoft.com/office/powerpoint/2010/main" val="10723781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677919A6-33EB-49BD-A62F-1FA56B9F9712}" type="datetimeFigureOut">
              <a:rPr lang="en-US" smtClean="0"/>
              <a:t>5/30/18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FAB73BC-B049-4115-A692-8D63A059BFB8}" type="slidenum">
              <a:rPr lang="en-US" smtClean="0"/>
              <a:t>‹#›</a:t>
            </a:fld>
            <a:endParaRPr lang="en-US"/>
          </a:p>
        </p:txBody>
      </p:sp>
      <p:sp>
        <p:nvSpPr>
          <p:cNvPr id="6" name="Title 5"/>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36818866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A4E7D1B-D673-4CF6-8672-009D42ABD2A0}" type="datetimeFigureOut">
              <a:rPr lang="en-US" smtClean="0"/>
              <a:t>5/30/18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FAB73BC-B049-4115-A692-8D63A059BFB8}" type="slidenum">
              <a:rPr lang="en-US" smtClean="0"/>
              <a:t>‹#›</a:t>
            </a:fld>
            <a:endParaRPr lang="en-US"/>
          </a:p>
        </p:txBody>
      </p:sp>
    </p:spTree>
    <p:extLst>
      <p:ext uri="{BB962C8B-B14F-4D97-AF65-F5344CB8AC3E}">
        <p14:creationId xmlns:p14="http://schemas.microsoft.com/office/powerpoint/2010/main" val="4922624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en-US"/>
              <a:t>Click to edit Master title style</a:t>
            </a:r>
            <a:endParaRPr lang="en-US" dirty="0"/>
          </a:p>
        </p:txBody>
      </p:sp>
      <p:sp>
        <p:nvSpPr>
          <p:cNvPr id="3" name="Content Placeholder 2"/>
          <p:cNvSpPr>
            <a:spLocks noGrp="1"/>
          </p:cNvSpPr>
          <p:nvPr>
            <p:ph idx="1"/>
          </p:nvPr>
        </p:nvSpPr>
        <p:spPr>
          <a:xfrm>
            <a:off x="838200" y="685800"/>
            <a:ext cx="6711696" cy="5020056"/>
          </a:xfrm>
        </p:spPr>
        <p:txBody>
          <a:bodyPr/>
          <a:lstStyle>
            <a:lvl1pPr>
              <a:defRPr sz="2000"/>
            </a:lvl1pPr>
            <a:lvl2pPr>
              <a:defRPr sz="1800"/>
            </a:lvl2pPr>
            <a:lvl3pPr>
              <a:defRPr sz="1600"/>
            </a:lvl3pPr>
            <a:lvl4pPr>
              <a:defRPr sz="1600"/>
            </a:lvl4pPr>
            <a:lvl5pPr>
              <a:defRPr sz="16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DA16AA21-1863-4931-97CB-99D0A168701B}" type="datetimeFigureOut">
              <a:rPr lang="en-US" smtClean="0"/>
              <a:t>5/30/18</a:t>
            </a:fld>
            <a:endParaRPr lang="en-US"/>
          </a:p>
        </p:txBody>
      </p:sp>
      <p:sp>
        <p:nvSpPr>
          <p:cNvPr id="6" name="Footer Placeholder 5"/>
          <p:cNvSpPr>
            <a:spLocks noGrp="1"/>
          </p:cNvSpPr>
          <p:nvPr>
            <p:ph type="ftr" sz="quarter" idx="11"/>
          </p:nvPr>
        </p:nvSpPr>
        <p:spPr/>
        <p:txBody>
          <a:bodyPr/>
          <a:lstStyle/>
          <a:p>
            <a:endParaRPr lang="en-US"/>
          </a:p>
        </p:txBody>
      </p:sp>
      <p:grpSp>
        <p:nvGrpSpPr>
          <p:cNvPr id="9" name="Group 8"/>
          <p:cNvGrpSpPr>
            <a:grpSpLocks noChangeAspect="1"/>
          </p:cNvGrpSpPr>
          <p:nvPr/>
        </p:nvGrpSpPr>
        <p:grpSpPr>
          <a:xfrm>
            <a:off x="11401725" y="6229681"/>
            <a:ext cx="457200" cy="457200"/>
            <a:chOff x="11361456" y="6195813"/>
            <a:chExt cx="548640" cy="548640"/>
          </a:xfrm>
        </p:grpSpPr>
        <p:sp>
          <p:nvSpPr>
            <p:cNvPr id="10" name="Oval 9"/>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11" name="Oval 10"/>
            <p:cNvSpPr/>
            <p:nvPr/>
          </p:nvSpPr>
          <p:spPr>
            <a:xfrm>
              <a:off x="11396488" y="6230844"/>
              <a:ext cx="478576" cy="478578"/>
            </a:xfrm>
            <a:prstGeom prst="ellipse">
              <a:avLst/>
            </a:prstGeom>
            <a:noFill/>
            <a:ln w="12700" cap="flat" cmpd="sng" algn="ctr">
              <a:solidFill>
                <a:sysClr val="window" lastClr="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grpSp>
      <p:sp>
        <p:nvSpPr>
          <p:cNvPr id="7" name="Slide Number Placeholder 6"/>
          <p:cNvSpPr>
            <a:spLocks noGrp="1"/>
          </p:cNvSpPr>
          <p:nvPr>
            <p:ph type="sldNum" sz="quarter" idx="12"/>
          </p:nvPr>
        </p:nvSpPr>
        <p:spPr/>
        <p:txBody>
          <a:bodyPr/>
          <a:lstStyle/>
          <a:p>
            <a:fld id="{4FAB73BC-B049-4115-A692-8D63A059BFB8}" type="slidenum">
              <a:rPr lang="en-US" smtClean="0"/>
              <a:t>‹#›</a:t>
            </a:fld>
            <a:endParaRPr lang="en-US"/>
          </a:p>
        </p:txBody>
      </p:sp>
    </p:spTree>
    <p:extLst>
      <p:ext uri="{BB962C8B-B14F-4D97-AF65-F5344CB8AC3E}">
        <p14:creationId xmlns:p14="http://schemas.microsoft.com/office/powerpoint/2010/main" val="14838976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1" name="Rectangle 10"/>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en-US"/>
              <a:t>Click to edit Master title style</a:t>
            </a:r>
            <a:endParaRPr lang="en-US" dirty="0"/>
          </a:p>
        </p:txBody>
      </p:sp>
      <p:sp>
        <p:nvSpPr>
          <p:cNvPr id="3" name="Picture Placeholder 2"/>
          <p:cNvSpPr>
            <a:spLocks noGrp="1"/>
          </p:cNvSpPr>
          <p:nvPr>
            <p:ph type="pic" idx="1"/>
          </p:nvPr>
        </p:nvSpPr>
        <p:spPr>
          <a:xfrm>
            <a:off x="0" y="0"/>
            <a:ext cx="8303740" cy="6858000"/>
          </a:xfrm>
          <a:solidFill>
            <a:schemeClr val="tx2">
              <a:lumMod val="20000"/>
              <a:lumOff val="80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3772C379-9A7C-4C87-A116-CBE9F58B04C5}" type="datetimeFigureOut">
              <a:rPr lang="en-US" smtClean="0"/>
              <a:t>5/30/18</a:t>
            </a:fld>
            <a:endParaRPr lang="en-US"/>
          </a:p>
        </p:txBody>
      </p:sp>
      <p:grpSp>
        <p:nvGrpSpPr>
          <p:cNvPr id="8" name="Group 7"/>
          <p:cNvGrpSpPr>
            <a:grpSpLocks noChangeAspect="1"/>
          </p:cNvGrpSpPr>
          <p:nvPr/>
        </p:nvGrpSpPr>
        <p:grpSpPr>
          <a:xfrm>
            <a:off x="11401725" y="6229681"/>
            <a:ext cx="457200" cy="457200"/>
            <a:chOff x="11361456" y="6195813"/>
            <a:chExt cx="548640" cy="548640"/>
          </a:xfrm>
        </p:grpSpPr>
        <p:sp>
          <p:nvSpPr>
            <p:cNvPr id="9" name="Oval 8"/>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10" name="Oval 9"/>
            <p:cNvSpPr/>
            <p:nvPr/>
          </p:nvSpPr>
          <p:spPr>
            <a:xfrm>
              <a:off x="11396488" y="6230844"/>
              <a:ext cx="478576" cy="478578"/>
            </a:xfrm>
            <a:prstGeom prst="ellipse">
              <a:avLst/>
            </a:prstGeom>
            <a:noFill/>
            <a:ln w="12700" cap="flat" cmpd="sng" algn="ctr">
              <a:solidFill>
                <a:sysClr val="window" lastClr="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grpSp>
      <p:sp>
        <p:nvSpPr>
          <p:cNvPr id="7" name="Slide Number Placeholder 6"/>
          <p:cNvSpPr>
            <a:spLocks noGrp="1"/>
          </p:cNvSpPr>
          <p:nvPr>
            <p:ph type="sldNum" sz="quarter" idx="12"/>
          </p:nvPr>
        </p:nvSpPr>
        <p:spPr/>
        <p:txBody>
          <a:bodyPr/>
          <a:lstStyle/>
          <a:p>
            <a:fld id="{4FAB73BC-B049-4115-A692-8D63A059BFB8}" type="slidenum">
              <a:rPr lang="en-US" smtClean="0"/>
              <a:t>‹#›</a:t>
            </a:fld>
            <a:endParaRPr lang="en-US"/>
          </a:p>
        </p:txBody>
      </p:sp>
    </p:spTree>
    <p:extLst>
      <p:ext uri="{BB962C8B-B14F-4D97-AF65-F5344CB8AC3E}">
        <p14:creationId xmlns:p14="http://schemas.microsoft.com/office/powerpoint/2010/main" val="42166151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microsoft.com/office/2007/relationships/hdphoto" Target="../media/hdphoto1.wdp"/></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69848" y="484632"/>
            <a:ext cx="10058400" cy="1609344"/>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69848" y="2121408"/>
            <a:ext cx="10058400" cy="4050792"/>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964424" y="6272784"/>
            <a:ext cx="3273552" cy="365125"/>
          </a:xfrm>
          <a:prstGeom prst="rect">
            <a:avLst/>
          </a:prstGeom>
        </p:spPr>
        <p:txBody>
          <a:bodyPr vert="horz" lIns="91440" tIns="45720" rIns="91440" bIns="45720" rtlCol="0" anchor="ctr"/>
          <a:lstStyle>
            <a:lvl1pPr algn="r">
              <a:defRPr sz="1100">
                <a:solidFill>
                  <a:schemeClr val="tx2"/>
                </a:solidFill>
              </a:defRPr>
            </a:lvl1pPr>
          </a:lstStyle>
          <a:p>
            <a:fld id="{8664C608-40B1-4030-A28D-5B74BC98ADCE}" type="datetimeFigureOut">
              <a:rPr lang="en-US" smtClean="0"/>
              <a:t>5/30/18</a:t>
            </a:fld>
            <a:endParaRPr lang="en-US" dirty="0"/>
          </a:p>
        </p:txBody>
      </p:sp>
      <p:sp>
        <p:nvSpPr>
          <p:cNvPr id="5" name="Footer Placeholder 4"/>
          <p:cNvSpPr>
            <a:spLocks noGrp="1"/>
          </p:cNvSpPr>
          <p:nvPr>
            <p:ph type="ftr" sz="quarter" idx="3"/>
          </p:nvPr>
        </p:nvSpPr>
        <p:spPr>
          <a:xfrm>
            <a:off x="1088136" y="6272784"/>
            <a:ext cx="6327648" cy="365125"/>
          </a:xfrm>
          <a:prstGeom prst="rect">
            <a:avLst/>
          </a:prstGeom>
        </p:spPr>
        <p:txBody>
          <a:bodyPr vert="horz" lIns="91440" tIns="45720" rIns="91440" bIns="45720" rtlCol="0" anchor="ctr"/>
          <a:lstStyle>
            <a:lvl1pPr algn="l">
              <a:defRPr sz="1100">
                <a:solidFill>
                  <a:schemeClr val="tx2"/>
                </a:solidFill>
              </a:defRPr>
            </a:lvl1pPr>
          </a:lstStyle>
          <a:p>
            <a:endParaRPr lang="en-US" dirty="0"/>
          </a:p>
        </p:txBody>
      </p:sp>
      <p:grpSp>
        <p:nvGrpSpPr>
          <p:cNvPr id="7" name="Group 6"/>
          <p:cNvGrpSpPr>
            <a:grpSpLocks noChangeAspect="1"/>
          </p:cNvGrpSpPr>
          <p:nvPr/>
        </p:nvGrpSpPr>
        <p:grpSpPr>
          <a:xfrm>
            <a:off x="11401725" y="6229681"/>
            <a:ext cx="457200" cy="457200"/>
            <a:chOff x="11361456" y="6195813"/>
            <a:chExt cx="548640" cy="548640"/>
          </a:xfrm>
        </p:grpSpPr>
        <p:sp>
          <p:nvSpPr>
            <p:cNvPr id="8" name="Oval 7"/>
            <p:cNvSpPr/>
            <p:nvPr/>
          </p:nvSpPr>
          <p:spPr>
            <a:xfrm>
              <a:off x="11361456" y="6195813"/>
              <a:ext cx="548640" cy="548640"/>
            </a:xfrm>
            <a:prstGeom prst="ellipse">
              <a:avLst/>
            </a:prstGeom>
            <a:blipFill dpi="0" rotWithShape="1">
              <a:blip r:embed="rId13">
                <a:duotone>
                  <a:schemeClr val="accent1">
                    <a:shade val="45000"/>
                    <a:satMod val="135000"/>
                  </a:schemeClr>
                  <a:prstClr val="white"/>
                </a:duotone>
                <a:extLst>
                  <a:ext uri="{BEBA8EAE-BF5A-486C-A8C5-ECC9F3942E4B}">
                    <a14:imgProps xmlns:a14="http://schemas.microsoft.com/office/drawing/2010/main">
                      <a14:imgLayer r:embed="rId14">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9" name="Oval 8"/>
            <p:cNvSpPr/>
            <p:nvPr/>
          </p:nvSpPr>
          <p:spPr>
            <a:xfrm>
              <a:off x="11396488" y="6230844"/>
              <a:ext cx="478576" cy="478578"/>
            </a:xfrm>
            <a:prstGeom prst="ellipse">
              <a:avLst/>
            </a:prstGeom>
            <a:noFill/>
            <a:ln w="12700" cap="flat" cmpd="sng" algn="ctr">
              <a:solidFill>
                <a:srgbClr val="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grpSp>
      <p:sp>
        <p:nvSpPr>
          <p:cNvPr id="6" name="Slide Number Placeholder 5"/>
          <p:cNvSpPr>
            <a:spLocks noGrp="1"/>
          </p:cNvSpPr>
          <p:nvPr>
            <p:ph type="sldNum" sz="quarter" idx="4"/>
          </p:nvPr>
        </p:nvSpPr>
        <p:spPr>
          <a:xfrm>
            <a:off x="11311128" y="6272784"/>
            <a:ext cx="640080" cy="365125"/>
          </a:xfrm>
          <a:prstGeom prst="rect">
            <a:avLst/>
          </a:prstGeom>
        </p:spPr>
        <p:txBody>
          <a:bodyPr vert="horz" lIns="91440" tIns="45720" rIns="91440" bIns="45720" rtlCol="0" anchor="ctr"/>
          <a:lstStyle>
            <a:lvl1pPr algn="ctr">
              <a:defRPr sz="1400" b="1">
                <a:solidFill>
                  <a:srgbClr val="FFFFFF"/>
                </a:solidFill>
                <a:latin typeface="+mj-lt"/>
              </a:defRPr>
            </a:lvl1p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3877551537"/>
      </p:ext>
    </p:extLst>
  </p:cSld>
  <p:clrMap bg1="lt1" tx1="dk1" bg2="lt2" tx2="dk2" accent1="accent1" accent2="accent2" accent3="accent3" accent4="accent4" accent5="accent5" accent6="accent6" hlink="hlink" folHlink="folHlink"/>
  <p:sldLayoutIdLst>
    <p:sldLayoutId id="2147483841" r:id="rId1"/>
    <p:sldLayoutId id="2147483842" r:id="rId2"/>
    <p:sldLayoutId id="2147483843" r:id="rId3"/>
    <p:sldLayoutId id="2147483844" r:id="rId4"/>
    <p:sldLayoutId id="2147483845" r:id="rId5"/>
    <p:sldLayoutId id="2147483846" r:id="rId6"/>
    <p:sldLayoutId id="2147483847" r:id="rId7"/>
    <p:sldLayoutId id="2147483848" r:id="rId8"/>
    <p:sldLayoutId id="2147483849" r:id="rId9"/>
    <p:sldLayoutId id="2147483850" r:id="rId10"/>
    <p:sldLayoutId id="2147483851" r:id="rId11"/>
  </p:sldLayoutIdLst>
  <p:hf sldNum="0" hdr="0" ftr="0" dt="0"/>
  <p:txStyles>
    <p:titleStyle>
      <a:lvl1pPr algn="l" defTabSz="914400" rtl="0" eaLnBrk="1" latinLnBrk="0" hangingPunct="1">
        <a:lnSpc>
          <a:spcPct val="90000"/>
        </a:lnSpc>
        <a:spcBef>
          <a:spcPct val="0"/>
        </a:spcBef>
        <a:buNone/>
        <a:defRPr sz="5400" kern="1200" cap="all" baseline="0">
          <a:blipFill>
            <a:blip r:embed="rId15">
              <a:extLst>
                <a:ext uri="{28A0092B-C50C-407E-A947-70E740481C1C}">
                  <a14:useLocalDpi xmlns:a14="http://schemas.microsoft.com/office/drawing/2010/main" val="0"/>
                </a:ext>
              </a:extLst>
            </a:blip>
            <a:tile tx="6350" ty="-127000" sx="65000" sy="64000" flip="none" algn="tl"/>
          </a:blip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lumMod val="75000"/>
          </a:schemeClr>
        </a:buClr>
        <a:buSzPct val="85000"/>
        <a:buFont typeface="Wingdings" pitchFamily="2" charset="2"/>
        <a:buChar char="§"/>
        <a:defRPr sz="2000" kern="1200">
          <a:solidFill>
            <a:schemeClr val="tx1"/>
          </a:solidFill>
          <a:latin typeface="+mn-lt"/>
          <a:ea typeface="+mn-ea"/>
          <a:cs typeface="+mn-cs"/>
        </a:defRPr>
      </a:lvl1pPr>
      <a:lvl2pPr marL="45720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800" kern="1200">
          <a:solidFill>
            <a:schemeClr val="tx1"/>
          </a:solidFill>
          <a:latin typeface="+mn-lt"/>
          <a:ea typeface="+mn-ea"/>
          <a:cs typeface="+mn-cs"/>
        </a:defRPr>
      </a:lvl2pPr>
      <a:lvl3pPr marL="73152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3pPr>
      <a:lvl4pPr marL="100584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4pPr>
      <a:lvl5pPr marL="128016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5pPr>
      <a:lvl6pPr marL="16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6pPr>
      <a:lvl7pPr marL="19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7pPr>
      <a:lvl8pPr marL="22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8pPr>
      <a:lvl9pPr marL="25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www.uscis.gov/policymanual/HTML/PolicyManual-Volume7-PartB-Chapter4.html#footnote-28"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hyperlink" Target="https://www.uscis.gov/policymanual/HTML/PolicyManual-Volume7-PartB-Chapter3.html#footnote-3"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www.uscis.gov/policymanual/HTML/PolicyManual-Volume7-PartB-Chapter3.html#footnote-3"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www.uscis.gov/policymanual/HTML/PolicyManual-Volume7-PartB-Chapter3.html#footnote-3"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495C85-50E5-F440-AAAC-6941564A46AC}"/>
              </a:ext>
            </a:extLst>
          </p:cNvPr>
          <p:cNvSpPr>
            <a:spLocks noGrp="1"/>
          </p:cNvSpPr>
          <p:nvPr>
            <p:ph type="ctrTitle"/>
          </p:nvPr>
        </p:nvSpPr>
        <p:spPr>
          <a:xfrm>
            <a:off x="1051560" y="1432223"/>
            <a:ext cx="9966960" cy="3035808"/>
          </a:xfrm>
        </p:spPr>
        <p:txBody>
          <a:bodyPr/>
          <a:lstStyle/>
          <a:p>
            <a:br>
              <a:rPr lang="en-US" dirty="0"/>
            </a:br>
            <a:r>
              <a:rPr lang="en-US" sz="6600" dirty="0" err="1"/>
              <a:t>BarS</a:t>
            </a:r>
            <a:r>
              <a:rPr lang="en-US" sz="6600" dirty="0"/>
              <a:t> to </a:t>
            </a:r>
            <a:r>
              <a:rPr lang="en-US" sz="6600" dirty="0" err="1"/>
              <a:t>AdjusTment</a:t>
            </a:r>
            <a:r>
              <a:rPr lang="en-US" sz="6600" dirty="0"/>
              <a:t> of status</a:t>
            </a:r>
            <a:br>
              <a:rPr lang="en-US" dirty="0"/>
            </a:br>
            <a:endParaRPr lang="en-US" dirty="0"/>
          </a:p>
        </p:txBody>
      </p:sp>
      <p:sp>
        <p:nvSpPr>
          <p:cNvPr id="3" name="Subtitle 2">
            <a:extLst>
              <a:ext uri="{FF2B5EF4-FFF2-40B4-BE49-F238E27FC236}">
                <a16:creationId xmlns:a16="http://schemas.microsoft.com/office/drawing/2014/main" id="{2C3C9689-85E3-904A-9A53-FD0E844AA365}"/>
              </a:ext>
            </a:extLst>
          </p:cNvPr>
          <p:cNvSpPr>
            <a:spLocks noGrp="1"/>
          </p:cNvSpPr>
          <p:nvPr>
            <p:ph type="subTitle" idx="1"/>
          </p:nvPr>
        </p:nvSpPr>
        <p:spPr/>
        <p:txBody>
          <a:bodyPr/>
          <a:lstStyle/>
          <a:p>
            <a:r>
              <a:rPr lang="en-US" dirty="0"/>
              <a:t>Under INA §245</a:t>
            </a:r>
          </a:p>
        </p:txBody>
      </p:sp>
    </p:spTree>
    <p:extLst>
      <p:ext uri="{BB962C8B-B14F-4D97-AF65-F5344CB8AC3E}">
        <p14:creationId xmlns:p14="http://schemas.microsoft.com/office/powerpoint/2010/main" val="38022502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15FE26-0DA3-5049-91C2-288AFE12890F}"/>
              </a:ext>
            </a:extLst>
          </p:cNvPr>
          <p:cNvSpPr>
            <a:spLocks noGrp="1"/>
          </p:cNvSpPr>
          <p:nvPr>
            <p:ph type="title"/>
          </p:nvPr>
        </p:nvSpPr>
        <p:spPr/>
        <p:txBody>
          <a:bodyPr/>
          <a:lstStyle/>
          <a:p>
            <a:r>
              <a:rPr lang="en-US" dirty="0"/>
              <a:t>Visa/status violation periods that can be excused</a:t>
            </a:r>
          </a:p>
        </p:txBody>
      </p:sp>
      <p:sp>
        <p:nvSpPr>
          <p:cNvPr id="3" name="Content Placeholder 2">
            <a:extLst>
              <a:ext uri="{FF2B5EF4-FFF2-40B4-BE49-F238E27FC236}">
                <a16:creationId xmlns:a16="http://schemas.microsoft.com/office/drawing/2014/main" id="{9723FD4F-B548-974E-85FB-7EED81CC1031}"/>
              </a:ext>
            </a:extLst>
          </p:cNvPr>
          <p:cNvSpPr>
            <a:spLocks noGrp="1"/>
          </p:cNvSpPr>
          <p:nvPr>
            <p:ph idx="1"/>
          </p:nvPr>
        </p:nvSpPr>
        <p:spPr/>
        <p:txBody>
          <a:bodyPr/>
          <a:lstStyle/>
          <a:p>
            <a:r>
              <a:rPr lang="en-US" b="1" dirty="0"/>
              <a:t>Periods out of F, M, or J Status If Person Was Later Reinstated</a:t>
            </a:r>
          </a:p>
          <a:p>
            <a:r>
              <a:rPr lang="en-US" b="1" dirty="0"/>
              <a:t>No Fault of the Adjustment Applicant, or Violation Due to Technical Reasons</a:t>
            </a:r>
          </a:p>
          <a:p>
            <a:r>
              <a:rPr lang="en-US" b="1" dirty="0"/>
              <a:t>Periods During Which an Ultimately Approved Change or Extension Petition Was Pending</a:t>
            </a:r>
          </a:p>
          <a:p>
            <a:endParaRPr lang="en-US" b="1" dirty="0"/>
          </a:p>
          <a:p>
            <a:endParaRPr lang="en-US" dirty="0"/>
          </a:p>
        </p:txBody>
      </p:sp>
    </p:spTree>
    <p:extLst>
      <p:ext uri="{BB962C8B-B14F-4D97-AF65-F5344CB8AC3E}">
        <p14:creationId xmlns:p14="http://schemas.microsoft.com/office/powerpoint/2010/main" val="83336527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8CA713-82DA-BA4A-8F6C-075E8D9AFB63}"/>
              </a:ext>
            </a:extLst>
          </p:cNvPr>
          <p:cNvSpPr>
            <a:spLocks noGrp="1"/>
          </p:cNvSpPr>
          <p:nvPr>
            <p:ph type="title"/>
          </p:nvPr>
        </p:nvSpPr>
        <p:spPr/>
        <p:txBody>
          <a:bodyPr>
            <a:normAutofit fontScale="90000"/>
          </a:bodyPr>
          <a:lstStyle/>
          <a:p>
            <a:r>
              <a:rPr lang="en-US" b="1" dirty="0"/>
              <a:t>Reinstatement to F, M, or J Status</a:t>
            </a:r>
            <a:br>
              <a:rPr lang="en-US" b="1" dirty="0"/>
            </a:br>
            <a:endParaRPr lang="en-US" dirty="0"/>
          </a:p>
        </p:txBody>
      </p:sp>
      <p:sp>
        <p:nvSpPr>
          <p:cNvPr id="3" name="Content Placeholder 2">
            <a:extLst>
              <a:ext uri="{FF2B5EF4-FFF2-40B4-BE49-F238E27FC236}">
                <a16:creationId xmlns:a16="http://schemas.microsoft.com/office/drawing/2014/main" id="{E5921A02-6B14-D542-8D6B-7E84A959A9D2}"/>
              </a:ext>
            </a:extLst>
          </p:cNvPr>
          <p:cNvSpPr>
            <a:spLocks noGrp="1"/>
          </p:cNvSpPr>
          <p:nvPr>
            <p:ph idx="1"/>
          </p:nvPr>
        </p:nvSpPr>
        <p:spPr/>
        <p:txBody>
          <a:bodyPr/>
          <a:lstStyle/>
          <a:p>
            <a:r>
              <a:rPr lang="en-US" dirty="0"/>
              <a:t>Status violation resulted from circumstances beyond the student or exchange visitor’s control, such as a natural disaster, illness or closure of a school, oversight or neglect by the designated school officer (DSO) or responsible officer (RO), or the reduction in the student’s course load authorized by the DSO</a:t>
            </a:r>
          </a:p>
          <a:p>
            <a:r>
              <a:rPr lang="en-US" dirty="0"/>
              <a:t>Must have applied for (I-539) and been granted reinstatement</a:t>
            </a:r>
          </a:p>
        </p:txBody>
      </p:sp>
    </p:spTree>
    <p:extLst>
      <p:ext uri="{BB962C8B-B14F-4D97-AF65-F5344CB8AC3E}">
        <p14:creationId xmlns:p14="http://schemas.microsoft.com/office/powerpoint/2010/main" val="137776312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4DE9A8-C3F5-0647-B4AE-E3F5F54CC27E}"/>
              </a:ext>
            </a:extLst>
          </p:cNvPr>
          <p:cNvSpPr>
            <a:spLocks noGrp="1"/>
          </p:cNvSpPr>
          <p:nvPr>
            <p:ph type="title"/>
          </p:nvPr>
        </p:nvSpPr>
        <p:spPr/>
        <p:txBody>
          <a:bodyPr/>
          <a:lstStyle/>
          <a:p>
            <a:r>
              <a:rPr lang="en-US" dirty="0"/>
              <a:t>No FAULT/TECHNICAL REASONS</a:t>
            </a:r>
          </a:p>
        </p:txBody>
      </p:sp>
      <p:sp>
        <p:nvSpPr>
          <p:cNvPr id="3" name="Content Placeholder 2">
            <a:extLst>
              <a:ext uri="{FF2B5EF4-FFF2-40B4-BE49-F238E27FC236}">
                <a16:creationId xmlns:a16="http://schemas.microsoft.com/office/drawing/2014/main" id="{458792D5-03FB-F04E-B94E-E8756BE81F8F}"/>
              </a:ext>
            </a:extLst>
          </p:cNvPr>
          <p:cNvSpPr>
            <a:spLocks noGrp="1"/>
          </p:cNvSpPr>
          <p:nvPr>
            <p:ph idx="1"/>
          </p:nvPr>
        </p:nvSpPr>
        <p:spPr/>
        <p:txBody>
          <a:bodyPr>
            <a:normAutofit lnSpcReduction="10000"/>
          </a:bodyPr>
          <a:lstStyle/>
          <a:p>
            <a:r>
              <a:rPr lang="en-US" dirty="0"/>
              <a:t>Inaction of another person or organization designated by regulation to act on behalf of an applicant or over whose actions the applicant has no control, if the inaction is acknowledged by that person or organization</a:t>
            </a:r>
            <a:br>
              <a:rPr lang="en-US" dirty="0"/>
            </a:br>
            <a:r>
              <a:rPr lang="en-US" dirty="0"/>
              <a:t>​</a:t>
            </a:r>
          </a:p>
          <a:p>
            <a:r>
              <a:rPr lang="en-US" dirty="0"/>
              <a:t>Technical violation resulting from inaction of USCIS; </a:t>
            </a:r>
            <a:br>
              <a:rPr lang="en-US" dirty="0"/>
            </a:br>
            <a:r>
              <a:rPr lang="en-US" dirty="0"/>
              <a:t>​</a:t>
            </a:r>
          </a:p>
          <a:p>
            <a:r>
              <a:rPr lang="en-US" dirty="0"/>
              <a:t>Technical violation caused by the physical inability of the applicant to request an extension of nonimmigrant stay from USCIS in person or by mail</a:t>
            </a:r>
            <a:br>
              <a:rPr lang="en-US" dirty="0"/>
            </a:br>
            <a:r>
              <a:rPr lang="en-US" dirty="0"/>
              <a:t>​</a:t>
            </a:r>
          </a:p>
          <a:p>
            <a:r>
              <a:rPr lang="en-US" dirty="0"/>
              <a:t>Technical violation resulting from legacy Immigration and Naturalization Service (INS)’s application of the 5-year or 6-year period of stay for certain H-1 nurses, if the nurse was re-instated to H-1 status as a result of the Immigration Amendments of 1988.</a:t>
            </a:r>
            <a:r>
              <a:rPr lang="en-US" b="1" baseline="30000" dirty="0">
                <a:hlinkClick r:id="rId2"/>
              </a:rPr>
              <a:t> </a:t>
            </a:r>
            <a:endParaRPr lang="en-US" dirty="0"/>
          </a:p>
          <a:p>
            <a:endParaRPr lang="en-US" dirty="0"/>
          </a:p>
        </p:txBody>
      </p:sp>
    </p:spTree>
    <p:extLst>
      <p:ext uri="{BB962C8B-B14F-4D97-AF65-F5344CB8AC3E}">
        <p14:creationId xmlns:p14="http://schemas.microsoft.com/office/powerpoint/2010/main" val="47828070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48DB0A-282A-454E-8529-74767C1A2C8D}"/>
              </a:ext>
            </a:extLst>
          </p:cNvPr>
          <p:cNvSpPr>
            <a:spLocks noGrp="1"/>
          </p:cNvSpPr>
          <p:nvPr>
            <p:ph type="title"/>
          </p:nvPr>
        </p:nvSpPr>
        <p:spPr/>
        <p:txBody>
          <a:bodyPr/>
          <a:lstStyle/>
          <a:p>
            <a:r>
              <a:rPr lang="en-US" dirty="0"/>
              <a:t>Inaction of Designated Official or Organization </a:t>
            </a:r>
          </a:p>
        </p:txBody>
      </p:sp>
      <p:sp>
        <p:nvSpPr>
          <p:cNvPr id="3" name="Content Placeholder 2">
            <a:extLst>
              <a:ext uri="{FF2B5EF4-FFF2-40B4-BE49-F238E27FC236}">
                <a16:creationId xmlns:a16="http://schemas.microsoft.com/office/drawing/2014/main" id="{232FF685-39E8-0F4A-BD9E-AD6ED47B6AA7}"/>
              </a:ext>
            </a:extLst>
          </p:cNvPr>
          <p:cNvSpPr>
            <a:spLocks noGrp="1"/>
          </p:cNvSpPr>
          <p:nvPr>
            <p:ph idx="1"/>
          </p:nvPr>
        </p:nvSpPr>
        <p:spPr/>
        <p:txBody>
          <a:bodyPr/>
          <a:lstStyle/>
          <a:p>
            <a:r>
              <a:rPr lang="en-US" dirty="0"/>
              <a:t>Failure of a designated school official or exchange visitor program sponsor to provide required notification to USCIS of an applicant’s continuation of status or to forward a request for continuation of an applicant’s status to USCIS</a:t>
            </a:r>
          </a:p>
          <a:p>
            <a:pPr lvl="1"/>
            <a:r>
              <a:rPr lang="en-US" dirty="0"/>
              <a:t>The official or organization designated to act on behalf of the applicant must notify USCIS and acknowledge responsibility for the inaction</a:t>
            </a:r>
          </a:p>
          <a:p>
            <a:pPr lvl="1"/>
            <a:r>
              <a:rPr lang="en-US" dirty="0"/>
              <a:t>Does not include instances in which a petitioner delays completing required documents to give to the applicant for submission to USCIS</a:t>
            </a:r>
          </a:p>
          <a:p>
            <a:pPr lvl="1"/>
            <a:r>
              <a:rPr lang="en-US" dirty="0"/>
              <a:t>Does not apply to most claims that an applicant’s attorney or representative provided ineffective counsel or failed to file an application or other documents to USCIS on the applicant’s behalf</a:t>
            </a:r>
          </a:p>
        </p:txBody>
      </p:sp>
    </p:spTree>
    <p:extLst>
      <p:ext uri="{BB962C8B-B14F-4D97-AF65-F5344CB8AC3E}">
        <p14:creationId xmlns:p14="http://schemas.microsoft.com/office/powerpoint/2010/main" val="231311008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589858-2F7F-454D-BF11-7A427C4CA746}"/>
              </a:ext>
            </a:extLst>
          </p:cNvPr>
          <p:cNvSpPr>
            <a:spLocks noGrp="1"/>
          </p:cNvSpPr>
          <p:nvPr>
            <p:ph type="title"/>
          </p:nvPr>
        </p:nvSpPr>
        <p:spPr/>
        <p:txBody>
          <a:bodyPr/>
          <a:lstStyle/>
          <a:p>
            <a:r>
              <a:rPr lang="en-US" dirty="0"/>
              <a:t>Technical Violation Resulting from Inaction of USCIS</a:t>
            </a:r>
          </a:p>
        </p:txBody>
      </p:sp>
      <p:sp>
        <p:nvSpPr>
          <p:cNvPr id="3" name="Content Placeholder 2">
            <a:extLst>
              <a:ext uri="{FF2B5EF4-FFF2-40B4-BE49-F238E27FC236}">
                <a16:creationId xmlns:a16="http://schemas.microsoft.com/office/drawing/2014/main" id="{1D2A527D-ABC7-8944-9F30-C24BFA6871C5}"/>
              </a:ext>
            </a:extLst>
          </p:cNvPr>
          <p:cNvSpPr>
            <a:spLocks noGrp="1"/>
          </p:cNvSpPr>
          <p:nvPr>
            <p:ph idx="1"/>
          </p:nvPr>
        </p:nvSpPr>
        <p:spPr/>
        <p:txBody>
          <a:bodyPr>
            <a:normAutofit fontScale="85000" lnSpcReduction="10000"/>
          </a:bodyPr>
          <a:lstStyle/>
          <a:p>
            <a:pPr>
              <a:lnSpc>
                <a:spcPct val="120000"/>
              </a:lnSpc>
              <a:spcBef>
                <a:spcPts val="600"/>
              </a:spcBef>
            </a:pPr>
            <a:r>
              <a:rPr lang="en-US" dirty="0"/>
              <a:t>USCIS failed to adjudicate a properly and timely filed request to extend or change nonimmigrant status. (USCIS inaction on labor cert or IV petition not an excuse.)</a:t>
            </a:r>
          </a:p>
          <a:p>
            <a:pPr lvl="1">
              <a:lnSpc>
                <a:spcPct val="120000"/>
              </a:lnSpc>
              <a:spcBef>
                <a:spcPts val="600"/>
              </a:spcBef>
            </a:pPr>
            <a:r>
              <a:rPr lang="en-US" dirty="0"/>
              <a:t>The applicant properly filed an application to extend or change nonimmigrant status prior to the expiration date of his or her nonimmigrant status;</a:t>
            </a:r>
          </a:p>
          <a:p>
            <a:pPr lvl="1">
              <a:lnSpc>
                <a:spcPct val="120000"/>
              </a:lnSpc>
              <a:spcBef>
                <a:spcPts val="600"/>
              </a:spcBef>
            </a:pPr>
            <a:r>
              <a:rPr lang="en-US" dirty="0"/>
              <a:t>​The applicant was a bona fide nonimmigrant at the time of filing his or her application to extend or change nonimmigrant status, which includes establishing intent consistent with the terms and conditions of the nonimmigrant status sought;</a:t>
            </a:r>
          </a:p>
          <a:p>
            <a:pPr lvl="1">
              <a:lnSpc>
                <a:spcPct val="120000"/>
              </a:lnSpc>
              <a:spcBef>
                <a:spcPts val="600"/>
              </a:spcBef>
            </a:pPr>
            <a:r>
              <a:rPr lang="en-US" dirty="0"/>
              <a:t>​The applicant filed an application to extend or change nonimmigrant status that was meritorious in fact, not frivolous or fraudulent, or otherwise designed to delay removal or departure from the United States;</a:t>
            </a:r>
          </a:p>
          <a:p>
            <a:pPr lvl="1">
              <a:lnSpc>
                <a:spcPct val="120000"/>
              </a:lnSpc>
              <a:spcBef>
                <a:spcPts val="600"/>
              </a:spcBef>
            </a:pPr>
            <a:r>
              <a:rPr lang="en-US" dirty="0"/>
              <a:t>​The applicant has not otherwise violated his or her nonimmigrant status;</a:t>
            </a:r>
          </a:p>
          <a:p>
            <a:pPr lvl="1">
              <a:lnSpc>
                <a:spcPct val="120000"/>
              </a:lnSpc>
              <a:spcBef>
                <a:spcPts val="600"/>
              </a:spcBef>
            </a:pPr>
            <a:r>
              <a:rPr lang="en-US" dirty="0"/>
              <a:t>​The applicant remained a bona fide nonimmigrant until the time he or she properly filed an adjustment application; and </a:t>
            </a:r>
          </a:p>
          <a:p>
            <a:pPr lvl="1">
              <a:lnSpc>
                <a:spcPct val="120000"/>
              </a:lnSpc>
              <a:spcBef>
                <a:spcPts val="600"/>
              </a:spcBef>
            </a:pPr>
            <a:r>
              <a:rPr lang="en-US" dirty="0"/>
              <a:t>The applicant is not in removal proceedings.</a:t>
            </a:r>
          </a:p>
          <a:p>
            <a:pPr>
              <a:lnSpc>
                <a:spcPct val="120000"/>
              </a:lnSpc>
              <a:spcBef>
                <a:spcPts val="600"/>
              </a:spcBef>
            </a:pPr>
            <a:endParaRPr lang="en-US" dirty="0"/>
          </a:p>
        </p:txBody>
      </p:sp>
    </p:spTree>
    <p:extLst>
      <p:ext uri="{BB962C8B-B14F-4D97-AF65-F5344CB8AC3E}">
        <p14:creationId xmlns:p14="http://schemas.microsoft.com/office/powerpoint/2010/main" val="218628131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779C6E-E227-3448-A0B3-F3C14F78E6EE}"/>
              </a:ext>
            </a:extLst>
          </p:cNvPr>
          <p:cNvSpPr>
            <a:spLocks noGrp="1"/>
          </p:cNvSpPr>
          <p:nvPr>
            <p:ph type="title"/>
          </p:nvPr>
        </p:nvSpPr>
        <p:spPr/>
        <p:txBody>
          <a:bodyPr/>
          <a:lstStyle/>
          <a:p>
            <a:r>
              <a:rPr lang="en-US" dirty="0"/>
              <a:t>Technical Violation Caused by the Physical Inability of the Applicant</a:t>
            </a:r>
          </a:p>
        </p:txBody>
      </p:sp>
      <p:sp>
        <p:nvSpPr>
          <p:cNvPr id="3" name="Content Placeholder 2">
            <a:extLst>
              <a:ext uri="{FF2B5EF4-FFF2-40B4-BE49-F238E27FC236}">
                <a16:creationId xmlns:a16="http://schemas.microsoft.com/office/drawing/2014/main" id="{682DE613-1B10-3447-B9CF-6D693B95931A}"/>
              </a:ext>
            </a:extLst>
          </p:cNvPr>
          <p:cNvSpPr>
            <a:spLocks noGrp="1"/>
          </p:cNvSpPr>
          <p:nvPr>
            <p:ph idx="1"/>
          </p:nvPr>
        </p:nvSpPr>
        <p:spPr/>
        <p:txBody>
          <a:bodyPr>
            <a:normAutofit/>
          </a:bodyPr>
          <a:lstStyle/>
          <a:p>
            <a:r>
              <a:rPr lang="en-US" dirty="0"/>
              <a:t>Hospitalized with an illness or medical condition at the time the nonimmigrant status expires</a:t>
            </a:r>
          </a:p>
          <a:p>
            <a:r>
              <a:rPr lang="en-US" dirty="0"/>
              <a:t>Subject to a physical impairment such that the nature, scope, and duration of the physical impairment reasonably prevented the applicant from filing an extension or change of status application</a:t>
            </a:r>
          </a:p>
          <a:p>
            <a:r>
              <a:rPr lang="en-US" dirty="0"/>
              <a:t>Not otherwise violated nonimmigrant status;</a:t>
            </a:r>
          </a:p>
          <a:p>
            <a:r>
              <a:rPr lang="en-US" dirty="0"/>
              <a:t>Remained a bona fide nonimmigrant until filing of adjustment application​</a:t>
            </a:r>
          </a:p>
          <a:p>
            <a:r>
              <a:rPr lang="en-US" dirty="0"/>
              <a:t>Not in removal proceedings</a:t>
            </a:r>
          </a:p>
          <a:p>
            <a:r>
              <a:rPr lang="en-US" dirty="0"/>
              <a:t>Must include a corroborating letter from the hospital, attending, or treating physician that explains the circumstances, nature, scope, and duration of the physical impairment</a:t>
            </a:r>
          </a:p>
          <a:p>
            <a:endParaRPr lang="en-US" dirty="0"/>
          </a:p>
        </p:txBody>
      </p:sp>
    </p:spTree>
    <p:extLst>
      <p:ext uri="{BB962C8B-B14F-4D97-AF65-F5344CB8AC3E}">
        <p14:creationId xmlns:p14="http://schemas.microsoft.com/office/powerpoint/2010/main" val="345404532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6EBF3F-658B-9847-97F1-F9AEB02AA452}"/>
              </a:ext>
            </a:extLst>
          </p:cNvPr>
          <p:cNvSpPr>
            <a:spLocks noGrp="1"/>
          </p:cNvSpPr>
          <p:nvPr>
            <p:ph type="title"/>
          </p:nvPr>
        </p:nvSpPr>
        <p:spPr/>
        <p:txBody>
          <a:bodyPr/>
          <a:lstStyle/>
          <a:p>
            <a:r>
              <a:rPr lang="en-US" dirty="0"/>
              <a:t>Pending application to extend or change status</a:t>
            </a:r>
          </a:p>
        </p:txBody>
      </p:sp>
      <p:sp>
        <p:nvSpPr>
          <p:cNvPr id="3" name="Content Placeholder 2">
            <a:extLst>
              <a:ext uri="{FF2B5EF4-FFF2-40B4-BE49-F238E27FC236}">
                <a16:creationId xmlns:a16="http://schemas.microsoft.com/office/drawing/2014/main" id="{51292189-339C-5D4B-8449-96B6B28DC60B}"/>
              </a:ext>
            </a:extLst>
          </p:cNvPr>
          <p:cNvSpPr>
            <a:spLocks noGrp="1"/>
          </p:cNvSpPr>
          <p:nvPr>
            <p:ph idx="1"/>
          </p:nvPr>
        </p:nvSpPr>
        <p:spPr/>
        <p:txBody>
          <a:bodyPr/>
          <a:lstStyle/>
          <a:p>
            <a:r>
              <a:rPr lang="en-US" dirty="0"/>
              <a:t>Approved extension: start date of the extended status is retroactive to the expiration date of the initial or previously extended period of status. USCIS considers the foreign national to have continuously maintained lawful status for purposes of adjusting status.</a:t>
            </a:r>
          </a:p>
          <a:p>
            <a:r>
              <a:rPr lang="en-US" dirty="0"/>
              <a:t>Approved change of status: start date for the new nonimmigrant status is effective on the date of approval. USCIS considers the nonimmigrant to have continued to maintain a lawful status</a:t>
            </a:r>
            <a:r>
              <a:rPr lang="en-US" b="1" dirty="0"/>
              <a:t> </a:t>
            </a:r>
            <a:r>
              <a:rPr lang="en-US" dirty="0"/>
              <a:t>only if: (1) the change application was timely filed (or lateness excused); (2) the change application was granted; and (3) the nonimmigrant did not violate any terms and conditions of the initial status.</a:t>
            </a:r>
          </a:p>
          <a:p>
            <a:r>
              <a:rPr lang="en-US" dirty="0"/>
              <a:t>Denied extension or change: period out of status when application pending not excused</a:t>
            </a:r>
          </a:p>
          <a:p>
            <a:pPr marL="0" indent="0">
              <a:buNone/>
            </a:pPr>
            <a:endParaRPr lang="en-US" dirty="0"/>
          </a:p>
        </p:txBody>
      </p:sp>
    </p:spTree>
    <p:extLst>
      <p:ext uri="{BB962C8B-B14F-4D97-AF65-F5344CB8AC3E}">
        <p14:creationId xmlns:p14="http://schemas.microsoft.com/office/powerpoint/2010/main" val="110678073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945EE6-0F4E-A34C-9763-98CD187F5CFC}"/>
              </a:ext>
            </a:extLst>
          </p:cNvPr>
          <p:cNvSpPr>
            <a:spLocks noGrp="1"/>
          </p:cNvSpPr>
          <p:nvPr>
            <p:ph type="title"/>
          </p:nvPr>
        </p:nvSpPr>
        <p:spPr/>
        <p:txBody>
          <a:bodyPr>
            <a:normAutofit/>
          </a:bodyPr>
          <a:lstStyle/>
          <a:p>
            <a:r>
              <a:rPr lang="en-US" dirty="0"/>
              <a:t>Employment-Based Applicant Not in Lawful Nonimmigrant Status</a:t>
            </a:r>
          </a:p>
        </p:txBody>
      </p:sp>
      <p:sp>
        <p:nvSpPr>
          <p:cNvPr id="3" name="Content Placeholder 2">
            <a:extLst>
              <a:ext uri="{FF2B5EF4-FFF2-40B4-BE49-F238E27FC236}">
                <a16:creationId xmlns:a16="http://schemas.microsoft.com/office/drawing/2014/main" id="{076CAFC9-A200-5241-920A-EF3AFB7B0DE9}"/>
              </a:ext>
            </a:extLst>
          </p:cNvPr>
          <p:cNvSpPr>
            <a:spLocks noGrp="1"/>
          </p:cNvSpPr>
          <p:nvPr>
            <p:ph idx="1"/>
          </p:nvPr>
        </p:nvSpPr>
        <p:spPr/>
        <p:txBody>
          <a:bodyPr>
            <a:normAutofit/>
          </a:bodyPr>
          <a:lstStyle/>
          <a:p>
            <a:pPr marL="0" indent="0">
              <a:buNone/>
            </a:pPr>
            <a:r>
              <a:rPr lang="en-US" dirty="0"/>
              <a:t>INA §245(c): Other than an alien having an approved petition for classification as a VAWA self-petitioner, subsection (a) shall not be applicable to:</a:t>
            </a:r>
          </a:p>
          <a:p>
            <a:pPr marL="0" indent="0">
              <a:buNone/>
            </a:pPr>
            <a:r>
              <a:rPr lang="en-US" dirty="0"/>
              <a:t>(7) any alien who seeks adjustment of status to that of an immigrant under [INA] section 203(b) and is not in a lawful nonimmigrant status…</a:t>
            </a:r>
          </a:p>
          <a:p>
            <a:endParaRPr lang="en-US" dirty="0"/>
          </a:p>
          <a:p>
            <a:endParaRPr lang="en-US" dirty="0"/>
          </a:p>
          <a:p>
            <a:pPr marL="0" indent="0">
              <a:buNone/>
            </a:pPr>
            <a:endParaRPr lang="en-US" dirty="0"/>
          </a:p>
        </p:txBody>
      </p:sp>
    </p:spTree>
    <p:extLst>
      <p:ext uri="{BB962C8B-B14F-4D97-AF65-F5344CB8AC3E}">
        <p14:creationId xmlns:p14="http://schemas.microsoft.com/office/powerpoint/2010/main" val="155944185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20BBEE-1793-B548-90F7-D869B5A3ED41}"/>
              </a:ext>
            </a:extLst>
          </p:cNvPr>
          <p:cNvSpPr>
            <a:spLocks noGrp="1"/>
          </p:cNvSpPr>
          <p:nvPr>
            <p:ph type="title"/>
          </p:nvPr>
        </p:nvSpPr>
        <p:spPr/>
        <p:txBody>
          <a:bodyPr/>
          <a:lstStyle/>
          <a:p>
            <a:r>
              <a:rPr lang="en-US" dirty="0"/>
              <a:t>Exceptions to “Not in Lawful nonimmigrant status” bar</a:t>
            </a:r>
          </a:p>
        </p:txBody>
      </p:sp>
      <p:sp>
        <p:nvSpPr>
          <p:cNvPr id="3" name="Content Placeholder 2">
            <a:extLst>
              <a:ext uri="{FF2B5EF4-FFF2-40B4-BE49-F238E27FC236}">
                <a16:creationId xmlns:a16="http://schemas.microsoft.com/office/drawing/2014/main" id="{4308B5D2-0009-C44A-863B-FB1719047A45}"/>
              </a:ext>
            </a:extLst>
          </p:cNvPr>
          <p:cNvSpPr>
            <a:spLocks noGrp="1"/>
          </p:cNvSpPr>
          <p:nvPr>
            <p:ph idx="1"/>
          </p:nvPr>
        </p:nvSpPr>
        <p:spPr/>
        <p:txBody>
          <a:bodyPr/>
          <a:lstStyle/>
          <a:p>
            <a:r>
              <a:rPr lang="en-US" dirty="0"/>
              <a:t>This bar only applies to employment-based adjustment applicants</a:t>
            </a:r>
          </a:p>
          <a:p>
            <a:r>
              <a:rPr lang="en-US" dirty="0"/>
              <a:t>Employment-based adjustment applicants may qualify for INA §245(k) exception</a:t>
            </a:r>
          </a:p>
          <a:p>
            <a:pPr marL="0" indent="0">
              <a:buNone/>
            </a:pPr>
            <a:endParaRPr lang="en-US" dirty="0"/>
          </a:p>
        </p:txBody>
      </p:sp>
    </p:spTree>
    <p:extLst>
      <p:ext uri="{BB962C8B-B14F-4D97-AF65-F5344CB8AC3E}">
        <p14:creationId xmlns:p14="http://schemas.microsoft.com/office/powerpoint/2010/main" val="372617754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BE6507-A328-B643-AE03-F9A113D1E2DD}"/>
              </a:ext>
            </a:extLst>
          </p:cNvPr>
          <p:cNvSpPr>
            <a:spLocks noGrp="1"/>
          </p:cNvSpPr>
          <p:nvPr>
            <p:ph type="title"/>
          </p:nvPr>
        </p:nvSpPr>
        <p:spPr/>
        <p:txBody>
          <a:bodyPr/>
          <a:lstStyle/>
          <a:p>
            <a:r>
              <a:rPr lang="en-US" dirty="0"/>
              <a:t>WHAT IS “Not in lawful nonimmigrant status”?</a:t>
            </a:r>
          </a:p>
        </p:txBody>
      </p:sp>
      <p:sp>
        <p:nvSpPr>
          <p:cNvPr id="3" name="Content Placeholder 2">
            <a:extLst>
              <a:ext uri="{FF2B5EF4-FFF2-40B4-BE49-F238E27FC236}">
                <a16:creationId xmlns:a16="http://schemas.microsoft.com/office/drawing/2014/main" id="{AB30DF67-4EA7-CA46-9909-76A8F406F39A}"/>
              </a:ext>
            </a:extLst>
          </p:cNvPr>
          <p:cNvSpPr>
            <a:spLocks noGrp="1"/>
          </p:cNvSpPr>
          <p:nvPr>
            <p:ph idx="1"/>
          </p:nvPr>
        </p:nvSpPr>
        <p:spPr/>
        <p:txBody>
          <a:bodyPr/>
          <a:lstStyle/>
          <a:p>
            <a:r>
              <a:rPr lang="en-US" dirty="0"/>
              <a:t>“Not in lawful nonimmigrant status” different than “in unlawful immigration status”</a:t>
            </a:r>
          </a:p>
          <a:p>
            <a:pPr lvl="1"/>
            <a:r>
              <a:rPr lang="en-US" dirty="0"/>
              <a:t>Example: an asylee is not in lawful nonimmigrant status, even though he or she is in a lawful immigration status</a:t>
            </a:r>
          </a:p>
          <a:p>
            <a:r>
              <a:rPr lang="en-US" dirty="0"/>
              <a:t>“Lawful nonimmigrant status”: any NIV status, TPS</a:t>
            </a:r>
          </a:p>
          <a:p>
            <a:pPr marL="0" indent="0">
              <a:buNone/>
            </a:pPr>
            <a:endParaRPr lang="en-US" dirty="0"/>
          </a:p>
        </p:txBody>
      </p:sp>
    </p:spTree>
    <p:extLst>
      <p:ext uri="{BB962C8B-B14F-4D97-AF65-F5344CB8AC3E}">
        <p14:creationId xmlns:p14="http://schemas.microsoft.com/office/powerpoint/2010/main" val="7544849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9548B1-82AD-2E48-9687-3568604D1659}"/>
              </a:ext>
            </a:extLst>
          </p:cNvPr>
          <p:cNvSpPr>
            <a:spLocks noGrp="1"/>
          </p:cNvSpPr>
          <p:nvPr>
            <p:ph type="title"/>
          </p:nvPr>
        </p:nvSpPr>
        <p:spPr/>
        <p:txBody>
          <a:bodyPr/>
          <a:lstStyle/>
          <a:p>
            <a:r>
              <a:rPr lang="en-US" dirty="0"/>
              <a:t>Unlawful immigration status</a:t>
            </a:r>
            <a:br>
              <a:rPr lang="en-US" dirty="0"/>
            </a:br>
            <a:r>
              <a:rPr lang="en-US" dirty="0"/>
              <a:t>at time of filing</a:t>
            </a:r>
          </a:p>
        </p:txBody>
      </p:sp>
      <p:sp>
        <p:nvSpPr>
          <p:cNvPr id="3" name="Content Placeholder 2">
            <a:extLst>
              <a:ext uri="{FF2B5EF4-FFF2-40B4-BE49-F238E27FC236}">
                <a16:creationId xmlns:a16="http://schemas.microsoft.com/office/drawing/2014/main" id="{5659FD21-F34A-0547-91A7-D94F4334C447}"/>
              </a:ext>
            </a:extLst>
          </p:cNvPr>
          <p:cNvSpPr>
            <a:spLocks noGrp="1"/>
          </p:cNvSpPr>
          <p:nvPr>
            <p:ph idx="1"/>
          </p:nvPr>
        </p:nvSpPr>
        <p:spPr/>
        <p:txBody>
          <a:bodyPr/>
          <a:lstStyle/>
          <a:p>
            <a:pPr marL="0" indent="0">
              <a:buNone/>
            </a:pPr>
            <a:r>
              <a:rPr lang="en-US" dirty="0"/>
              <a:t>INA §245(c): Other than an alien having an approved petition for classification as a VAWA self-petitioner, subsection (a) shall not be applicable to:</a:t>
            </a:r>
          </a:p>
          <a:p>
            <a:pPr marL="0" indent="0">
              <a:buNone/>
            </a:pPr>
            <a:r>
              <a:rPr lang="en-US" dirty="0"/>
              <a:t>(2) subject to subsection (k), an alien (other than an immediate relative as defined in section 201(b) or a special immigrant described in section 101(a)(27)(H), (I), (J), or (K)), who … is in unlawful immigration status on the date of filing the application for adjustment of status …</a:t>
            </a:r>
          </a:p>
          <a:p>
            <a:pPr marL="0" indent="0">
              <a:buNone/>
            </a:pPr>
            <a:endParaRPr lang="en-US" dirty="0"/>
          </a:p>
          <a:p>
            <a:pPr marL="0" indent="0">
              <a:buNone/>
            </a:pPr>
            <a:endParaRPr lang="en-US" dirty="0"/>
          </a:p>
        </p:txBody>
      </p:sp>
    </p:spTree>
    <p:extLst>
      <p:ext uri="{BB962C8B-B14F-4D97-AF65-F5344CB8AC3E}">
        <p14:creationId xmlns:p14="http://schemas.microsoft.com/office/powerpoint/2010/main" val="20251901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3DF420-6FC4-C940-8711-4E84EF5C745C}"/>
              </a:ext>
            </a:extLst>
          </p:cNvPr>
          <p:cNvSpPr>
            <a:spLocks noGrp="1"/>
          </p:cNvSpPr>
          <p:nvPr>
            <p:ph type="title"/>
          </p:nvPr>
        </p:nvSpPr>
        <p:spPr/>
        <p:txBody>
          <a:bodyPr>
            <a:normAutofit/>
          </a:bodyPr>
          <a:lstStyle/>
          <a:p>
            <a:r>
              <a:rPr lang="en-US" sz="4400" dirty="0"/>
              <a:t>When must the employment-based applicant be in “lawful nonimmigrant status”</a:t>
            </a:r>
          </a:p>
        </p:txBody>
      </p:sp>
      <p:sp>
        <p:nvSpPr>
          <p:cNvPr id="3" name="Content Placeholder 2">
            <a:extLst>
              <a:ext uri="{FF2B5EF4-FFF2-40B4-BE49-F238E27FC236}">
                <a16:creationId xmlns:a16="http://schemas.microsoft.com/office/drawing/2014/main" id="{5135EE5F-10D5-524C-8ADF-EA318BF2A94A}"/>
              </a:ext>
            </a:extLst>
          </p:cNvPr>
          <p:cNvSpPr>
            <a:spLocks noGrp="1"/>
          </p:cNvSpPr>
          <p:nvPr>
            <p:ph idx="1"/>
          </p:nvPr>
        </p:nvSpPr>
        <p:spPr/>
        <p:txBody>
          <a:bodyPr/>
          <a:lstStyle/>
          <a:p>
            <a:r>
              <a:rPr lang="en-US" dirty="0"/>
              <a:t>Lawful nonimmigrant status required only on the date the applicant filed the current adjustment application. Any time the applicant was not in lawful nonimmigrant status prior to filing the adjustment application is irrelevant for purposes of this bar. (Note, however, that time out of “lawful immigration status” can implicate a different bar.)</a:t>
            </a:r>
          </a:p>
          <a:p>
            <a:r>
              <a:rPr lang="en-US" dirty="0"/>
              <a:t>Adjustment applicants can travel and return on advance parole, as long as they were in lawful nonimmigrant status on the day they filed the adjustment application</a:t>
            </a:r>
          </a:p>
          <a:p>
            <a:endParaRPr lang="en-US" dirty="0"/>
          </a:p>
        </p:txBody>
      </p:sp>
    </p:spTree>
    <p:extLst>
      <p:ext uri="{BB962C8B-B14F-4D97-AF65-F5344CB8AC3E}">
        <p14:creationId xmlns:p14="http://schemas.microsoft.com/office/powerpoint/2010/main" val="192637627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955421-AAE6-4D47-A5B1-B3D520E97D7B}"/>
              </a:ext>
            </a:extLst>
          </p:cNvPr>
          <p:cNvSpPr>
            <a:spLocks noGrp="1"/>
          </p:cNvSpPr>
          <p:nvPr>
            <p:ph type="title"/>
          </p:nvPr>
        </p:nvSpPr>
        <p:spPr/>
        <p:txBody>
          <a:bodyPr/>
          <a:lstStyle/>
          <a:p>
            <a:r>
              <a:rPr lang="en-US" dirty="0"/>
              <a:t>Unauthorized employment</a:t>
            </a:r>
          </a:p>
        </p:txBody>
      </p:sp>
      <p:sp>
        <p:nvSpPr>
          <p:cNvPr id="3" name="Content Placeholder 2">
            <a:extLst>
              <a:ext uri="{FF2B5EF4-FFF2-40B4-BE49-F238E27FC236}">
                <a16:creationId xmlns:a16="http://schemas.microsoft.com/office/drawing/2014/main" id="{FCD056EC-6960-F146-B637-DBFD2E1720E1}"/>
              </a:ext>
            </a:extLst>
          </p:cNvPr>
          <p:cNvSpPr>
            <a:spLocks noGrp="1"/>
          </p:cNvSpPr>
          <p:nvPr>
            <p:ph idx="1"/>
          </p:nvPr>
        </p:nvSpPr>
        <p:spPr/>
        <p:txBody>
          <a:bodyPr/>
          <a:lstStyle/>
          <a:p>
            <a:pPr marL="0" indent="0">
              <a:buNone/>
            </a:pPr>
            <a:r>
              <a:rPr lang="en-US" dirty="0"/>
              <a:t>INA §245(c):</a:t>
            </a:r>
          </a:p>
          <a:p>
            <a:pPr marL="0" indent="0">
              <a:buNone/>
            </a:pPr>
            <a:r>
              <a:rPr lang="en-US" dirty="0"/>
              <a:t>Other than an alien having an approved petition for classification as a VAWA self-petitioner,  subsection (a) shall not be applicable to:</a:t>
            </a:r>
          </a:p>
          <a:p>
            <a:pPr marL="0" indent="0">
              <a:buNone/>
            </a:pPr>
            <a:endParaRPr lang="en-US" dirty="0"/>
          </a:p>
          <a:p>
            <a:pPr marL="0" indent="0">
              <a:buNone/>
            </a:pPr>
            <a:r>
              <a:rPr lang="en-US" dirty="0"/>
              <a:t>(2) subject to subsection (k), an alien (other than an immediate relative as defined in section 201(b) or a special immigrant described in section 101(a)(27)(H), (I), (J), or (K)), who hereafter continues in or accepts unauthorized employment prior to filing an application for adjustment of status …</a:t>
            </a:r>
          </a:p>
          <a:p>
            <a:pPr marL="0" indent="0">
              <a:buNone/>
            </a:pPr>
            <a:r>
              <a:rPr lang="en-US" dirty="0"/>
              <a:t>…</a:t>
            </a:r>
          </a:p>
          <a:p>
            <a:pPr marL="0" indent="0">
              <a:buNone/>
            </a:pPr>
            <a:r>
              <a:rPr lang="en-US" dirty="0"/>
              <a:t>(8) any alien who was employed while the alien was an unauthorized alien, as defined in [INA] section 274A(h)(3) …</a:t>
            </a:r>
          </a:p>
        </p:txBody>
      </p:sp>
    </p:spTree>
    <p:extLst>
      <p:ext uri="{BB962C8B-B14F-4D97-AF65-F5344CB8AC3E}">
        <p14:creationId xmlns:p14="http://schemas.microsoft.com/office/powerpoint/2010/main" val="273850749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5CBC00-150E-A84F-B095-2E3547F35DD7}"/>
              </a:ext>
            </a:extLst>
          </p:cNvPr>
          <p:cNvSpPr>
            <a:spLocks noGrp="1"/>
          </p:cNvSpPr>
          <p:nvPr>
            <p:ph type="title"/>
          </p:nvPr>
        </p:nvSpPr>
        <p:spPr/>
        <p:txBody>
          <a:bodyPr/>
          <a:lstStyle/>
          <a:p>
            <a:r>
              <a:rPr lang="en-US" dirty="0"/>
              <a:t>Exceptions to the unauthorized employment bar</a:t>
            </a:r>
          </a:p>
        </p:txBody>
      </p:sp>
      <p:sp>
        <p:nvSpPr>
          <p:cNvPr id="3" name="Content Placeholder 2">
            <a:extLst>
              <a:ext uri="{FF2B5EF4-FFF2-40B4-BE49-F238E27FC236}">
                <a16:creationId xmlns:a16="http://schemas.microsoft.com/office/drawing/2014/main" id="{72FF2F7D-1816-2B44-A528-5817231765A4}"/>
              </a:ext>
            </a:extLst>
          </p:cNvPr>
          <p:cNvSpPr>
            <a:spLocks noGrp="1"/>
          </p:cNvSpPr>
          <p:nvPr>
            <p:ph idx="1"/>
          </p:nvPr>
        </p:nvSpPr>
        <p:spPr/>
        <p:txBody>
          <a:bodyPr>
            <a:normAutofit lnSpcReduction="10000"/>
          </a:bodyPr>
          <a:lstStyle/>
          <a:p>
            <a:pPr marL="0" indent="0">
              <a:spcBef>
                <a:spcPts val="600"/>
              </a:spcBef>
              <a:buNone/>
            </a:pPr>
            <a:r>
              <a:rPr lang="en-US" dirty="0"/>
              <a:t>INA §245 provides seven exceptions to the “unauthorized employment” bar. Applicants who have worked illegally can apply if:</a:t>
            </a:r>
          </a:p>
          <a:p>
            <a:pPr marL="457200" indent="-457200">
              <a:spcBef>
                <a:spcPts val="600"/>
              </a:spcBef>
              <a:buFont typeface="+mj-lt"/>
              <a:buAutoNum type="arabicPeriod"/>
            </a:pPr>
            <a:r>
              <a:rPr lang="en-US" dirty="0"/>
              <a:t>They are an “immediate relative”: child, spouse, or parent of a citizen of the United States. If parent, child must be 21. If widow or child of deceased USC,</a:t>
            </a:r>
            <a:br>
              <a:rPr lang="en-US" dirty="0"/>
            </a:br>
            <a:r>
              <a:rPr lang="en-US" dirty="0"/>
              <a:t>I-360 must have been filed within two years of death, spouse must not have remarried, and spouse and deceased must not have been separated at death. </a:t>
            </a:r>
          </a:p>
          <a:p>
            <a:pPr marL="457200" indent="-457200">
              <a:spcBef>
                <a:spcPts val="600"/>
              </a:spcBef>
              <a:buFont typeface="+mj-lt"/>
              <a:buAutoNum type="arabicPeriod"/>
            </a:pPr>
            <a:r>
              <a:rPr lang="en-US" dirty="0"/>
              <a:t>They have an approved or concurrent VAWA I-360</a:t>
            </a:r>
          </a:p>
          <a:p>
            <a:pPr marL="457200" indent="-457200">
              <a:spcBef>
                <a:spcPts val="600"/>
              </a:spcBef>
              <a:buFont typeface="+mj-lt"/>
              <a:buAutoNum type="arabicPeriod"/>
            </a:pPr>
            <a:r>
              <a:rPr lang="en-US" dirty="0"/>
              <a:t>They have an approved or concurrent physician I-360</a:t>
            </a:r>
            <a:r>
              <a:rPr lang="en-US" b="1" baseline="30000" dirty="0">
                <a:hlinkClick r:id="rId2"/>
              </a:rPr>
              <a:t> </a:t>
            </a:r>
            <a:endParaRPr lang="en-US" dirty="0"/>
          </a:p>
          <a:p>
            <a:pPr marL="457200" indent="-457200">
              <a:spcBef>
                <a:spcPts val="600"/>
              </a:spcBef>
              <a:buFont typeface="+mj-lt"/>
              <a:buAutoNum type="arabicPeriod"/>
            </a:pPr>
            <a:r>
              <a:rPr lang="en-US" dirty="0"/>
              <a:t>They have an approved or concurrent G-4 international organization employee or NATO-6 employee I-360</a:t>
            </a:r>
          </a:p>
          <a:p>
            <a:pPr marL="457200" indent="-457200">
              <a:spcBef>
                <a:spcPts val="600"/>
              </a:spcBef>
              <a:buFont typeface="+mj-lt"/>
              <a:buAutoNum type="arabicPeriod"/>
            </a:pPr>
            <a:r>
              <a:rPr lang="en-US" dirty="0"/>
              <a:t>They have an approved or concurrent SIJ I-360</a:t>
            </a:r>
          </a:p>
          <a:p>
            <a:pPr marL="457200" indent="-457200">
              <a:spcBef>
                <a:spcPts val="600"/>
              </a:spcBef>
              <a:buFont typeface="+mj-lt"/>
              <a:buAutoNum type="arabicPeriod"/>
            </a:pPr>
            <a:r>
              <a:rPr lang="en-US" dirty="0"/>
              <a:t>They have an approved military foreign enlistee I-360</a:t>
            </a:r>
          </a:p>
          <a:p>
            <a:pPr marL="457200" indent="-457200">
              <a:spcBef>
                <a:spcPts val="600"/>
              </a:spcBef>
              <a:buFont typeface="+mj-lt"/>
              <a:buAutoNum type="arabicPeriod"/>
            </a:pPr>
            <a:r>
              <a:rPr lang="en-US" dirty="0"/>
              <a:t>They are an employment-based </a:t>
            </a:r>
            <a:r>
              <a:rPr lang="en-US" dirty="0" err="1"/>
              <a:t>adjustee</a:t>
            </a:r>
            <a:r>
              <a:rPr lang="en-US" dirty="0"/>
              <a:t> and qualify for the 245(k) exception</a:t>
            </a:r>
          </a:p>
          <a:p>
            <a:endParaRPr lang="en-US" dirty="0"/>
          </a:p>
        </p:txBody>
      </p:sp>
    </p:spTree>
    <p:extLst>
      <p:ext uri="{BB962C8B-B14F-4D97-AF65-F5344CB8AC3E}">
        <p14:creationId xmlns:p14="http://schemas.microsoft.com/office/powerpoint/2010/main" val="172874086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5C0BCE-DF58-2940-A2A2-61AD118C269F}"/>
              </a:ext>
            </a:extLst>
          </p:cNvPr>
          <p:cNvSpPr>
            <a:spLocks noGrp="1"/>
          </p:cNvSpPr>
          <p:nvPr>
            <p:ph type="title"/>
          </p:nvPr>
        </p:nvSpPr>
        <p:spPr/>
        <p:txBody>
          <a:bodyPr/>
          <a:lstStyle/>
          <a:p>
            <a:r>
              <a:rPr lang="en-US" dirty="0"/>
              <a:t>What is unauthorized employment?</a:t>
            </a:r>
          </a:p>
        </p:txBody>
      </p:sp>
      <p:sp>
        <p:nvSpPr>
          <p:cNvPr id="3" name="Content Placeholder 2">
            <a:extLst>
              <a:ext uri="{FF2B5EF4-FFF2-40B4-BE49-F238E27FC236}">
                <a16:creationId xmlns:a16="http://schemas.microsoft.com/office/drawing/2014/main" id="{D17328A0-7C1F-6743-89B6-14F551C35D7D}"/>
              </a:ext>
            </a:extLst>
          </p:cNvPr>
          <p:cNvSpPr>
            <a:spLocks noGrp="1"/>
          </p:cNvSpPr>
          <p:nvPr>
            <p:ph idx="1"/>
          </p:nvPr>
        </p:nvSpPr>
        <p:spPr/>
        <p:txBody>
          <a:bodyPr/>
          <a:lstStyle/>
          <a:p>
            <a:r>
              <a:rPr lang="en-US" dirty="0"/>
              <a:t>Any service or labor performed for an employer within the United States by a foreign national who is not authorized by the INA or USCIS to accept employment or who exceeds the scope or period of the foreign national’s employment authorization</a:t>
            </a:r>
          </a:p>
          <a:p>
            <a:r>
              <a:rPr lang="en-US" dirty="0"/>
              <a:t>Bar applies if foreign national engaged in unauthorized employment at any time in the U.S., including after the adjustment application is filed</a:t>
            </a:r>
          </a:p>
        </p:txBody>
      </p:sp>
    </p:spTree>
    <p:extLst>
      <p:ext uri="{BB962C8B-B14F-4D97-AF65-F5344CB8AC3E}">
        <p14:creationId xmlns:p14="http://schemas.microsoft.com/office/powerpoint/2010/main" val="349227991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FF71DB-6FCD-B148-9ECD-3CD9D02FB187}"/>
              </a:ext>
            </a:extLst>
          </p:cNvPr>
          <p:cNvSpPr>
            <a:spLocks noGrp="1"/>
          </p:cNvSpPr>
          <p:nvPr>
            <p:ph type="title"/>
          </p:nvPr>
        </p:nvSpPr>
        <p:spPr/>
        <p:txBody>
          <a:bodyPr/>
          <a:lstStyle/>
          <a:p>
            <a:r>
              <a:rPr lang="en-US" dirty="0"/>
              <a:t>INA §245(</a:t>
            </a:r>
            <a:r>
              <a:rPr lang="en-US" cap="none" dirty="0"/>
              <a:t>k</a:t>
            </a:r>
            <a:r>
              <a:rPr lang="en-US" dirty="0"/>
              <a:t>) safe harbor for employment-based applicants</a:t>
            </a:r>
          </a:p>
        </p:txBody>
      </p:sp>
      <p:sp>
        <p:nvSpPr>
          <p:cNvPr id="3" name="Content Placeholder 2">
            <a:extLst>
              <a:ext uri="{FF2B5EF4-FFF2-40B4-BE49-F238E27FC236}">
                <a16:creationId xmlns:a16="http://schemas.microsoft.com/office/drawing/2014/main" id="{44EF5814-7F8C-7E4D-BA13-AC72D1BCE3BC}"/>
              </a:ext>
            </a:extLst>
          </p:cNvPr>
          <p:cNvSpPr>
            <a:spLocks noGrp="1"/>
          </p:cNvSpPr>
          <p:nvPr>
            <p:ph idx="1"/>
          </p:nvPr>
        </p:nvSpPr>
        <p:spPr/>
        <p:txBody>
          <a:bodyPr>
            <a:normAutofit fontScale="92500" lnSpcReduction="10000"/>
          </a:bodyPr>
          <a:lstStyle/>
          <a:p>
            <a:pPr marL="0" indent="0">
              <a:spcBef>
                <a:spcPts val="600"/>
              </a:spcBef>
              <a:buNone/>
            </a:pPr>
            <a:r>
              <a:rPr lang="en-US" dirty="0"/>
              <a:t>EB-1, EB-2, EB-3, and EB-4 religious workers are not subject to the unlawful immigration status bar, the nonimmigrant visa/status violations bar, the not-in-lawful-nonimmigrant-status bar, and the unauthorized employment bar if:</a:t>
            </a:r>
          </a:p>
          <a:p>
            <a:pPr marL="457200" indent="-457200">
              <a:spcBef>
                <a:spcPts val="600"/>
              </a:spcBef>
              <a:buAutoNum type="arabicPeriod"/>
            </a:pPr>
            <a:r>
              <a:rPr lang="en-US" dirty="0"/>
              <a:t>On the date of the adjustment application, they are in the U.S. pursuant to a lawful admission. (Parolees not eligible.)</a:t>
            </a:r>
          </a:p>
          <a:p>
            <a:pPr marL="457200" indent="-457200">
              <a:spcBef>
                <a:spcPts val="600"/>
              </a:spcBef>
              <a:buAutoNum type="arabicPeriod"/>
            </a:pPr>
            <a:r>
              <a:rPr lang="en-US" dirty="0"/>
              <a:t>The following violations in the aggregate did not exceed 180 days:</a:t>
            </a:r>
          </a:p>
          <a:p>
            <a:pPr>
              <a:spcBef>
                <a:spcPts val="600"/>
              </a:spcBef>
            </a:pPr>
            <a:r>
              <a:rPr lang="en-US" dirty="0"/>
              <a:t>Failed to maintain, continuously, a lawful status</a:t>
            </a:r>
          </a:p>
          <a:p>
            <a:pPr>
              <a:spcBef>
                <a:spcPts val="600"/>
              </a:spcBef>
            </a:pPr>
            <a:r>
              <a:rPr lang="en-US" dirty="0"/>
              <a:t>Engaged in unauthorized employment</a:t>
            </a:r>
          </a:p>
          <a:p>
            <a:pPr>
              <a:spcBef>
                <a:spcPts val="600"/>
              </a:spcBef>
            </a:pPr>
            <a:r>
              <a:rPr lang="en-US" dirty="0"/>
              <a:t>Otherwise violated the terms and conditions of the alien's admission</a:t>
            </a:r>
          </a:p>
          <a:p>
            <a:pPr marL="0" indent="0">
              <a:spcBef>
                <a:spcPts val="600"/>
              </a:spcBef>
              <a:buNone/>
            </a:pPr>
            <a:r>
              <a:rPr lang="en-US" dirty="0"/>
              <a:t>Only status violations and unauthorized employment since the applicant’s most recent lawful admission are counted. It is possible to depart and reenter with admission to wipe the slate clean.</a:t>
            </a:r>
          </a:p>
          <a:p>
            <a:pPr marL="0" indent="0">
              <a:spcBef>
                <a:spcPts val="600"/>
              </a:spcBef>
              <a:buNone/>
            </a:pPr>
            <a:r>
              <a:rPr lang="en-US" dirty="0"/>
              <a:t>“Aggregate” refers to the violation types. Each day that any one or more of the violations occur counts as one toward the 180 total, and cannot count as any more than one.</a:t>
            </a:r>
          </a:p>
          <a:p>
            <a:pPr marL="0" indent="0">
              <a:buNone/>
            </a:pPr>
            <a:endParaRPr lang="en-US" dirty="0"/>
          </a:p>
          <a:p>
            <a:pPr marL="0" indent="0">
              <a:buNone/>
            </a:pPr>
            <a:endParaRPr lang="en-US" dirty="0"/>
          </a:p>
          <a:p>
            <a:pPr marL="0" indent="0">
              <a:buNone/>
            </a:pPr>
            <a:endParaRPr lang="en-US" dirty="0"/>
          </a:p>
        </p:txBody>
      </p:sp>
    </p:spTree>
    <p:extLst>
      <p:ext uri="{BB962C8B-B14F-4D97-AF65-F5344CB8AC3E}">
        <p14:creationId xmlns:p14="http://schemas.microsoft.com/office/powerpoint/2010/main" val="125272597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A8DA33-A885-1F40-9581-C7C6DFA9FCF9}"/>
              </a:ext>
            </a:extLst>
          </p:cNvPr>
          <p:cNvSpPr>
            <a:spLocks noGrp="1"/>
          </p:cNvSpPr>
          <p:nvPr>
            <p:ph type="title"/>
          </p:nvPr>
        </p:nvSpPr>
        <p:spPr/>
        <p:txBody>
          <a:bodyPr/>
          <a:lstStyle/>
          <a:p>
            <a:r>
              <a:rPr lang="en-US" dirty="0"/>
              <a:t>Ina §245(</a:t>
            </a:r>
            <a:r>
              <a:rPr lang="en-US" cap="none" dirty="0" err="1"/>
              <a:t>i</a:t>
            </a:r>
            <a:r>
              <a:rPr lang="en-US" dirty="0"/>
              <a:t>): None of the bars apply</a:t>
            </a:r>
          </a:p>
        </p:txBody>
      </p:sp>
      <p:sp>
        <p:nvSpPr>
          <p:cNvPr id="3" name="Content Placeholder 2">
            <a:extLst>
              <a:ext uri="{FF2B5EF4-FFF2-40B4-BE49-F238E27FC236}">
                <a16:creationId xmlns:a16="http://schemas.microsoft.com/office/drawing/2014/main" id="{E2C5FFDE-0918-FA45-89BD-6A8C5F5AAE89}"/>
              </a:ext>
            </a:extLst>
          </p:cNvPr>
          <p:cNvSpPr>
            <a:spLocks noGrp="1"/>
          </p:cNvSpPr>
          <p:nvPr>
            <p:ph idx="1"/>
          </p:nvPr>
        </p:nvSpPr>
        <p:spPr/>
        <p:txBody>
          <a:bodyPr/>
          <a:lstStyle/>
          <a:p>
            <a:r>
              <a:rPr lang="en-US" dirty="0"/>
              <a:t>If using INA §245(</a:t>
            </a:r>
            <a:r>
              <a:rPr lang="en-US" dirty="0" err="1"/>
              <a:t>i</a:t>
            </a:r>
            <a:r>
              <a:rPr lang="en-US" dirty="0"/>
              <a:t>) to adjust, neither INA §245(a) nor any of its adjustment bars apply.</a:t>
            </a:r>
          </a:p>
          <a:p>
            <a:endParaRPr lang="en-US" dirty="0"/>
          </a:p>
        </p:txBody>
      </p:sp>
    </p:spTree>
    <p:extLst>
      <p:ext uri="{BB962C8B-B14F-4D97-AF65-F5344CB8AC3E}">
        <p14:creationId xmlns:p14="http://schemas.microsoft.com/office/powerpoint/2010/main" val="243616397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170688-B0C8-B04C-8C3A-AA19BA211452}"/>
              </a:ext>
            </a:extLst>
          </p:cNvPr>
          <p:cNvSpPr>
            <a:spLocks noGrp="1"/>
          </p:cNvSpPr>
          <p:nvPr>
            <p:ph type="title"/>
          </p:nvPr>
        </p:nvSpPr>
        <p:spPr/>
        <p:txBody>
          <a:bodyPr/>
          <a:lstStyle/>
          <a:p>
            <a:r>
              <a:rPr lang="en-US" dirty="0"/>
              <a:t>Other bars to </a:t>
            </a:r>
            <a:r>
              <a:rPr lang="en-US" dirty="0" err="1"/>
              <a:t>ina</a:t>
            </a:r>
            <a:r>
              <a:rPr lang="en-US" dirty="0"/>
              <a:t> §245(</a:t>
            </a:r>
            <a:r>
              <a:rPr lang="en-US" cap="none" dirty="0"/>
              <a:t>a</a:t>
            </a:r>
            <a:r>
              <a:rPr lang="en-US" dirty="0"/>
              <a:t>) adjustment</a:t>
            </a:r>
          </a:p>
        </p:txBody>
      </p:sp>
      <p:sp>
        <p:nvSpPr>
          <p:cNvPr id="3" name="Content Placeholder 2">
            <a:extLst>
              <a:ext uri="{FF2B5EF4-FFF2-40B4-BE49-F238E27FC236}">
                <a16:creationId xmlns:a16="http://schemas.microsoft.com/office/drawing/2014/main" id="{592AE23C-0966-7046-B0DE-25BD20D0B683}"/>
              </a:ext>
            </a:extLst>
          </p:cNvPr>
          <p:cNvSpPr>
            <a:spLocks noGrp="1"/>
          </p:cNvSpPr>
          <p:nvPr>
            <p:ph idx="1"/>
          </p:nvPr>
        </p:nvSpPr>
        <p:spPr/>
        <p:txBody>
          <a:bodyPr/>
          <a:lstStyle/>
          <a:p>
            <a:r>
              <a:rPr lang="en-US" dirty="0"/>
              <a:t>Persons in the United States in certain statuses:</a:t>
            </a:r>
          </a:p>
          <a:p>
            <a:pPr lvl="1"/>
            <a:r>
              <a:rPr lang="en-US" dirty="0"/>
              <a:t>Crewmen (regardless of visa type). Exception: VAWA</a:t>
            </a:r>
          </a:p>
          <a:p>
            <a:pPr lvl="1"/>
            <a:r>
              <a:rPr lang="en-US" dirty="0"/>
              <a:t>TWOV. Exception: VAWA</a:t>
            </a:r>
          </a:p>
          <a:p>
            <a:pPr lvl="1"/>
            <a:r>
              <a:rPr lang="en-US" dirty="0"/>
              <a:t>Visa Waiver. Exceptions: immediate relatives and VAWA</a:t>
            </a:r>
          </a:p>
          <a:p>
            <a:pPr lvl="1"/>
            <a:r>
              <a:rPr lang="en-US" dirty="0"/>
              <a:t>S nonimmigrant. Exception: VAWA</a:t>
            </a:r>
          </a:p>
          <a:p>
            <a:pPr lvl="1"/>
            <a:r>
              <a:rPr lang="en-US" dirty="0"/>
              <a:t>K-1 or K-2, except through marriage to petitioner</a:t>
            </a:r>
          </a:p>
          <a:p>
            <a:pPr lvl="1"/>
            <a:r>
              <a:rPr lang="en-US" dirty="0"/>
              <a:t>Conditional permanent residents. Adjustment is not a way to avoid I-751 process.</a:t>
            </a:r>
          </a:p>
          <a:p>
            <a:pPr marL="274320" lvl="1" indent="0">
              <a:buNone/>
            </a:pPr>
            <a:endParaRPr lang="en-US" dirty="0"/>
          </a:p>
          <a:p>
            <a:r>
              <a:rPr lang="en-US" dirty="0"/>
              <a:t>Involvement in a terrorist activity or group</a:t>
            </a:r>
          </a:p>
        </p:txBody>
      </p:sp>
    </p:spTree>
    <p:extLst>
      <p:ext uri="{BB962C8B-B14F-4D97-AF65-F5344CB8AC3E}">
        <p14:creationId xmlns:p14="http://schemas.microsoft.com/office/powerpoint/2010/main" val="376423767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793E26-DF9C-224C-9FC3-06FED9A0F05B}"/>
              </a:ext>
            </a:extLst>
          </p:cNvPr>
          <p:cNvSpPr>
            <a:spLocks noGrp="1"/>
          </p:cNvSpPr>
          <p:nvPr>
            <p:ph type="title"/>
          </p:nvPr>
        </p:nvSpPr>
        <p:spPr/>
        <p:txBody>
          <a:bodyPr/>
          <a:lstStyle/>
          <a:p>
            <a:r>
              <a:rPr lang="en-US" dirty="0"/>
              <a:t>Other roadblocks to </a:t>
            </a:r>
            <a:r>
              <a:rPr lang="en-US" dirty="0" err="1"/>
              <a:t>ina</a:t>
            </a:r>
            <a:r>
              <a:rPr lang="en-US" dirty="0"/>
              <a:t> §245(</a:t>
            </a:r>
            <a:r>
              <a:rPr lang="en-US" cap="none" dirty="0"/>
              <a:t>a</a:t>
            </a:r>
            <a:r>
              <a:rPr lang="en-US" dirty="0"/>
              <a:t>) adjustment</a:t>
            </a:r>
          </a:p>
        </p:txBody>
      </p:sp>
      <p:sp>
        <p:nvSpPr>
          <p:cNvPr id="3" name="Content Placeholder 2">
            <a:extLst>
              <a:ext uri="{FF2B5EF4-FFF2-40B4-BE49-F238E27FC236}">
                <a16:creationId xmlns:a16="http://schemas.microsoft.com/office/drawing/2014/main" id="{020C48D1-0AFA-4840-A402-9BEAA88BEB4E}"/>
              </a:ext>
            </a:extLst>
          </p:cNvPr>
          <p:cNvSpPr>
            <a:spLocks noGrp="1"/>
          </p:cNvSpPr>
          <p:nvPr>
            <p:ph idx="1"/>
          </p:nvPr>
        </p:nvSpPr>
        <p:spPr/>
        <p:txBody>
          <a:bodyPr/>
          <a:lstStyle/>
          <a:p>
            <a:r>
              <a:rPr lang="en-US" dirty="0"/>
              <a:t>Persons who have ever held "J" status and who are still subject to a two-year home residency requirement cannot adjust unless they receive a waiver of that requirement.</a:t>
            </a:r>
          </a:p>
          <a:p>
            <a:r>
              <a:rPr lang="en-US" dirty="0"/>
              <a:t>Persons in "A," "E," or "G" status or working in a job that would entitle them to such status cannot adjust unless they sign a waiver of certain privileges (Form I-508).</a:t>
            </a:r>
          </a:p>
          <a:p>
            <a:r>
              <a:rPr lang="en-US" dirty="0"/>
              <a:t>Persons adjusting through marriage entered into during removal proceedings must show by clear and convincing evidence that the marriage was entered into in good faith and in accordance with the laws of the place where the marriage took place and the marriage was not entered into for the purpose of procuring the alien's admission as an immigrant and no fee or other consideration was given to file the petition</a:t>
            </a:r>
          </a:p>
          <a:p>
            <a:endParaRPr lang="en-US" dirty="0"/>
          </a:p>
        </p:txBody>
      </p:sp>
    </p:spTree>
    <p:extLst>
      <p:ext uri="{BB962C8B-B14F-4D97-AF65-F5344CB8AC3E}">
        <p14:creationId xmlns:p14="http://schemas.microsoft.com/office/powerpoint/2010/main" val="22728491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D1DCFF-39AC-1243-B66E-F5C13E5FB816}"/>
              </a:ext>
            </a:extLst>
          </p:cNvPr>
          <p:cNvSpPr>
            <a:spLocks noGrp="1"/>
          </p:cNvSpPr>
          <p:nvPr>
            <p:ph type="title"/>
          </p:nvPr>
        </p:nvSpPr>
        <p:spPr/>
        <p:txBody>
          <a:bodyPr/>
          <a:lstStyle/>
          <a:p>
            <a:r>
              <a:rPr lang="en-US" dirty="0" err="1"/>
              <a:t>exceptionS</a:t>
            </a:r>
            <a:r>
              <a:rPr lang="en-US" dirty="0"/>
              <a:t> to the “unlawful immigration status” bar</a:t>
            </a:r>
          </a:p>
        </p:txBody>
      </p:sp>
      <p:sp>
        <p:nvSpPr>
          <p:cNvPr id="3" name="Content Placeholder 2">
            <a:extLst>
              <a:ext uri="{FF2B5EF4-FFF2-40B4-BE49-F238E27FC236}">
                <a16:creationId xmlns:a16="http://schemas.microsoft.com/office/drawing/2014/main" id="{BABFD54A-0E3E-C346-A0AB-FE1169D62D3D}"/>
              </a:ext>
            </a:extLst>
          </p:cNvPr>
          <p:cNvSpPr>
            <a:spLocks noGrp="1"/>
          </p:cNvSpPr>
          <p:nvPr>
            <p:ph idx="1"/>
          </p:nvPr>
        </p:nvSpPr>
        <p:spPr>
          <a:xfrm>
            <a:off x="1069848" y="2121408"/>
            <a:ext cx="10058400" cy="4050792"/>
          </a:xfrm>
        </p:spPr>
        <p:txBody>
          <a:bodyPr>
            <a:normAutofit/>
          </a:bodyPr>
          <a:lstStyle/>
          <a:p>
            <a:pPr marL="0" indent="0">
              <a:buNone/>
            </a:pPr>
            <a:r>
              <a:rPr lang="en-US" sz="1600" dirty="0"/>
              <a:t>INA §245 provides seven exceptions to the “unlawful immigration status” rule. Out-of-status applicants can apply if:</a:t>
            </a:r>
          </a:p>
          <a:p>
            <a:pPr marL="457200" indent="-457200">
              <a:buFont typeface="+mj-lt"/>
              <a:buAutoNum type="arabicPeriod"/>
            </a:pPr>
            <a:r>
              <a:rPr lang="en-US" sz="1600" dirty="0"/>
              <a:t>They are an “immediate relative”: child, spouse, or parent of a citizen of the United States. If parent, child must be 21. If widow or child of deceased USC,</a:t>
            </a:r>
            <a:br>
              <a:rPr lang="en-US" sz="1600" dirty="0"/>
            </a:br>
            <a:r>
              <a:rPr lang="en-US" sz="1600" dirty="0"/>
              <a:t>I-360 must have been filed within two years of death, spouse must not have remarried, and spouse and deceased must not have been separated at death. </a:t>
            </a:r>
          </a:p>
          <a:p>
            <a:pPr marL="457200" indent="-457200">
              <a:buFont typeface="+mj-lt"/>
              <a:buAutoNum type="arabicPeriod"/>
            </a:pPr>
            <a:r>
              <a:rPr lang="en-US" sz="1600" dirty="0"/>
              <a:t>They have an approved or concurrent VAWA I-360</a:t>
            </a:r>
          </a:p>
          <a:p>
            <a:pPr marL="457200" indent="-457200">
              <a:buFont typeface="+mj-lt"/>
              <a:buAutoNum type="arabicPeriod"/>
            </a:pPr>
            <a:r>
              <a:rPr lang="en-US" sz="1600" dirty="0"/>
              <a:t>They have an approved or concurrent physician I-360</a:t>
            </a:r>
            <a:r>
              <a:rPr lang="en-US" sz="1600" b="1" baseline="30000" dirty="0">
                <a:hlinkClick r:id="rId2"/>
              </a:rPr>
              <a:t> </a:t>
            </a:r>
            <a:endParaRPr lang="en-US" sz="1600" dirty="0"/>
          </a:p>
          <a:p>
            <a:pPr marL="457200" indent="-457200">
              <a:buFont typeface="+mj-lt"/>
              <a:buAutoNum type="arabicPeriod"/>
            </a:pPr>
            <a:r>
              <a:rPr lang="en-US" sz="1600" dirty="0"/>
              <a:t>They have an approved or concurrent G-4 international organization employee or NATO-6 employee I-360</a:t>
            </a:r>
          </a:p>
          <a:p>
            <a:pPr marL="457200" indent="-457200">
              <a:buFont typeface="+mj-lt"/>
              <a:buAutoNum type="arabicPeriod"/>
            </a:pPr>
            <a:r>
              <a:rPr lang="en-US" sz="1600" dirty="0"/>
              <a:t>They have an approved or concurrent SIJ I-360</a:t>
            </a:r>
          </a:p>
          <a:p>
            <a:pPr marL="457200" indent="-457200">
              <a:buFont typeface="+mj-lt"/>
              <a:buAutoNum type="arabicPeriod"/>
            </a:pPr>
            <a:r>
              <a:rPr lang="en-US" sz="1600" dirty="0"/>
              <a:t>They have an approved military foreign enlistee I-360</a:t>
            </a:r>
          </a:p>
          <a:p>
            <a:pPr marL="457200" indent="-457200">
              <a:buFont typeface="+mj-lt"/>
              <a:buAutoNum type="arabicPeriod"/>
            </a:pPr>
            <a:r>
              <a:rPr lang="en-US" sz="1600" dirty="0"/>
              <a:t>They are an employment-based </a:t>
            </a:r>
            <a:r>
              <a:rPr lang="en-US" sz="1600" dirty="0" err="1"/>
              <a:t>adjustee</a:t>
            </a:r>
            <a:r>
              <a:rPr lang="en-US" sz="1600" dirty="0"/>
              <a:t> and qualify for the 245(k) exception</a:t>
            </a:r>
          </a:p>
          <a:p>
            <a:pPr marL="457200" indent="-457200">
              <a:buFont typeface="+mj-lt"/>
              <a:buAutoNum type="arabicPeriod"/>
            </a:pPr>
            <a:endParaRPr lang="en-US" dirty="0"/>
          </a:p>
          <a:p>
            <a:pPr marL="457200" indent="-457200">
              <a:buFont typeface="+mj-lt"/>
              <a:buAutoNum type="arabicPeriod"/>
            </a:pPr>
            <a:endParaRPr lang="en-US" dirty="0"/>
          </a:p>
          <a:p>
            <a:pPr marL="457200" indent="-457200">
              <a:buFont typeface="+mj-lt"/>
              <a:buAutoNum type="arabicPeriod"/>
            </a:pPr>
            <a:endParaRPr lang="en-US" dirty="0"/>
          </a:p>
          <a:p>
            <a:endParaRPr lang="en-US" dirty="0"/>
          </a:p>
        </p:txBody>
      </p:sp>
    </p:spTree>
    <p:extLst>
      <p:ext uri="{BB962C8B-B14F-4D97-AF65-F5344CB8AC3E}">
        <p14:creationId xmlns:p14="http://schemas.microsoft.com/office/powerpoint/2010/main" val="13405970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19C0B5-EC62-2846-8196-7AD327C04C7F}"/>
              </a:ext>
            </a:extLst>
          </p:cNvPr>
          <p:cNvSpPr>
            <a:spLocks noGrp="1"/>
          </p:cNvSpPr>
          <p:nvPr>
            <p:ph type="title"/>
          </p:nvPr>
        </p:nvSpPr>
        <p:spPr/>
        <p:txBody>
          <a:bodyPr/>
          <a:lstStyle/>
          <a:p>
            <a:r>
              <a:rPr lang="en-US" dirty="0"/>
              <a:t>What’s an “unlawful immigration status”?</a:t>
            </a:r>
          </a:p>
        </p:txBody>
      </p:sp>
      <p:sp>
        <p:nvSpPr>
          <p:cNvPr id="3" name="Content Placeholder 2">
            <a:extLst>
              <a:ext uri="{FF2B5EF4-FFF2-40B4-BE49-F238E27FC236}">
                <a16:creationId xmlns:a16="http://schemas.microsoft.com/office/drawing/2014/main" id="{D5DCCD00-A266-BA48-B48D-953417D5A52A}"/>
              </a:ext>
            </a:extLst>
          </p:cNvPr>
          <p:cNvSpPr>
            <a:spLocks noGrp="1"/>
          </p:cNvSpPr>
          <p:nvPr>
            <p:ph idx="1"/>
          </p:nvPr>
        </p:nvSpPr>
        <p:spPr/>
        <p:txBody>
          <a:bodyPr/>
          <a:lstStyle/>
          <a:p>
            <a:r>
              <a:rPr lang="en-US" dirty="0"/>
              <a:t>EWI</a:t>
            </a:r>
          </a:p>
          <a:p>
            <a:r>
              <a:rPr lang="en-US" dirty="0"/>
              <a:t>Visa overstay</a:t>
            </a:r>
          </a:p>
          <a:p>
            <a:r>
              <a:rPr lang="en-US" dirty="0"/>
              <a:t>Status violated</a:t>
            </a:r>
          </a:p>
          <a:p>
            <a:r>
              <a:rPr lang="en-US" dirty="0"/>
              <a:t>Status expired</a:t>
            </a:r>
          </a:p>
          <a:p>
            <a:r>
              <a:rPr lang="en-US" dirty="0"/>
              <a:t>Visa or status revoked, rescinded, or otherwise terminated</a:t>
            </a:r>
          </a:p>
          <a:p>
            <a:endParaRPr lang="en-US" dirty="0"/>
          </a:p>
        </p:txBody>
      </p:sp>
    </p:spTree>
    <p:extLst>
      <p:ext uri="{BB962C8B-B14F-4D97-AF65-F5344CB8AC3E}">
        <p14:creationId xmlns:p14="http://schemas.microsoft.com/office/powerpoint/2010/main" val="28769395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03CF74-B591-294A-8B9A-A5424612317E}"/>
              </a:ext>
            </a:extLst>
          </p:cNvPr>
          <p:cNvSpPr>
            <a:spLocks noGrp="1"/>
          </p:cNvSpPr>
          <p:nvPr>
            <p:ph type="title"/>
          </p:nvPr>
        </p:nvSpPr>
        <p:spPr/>
        <p:txBody>
          <a:bodyPr>
            <a:normAutofit/>
          </a:bodyPr>
          <a:lstStyle/>
          <a:p>
            <a:r>
              <a:rPr lang="en-US" sz="4800" dirty="0"/>
              <a:t>What’s a “LAWFUL </a:t>
            </a:r>
            <a:r>
              <a:rPr lang="en-US" sz="4800" dirty="0" err="1"/>
              <a:t>IMMIGrATIon</a:t>
            </a:r>
            <a:r>
              <a:rPr lang="en-US" sz="4800" dirty="0"/>
              <a:t> STATUS”?</a:t>
            </a:r>
          </a:p>
        </p:txBody>
      </p:sp>
      <p:sp>
        <p:nvSpPr>
          <p:cNvPr id="3" name="Content Placeholder 2">
            <a:extLst>
              <a:ext uri="{FF2B5EF4-FFF2-40B4-BE49-F238E27FC236}">
                <a16:creationId xmlns:a16="http://schemas.microsoft.com/office/drawing/2014/main" id="{451C43E6-F509-1543-A870-856868E570DC}"/>
              </a:ext>
            </a:extLst>
          </p:cNvPr>
          <p:cNvSpPr>
            <a:spLocks noGrp="1"/>
          </p:cNvSpPr>
          <p:nvPr>
            <p:ph idx="1"/>
          </p:nvPr>
        </p:nvSpPr>
        <p:spPr/>
        <p:txBody>
          <a:bodyPr>
            <a:normAutofit/>
          </a:bodyPr>
          <a:lstStyle/>
          <a:p>
            <a:r>
              <a:rPr lang="en-US" dirty="0"/>
              <a:t>Any NIV status</a:t>
            </a:r>
          </a:p>
          <a:p>
            <a:r>
              <a:rPr lang="en-US" dirty="0"/>
              <a:t>Refugee</a:t>
            </a:r>
          </a:p>
          <a:p>
            <a:r>
              <a:rPr lang="en-US" dirty="0"/>
              <a:t>​Asylee</a:t>
            </a:r>
          </a:p>
          <a:p>
            <a:r>
              <a:rPr lang="en-US" dirty="0"/>
              <a:t>Parolee</a:t>
            </a:r>
          </a:p>
          <a:p>
            <a:r>
              <a:rPr lang="en-US" dirty="0"/>
              <a:t>TPS</a:t>
            </a:r>
          </a:p>
          <a:p>
            <a:r>
              <a:rPr lang="en-US" dirty="0"/>
              <a:t>Foreign nationals lawfully present in the Commonwealth of the Northern Mariana Islands (CNMI) between November 28, 2009 and November 27, 2011 based on a valid, unexpired, and lawfully obtained period of stay that was CNMI-authorized prior to November 28, 2009 that remains valid on the date of adjustment application</a:t>
            </a:r>
          </a:p>
          <a:p>
            <a:endParaRPr lang="en-US" dirty="0"/>
          </a:p>
        </p:txBody>
      </p:sp>
    </p:spTree>
    <p:extLst>
      <p:ext uri="{BB962C8B-B14F-4D97-AF65-F5344CB8AC3E}">
        <p14:creationId xmlns:p14="http://schemas.microsoft.com/office/powerpoint/2010/main" val="29980006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620DA3-8A9F-2340-ADA9-E3B8F017A54F}"/>
              </a:ext>
            </a:extLst>
          </p:cNvPr>
          <p:cNvSpPr>
            <a:spLocks noGrp="1"/>
          </p:cNvSpPr>
          <p:nvPr>
            <p:ph type="title"/>
          </p:nvPr>
        </p:nvSpPr>
        <p:spPr/>
        <p:txBody>
          <a:bodyPr/>
          <a:lstStyle/>
          <a:p>
            <a:r>
              <a:rPr lang="en-US" dirty="0"/>
              <a:t>Are periods of authorized stay “lawful immigration status”?</a:t>
            </a:r>
          </a:p>
        </p:txBody>
      </p:sp>
      <p:sp>
        <p:nvSpPr>
          <p:cNvPr id="3" name="Content Placeholder 2">
            <a:extLst>
              <a:ext uri="{FF2B5EF4-FFF2-40B4-BE49-F238E27FC236}">
                <a16:creationId xmlns:a16="http://schemas.microsoft.com/office/drawing/2014/main" id="{6725A880-5385-9145-821D-BCF19052606D}"/>
              </a:ext>
            </a:extLst>
          </p:cNvPr>
          <p:cNvSpPr>
            <a:spLocks noGrp="1"/>
          </p:cNvSpPr>
          <p:nvPr>
            <p:ph idx="1"/>
          </p:nvPr>
        </p:nvSpPr>
        <p:spPr/>
        <p:txBody>
          <a:bodyPr/>
          <a:lstStyle/>
          <a:p>
            <a:r>
              <a:rPr lang="en-US" dirty="0"/>
              <a:t>No. Simply filing an application for an immigration benefit or having a pending benefit application generally does not put a foreign national in a lawful immigration status. (It may put the foreign national in a period of authorized stay, which is relevant only for unlawful presence purposes.)</a:t>
            </a:r>
            <a:endParaRPr lang="en-US" b="1" baseline="30000" dirty="0"/>
          </a:p>
          <a:p>
            <a:r>
              <a:rPr lang="en-US" dirty="0"/>
              <a:t>However, once an immigrant benefit application is approved, a foreign national is considered to have been in lawful immigration status as of the date of the filing of the application. So, if a change or extension of status application is pending on the date of filing the adjustment application, USCIS will wait to see whether the change or extension is granted. If it is, the adjustment can proceed. If it isn’t, the adjustment must be denied because of the unlawful immigration status bar.</a:t>
            </a:r>
          </a:p>
        </p:txBody>
      </p:sp>
    </p:spTree>
    <p:extLst>
      <p:ext uri="{BB962C8B-B14F-4D97-AF65-F5344CB8AC3E}">
        <p14:creationId xmlns:p14="http://schemas.microsoft.com/office/powerpoint/2010/main" val="18272727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776CD3-C0F6-D44C-A4CD-FF25681093B5}"/>
              </a:ext>
            </a:extLst>
          </p:cNvPr>
          <p:cNvSpPr>
            <a:spLocks noGrp="1"/>
          </p:cNvSpPr>
          <p:nvPr>
            <p:ph type="title"/>
          </p:nvPr>
        </p:nvSpPr>
        <p:spPr/>
        <p:txBody>
          <a:bodyPr/>
          <a:lstStyle/>
          <a:p>
            <a:r>
              <a:rPr lang="en-US" dirty="0"/>
              <a:t>Nonimmigrant visa AND STATUS violations</a:t>
            </a:r>
          </a:p>
        </p:txBody>
      </p:sp>
      <p:sp>
        <p:nvSpPr>
          <p:cNvPr id="3" name="Content Placeholder 2">
            <a:extLst>
              <a:ext uri="{FF2B5EF4-FFF2-40B4-BE49-F238E27FC236}">
                <a16:creationId xmlns:a16="http://schemas.microsoft.com/office/drawing/2014/main" id="{552ED7A9-5DF4-2644-B63C-E4365E4E8D5F}"/>
              </a:ext>
            </a:extLst>
          </p:cNvPr>
          <p:cNvSpPr>
            <a:spLocks noGrp="1"/>
          </p:cNvSpPr>
          <p:nvPr>
            <p:ph idx="1"/>
          </p:nvPr>
        </p:nvSpPr>
        <p:spPr/>
        <p:txBody>
          <a:bodyPr/>
          <a:lstStyle/>
          <a:p>
            <a:pPr marL="0" indent="0">
              <a:buNone/>
            </a:pPr>
            <a:r>
              <a:rPr lang="en-US" dirty="0"/>
              <a:t>INA §245(c):</a:t>
            </a:r>
          </a:p>
          <a:p>
            <a:pPr marL="0" indent="0">
              <a:buNone/>
            </a:pPr>
            <a:r>
              <a:rPr lang="en-US" dirty="0"/>
              <a:t>Other than an alien having an approved petition for classification as a VAWA self-petitioner,  subsection (a) shall not be applicable to:</a:t>
            </a:r>
          </a:p>
          <a:p>
            <a:pPr marL="0" indent="0">
              <a:buNone/>
            </a:pPr>
            <a:endParaRPr lang="en-US" dirty="0"/>
          </a:p>
          <a:p>
            <a:pPr marL="0" indent="0">
              <a:buNone/>
            </a:pPr>
            <a:r>
              <a:rPr lang="en-US" dirty="0"/>
              <a:t>(2) subject to subsection (k), an alien (other than an immediate relative as defined in section 201(b) or a special immigrant described in section 101(a)(27)(H), (I), (J), or (K)), who … has failed (other than through no fault of his own or for technical reasons) to maintain continuously a lawful status since entry into the United States</a:t>
            </a:r>
          </a:p>
          <a:p>
            <a:pPr marL="0" indent="0">
              <a:buNone/>
            </a:pPr>
            <a:r>
              <a:rPr lang="en-US" dirty="0"/>
              <a:t>…</a:t>
            </a:r>
          </a:p>
          <a:p>
            <a:pPr marL="0" indent="0">
              <a:buNone/>
            </a:pPr>
            <a:r>
              <a:rPr lang="en-US" dirty="0"/>
              <a:t>(8) any alien who … has … violated the terms of a nonimmigrant visa   </a:t>
            </a:r>
          </a:p>
        </p:txBody>
      </p:sp>
    </p:spTree>
    <p:extLst>
      <p:ext uri="{BB962C8B-B14F-4D97-AF65-F5344CB8AC3E}">
        <p14:creationId xmlns:p14="http://schemas.microsoft.com/office/powerpoint/2010/main" val="12160517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4844CE-8BB1-2E42-BE61-3AF259CF1BAC}"/>
              </a:ext>
            </a:extLst>
          </p:cNvPr>
          <p:cNvSpPr>
            <a:spLocks noGrp="1"/>
          </p:cNvSpPr>
          <p:nvPr>
            <p:ph type="title"/>
          </p:nvPr>
        </p:nvSpPr>
        <p:spPr/>
        <p:txBody>
          <a:bodyPr/>
          <a:lstStyle/>
          <a:p>
            <a:r>
              <a:rPr lang="en-US" dirty="0"/>
              <a:t>Exceptions to the visa/status violation bar</a:t>
            </a:r>
          </a:p>
        </p:txBody>
      </p:sp>
      <p:sp>
        <p:nvSpPr>
          <p:cNvPr id="3" name="Content Placeholder 2">
            <a:extLst>
              <a:ext uri="{FF2B5EF4-FFF2-40B4-BE49-F238E27FC236}">
                <a16:creationId xmlns:a16="http://schemas.microsoft.com/office/drawing/2014/main" id="{E901AAD7-953C-7546-A485-72BB195D3ABE}"/>
              </a:ext>
            </a:extLst>
          </p:cNvPr>
          <p:cNvSpPr>
            <a:spLocks noGrp="1"/>
          </p:cNvSpPr>
          <p:nvPr>
            <p:ph idx="1"/>
          </p:nvPr>
        </p:nvSpPr>
        <p:spPr/>
        <p:txBody>
          <a:bodyPr>
            <a:normAutofit fontScale="92500" lnSpcReduction="20000"/>
          </a:bodyPr>
          <a:lstStyle/>
          <a:p>
            <a:pPr marL="0" indent="0">
              <a:buNone/>
            </a:pPr>
            <a:r>
              <a:rPr lang="en-US" dirty="0"/>
              <a:t>INA §245 provides seven exceptions to the “visa/status violation” rule. Applicants who have violated status can apply if:</a:t>
            </a:r>
          </a:p>
          <a:p>
            <a:pPr marL="457200" indent="-457200">
              <a:buFont typeface="+mj-lt"/>
              <a:buAutoNum type="arabicPeriod"/>
            </a:pPr>
            <a:r>
              <a:rPr lang="en-US" dirty="0"/>
              <a:t>They are an “immediate relative”: child, spouse, or parent of a citizen of the United States. If parent, child must be 21. If widow or child of deceased USC,</a:t>
            </a:r>
            <a:br>
              <a:rPr lang="en-US" dirty="0"/>
            </a:br>
            <a:r>
              <a:rPr lang="en-US" dirty="0"/>
              <a:t>I-360 must have been filed within two years of death, spouse must not have remarried, and spouse and deceased must not have been separated at death. </a:t>
            </a:r>
          </a:p>
          <a:p>
            <a:pPr marL="457200" indent="-457200">
              <a:buFont typeface="+mj-lt"/>
              <a:buAutoNum type="arabicPeriod"/>
            </a:pPr>
            <a:r>
              <a:rPr lang="en-US" dirty="0"/>
              <a:t>They have an approved or concurrent VAWA I-360</a:t>
            </a:r>
          </a:p>
          <a:p>
            <a:pPr marL="457200" indent="-457200">
              <a:buFont typeface="+mj-lt"/>
              <a:buAutoNum type="arabicPeriod"/>
            </a:pPr>
            <a:r>
              <a:rPr lang="en-US" dirty="0"/>
              <a:t>They have an approved or concurrent physician I-360</a:t>
            </a:r>
            <a:r>
              <a:rPr lang="en-US" b="1" baseline="30000" dirty="0">
                <a:hlinkClick r:id="rId2"/>
              </a:rPr>
              <a:t> </a:t>
            </a:r>
            <a:endParaRPr lang="en-US" dirty="0"/>
          </a:p>
          <a:p>
            <a:pPr marL="457200" indent="-457200">
              <a:buFont typeface="+mj-lt"/>
              <a:buAutoNum type="arabicPeriod"/>
            </a:pPr>
            <a:r>
              <a:rPr lang="en-US" dirty="0"/>
              <a:t>They have an approved or concurrent G-4 international organization employee or NATO-6 employee I-360</a:t>
            </a:r>
          </a:p>
          <a:p>
            <a:pPr marL="457200" indent="-457200">
              <a:buFont typeface="+mj-lt"/>
              <a:buAutoNum type="arabicPeriod"/>
            </a:pPr>
            <a:r>
              <a:rPr lang="en-US" dirty="0"/>
              <a:t>They have an approved or concurrent SIJ I-360</a:t>
            </a:r>
          </a:p>
          <a:p>
            <a:pPr marL="457200" indent="-457200">
              <a:buFont typeface="+mj-lt"/>
              <a:buAutoNum type="arabicPeriod"/>
            </a:pPr>
            <a:r>
              <a:rPr lang="en-US" dirty="0"/>
              <a:t>They have an approved military foreign enlistee I-360</a:t>
            </a:r>
          </a:p>
          <a:p>
            <a:pPr marL="457200" indent="-457200">
              <a:buFont typeface="+mj-lt"/>
              <a:buAutoNum type="arabicPeriod"/>
            </a:pPr>
            <a:r>
              <a:rPr lang="en-US" dirty="0"/>
              <a:t>They are an employment-based </a:t>
            </a:r>
            <a:r>
              <a:rPr lang="en-US" dirty="0" err="1"/>
              <a:t>adjustee</a:t>
            </a:r>
            <a:r>
              <a:rPr lang="en-US" dirty="0"/>
              <a:t> and qualify for the 245(k) exception</a:t>
            </a:r>
          </a:p>
          <a:p>
            <a:endParaRPr lang="en-US" dirty="0"/>
          </a:p>
        </p:txBody>
      </p:sp>
    </p:spTree>
    <p:extLst>
      <p:ext uri="{BB962C8B-B14F-4D97-AF65-F5344CB8AC3E}">
        <p14:creationId xmlns:p14="http://schemas.microsoft.com/office/powerpoint/2010/main" val="313130599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271489-44A2-C646-9CF4-1D15DB5E8686}"/>
              </a:ext>
            </a:extLst>
          </p:cNvPr>
          <p:cNvSpPr>
            <a:spLocks noGrp="1"/>
          </p:cNvSpPr>
          <p:nvPr>
            <p:ph type="title"/>
          </p:nvPr>
        </p:nvSpPr>
        <p:spPr/>
        <p:txBody>
          <a:bodyPr/>
          <a:lstStyle/>
          <a:p>
            <a:r>
              <a:rPr lang="en-US" dirty="0"/>
              <a:t>What is a visa or status violation?</a:t>
            </a:r>
          </a:p>
        </p:txBody>
      </p:sp>
      <p:sp>
        <p:nvSpPr>
          <p:cNvPr id="3" name="Content Placeholder 2">
            <a:extLst>
              <a:ext uri="{FF2B5EF4-FFF2-40B4-BE49-F238E27FC236}">
                <a16:creationId xmlns:a16="http://schemas.microsoft.com/office/drawing/2014/main" id="{BD5C9A82-4727-6248-A231-B3F2EA6E0FBE}"/>
              </a:ext>
            </a:extLst>
          </p:cNvPr>
          <p:cNvSpPr>
            <a:spLocks noGrp="1"/>
          </p:cNvSpPr>
          <p:nvPr>
            <p:ph idx="1"/>
          </p:nvPr>
        </p:nvSpPr>
        <p:spPr/>
        <p:txBody>
          <a:bodyPr>
            <a:normAutofit fontScale="77500" lnSpcReduction="20000"/>
          </a:bodyPr>
          <a:lstStyle/>
          <a:p>
            <a:pPr marL="0" indent="0">
              <a:lnSpc>
                <a:spcPct val="120000"/>
              </a:lnSpc>
              <a:spcBef>
                <a:spcPts val="600"/>
              </a:spcBef>
              <a:buNone/>
            </a:pPr>
            <a:r>
              <a:rPr lang="en-US" b="1" dirty="0"/>
              <a:t>Failure to Continuously Maintain Lawful Immigration Status</a:t>
            </a:r>
          </a:p>
          <a:p>
            <a:pPr>
              <a:lnSpc>
                <a:spcPct val="120000"/>
              </a:lnSpc>
              <a:spcBef>
                <a:spcPts val="600"/>
              </a:spcBef>
            </a:pPr>
            <a:r>
              <a:rPr lang="en-US" dirty="0"/>
              <a:t>Not just since most recent entry: At any time since any entry</a:t>
            </a:r>
          </a:p>
          <a:p>
            <a:pPr>
              <a:lnSpc>
                <a:spcPct val="120000"/>
              </a:lnSpc>
              <a:spcBef>
                <a:spcPts val="600"/>
              </a:spcBef>
            </a:pPr>
            <a:r>
              <a:rPr lang="en-US" dirty="0"/>
              <a:t>“Lawful Immigration Status”: Any NIV status; Refugee; ​Asylee; Parolee; TPS</a:t>
            </a:r>
          </a:p>
          <a:p>
            <a:pPr>
              <a:lnSpc>
                <a:spcPct val="120000"/>
              </a:lnSpc>
              <a:spcBef>
                <a:spcPts val="600"/>
              </a:spcBef>
            </a:pPr>
            <a:endParaRPr lang="en-US" dirty="0"/>
          </a:p>
          <a:p>
            <a:pPr marL="0" indent="0">
              <a:lnSpc>
                <a:spcPct val="120000"/>
              </a:lnSpc>
              <a:spcBef>
                <a:spcPts val="600"/>
              </a:spcBef>
              <a:buNone/>
            </a:pPr>
            <a:r>
              <a:rPr lang="en-US" b="1" dirty="0"/>
              <a:t>Violation of Terms of Nonimmigrant Visa</a:t>
            </a:r>
          </a:p>
          <a:p>
            <a:pPr>
              <a:lnSpc>
                <a:spcPct val="120000"/>
              </a:lnSpc>
              <a:spcBef>
                <a:spcPts val="600"/>
              </a:spcBef>
            </a:pPr>
            <a:r>
              <a:rPr lang="en-US" dirty="0"/>
              <a:t>Not just most recent NIV status:  Violation of any NIV status at any time</a:t>
            </a:r>
          </a:p>
          <a:p>
            <a:pPr>
              <a:lnSpc>
                <a:spcPct val="120000"/>
              </a:lnSpc>
              <a:spcBef>
                <a:spcPts val="600"/>
              </a:spcBef>
            </a:pPr>
            <a:r>
              <a:rPr lang="en-US" dirty="0"/>
              <a:t>Terms of NIV status: (1) Time limitations on the period of admission and any subsequent extensions or changes of status; (2) Compliance with applicable requirements; (3) Limitations on employment; (4) Compliance with any registration, photographing, and fingerprinting requirements, including National Security Entry Exit Registration System (NSEERS) registration, that relate to the maintenance of nonimmigrant status; (5) Full and truthful disclosure of all information requested by USCIS; and (6) Obedience to all laws of U.S. jurisdictions which prohibit the commission of crimes of violence and for which a sentence of more than one-year imprisonment may be imposed.</a:t>
            </a:r>
          </a:p>
          <a:p>
            <a:pPr>
              <a:lnSpc>
                <a:spcPct val="120000"/>
              </a:lnSpc>
              <a:spcBef>
                <a:spcPts val="600"/>
              </a:spcBef>
            </a:pPr>
            <a:endParaRPr lang="en-US" dirty="0"/>
          </a:p>
        </p:txBody>
      </p:sp>
    </p:spTree>
    <p:extLst>
      <p:ext uri="{BB962C8B-B14F-4D97-AF65-F5344CB8AC3E}">
        <p14:creationId xmlns:p14="http://schemas.microsoft.com/office/powerpoint/2010/main" val="292479537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Wood Type">
  <a:themeElements>
    <a:clrScheme name="Wood Type">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Wood Type">
      <a:majorFont>
        <a:latin typeface="Rockwell Condensed" panose="02060603050405020104"/>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Rockwell" panose="02060603020205020403"/>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Wood Type">
      <a:fillStyleLst>
        <a:solidFill>
          <a:schemeClr val="phClr"/>
        </a:solidFill>
        <a:blipFill rotWithShape="1">
          <a:blip xmlns:r="http://schemas.openxmlformats.org/officeDocument/2006/relationships" r:embed="rId1">
            <a:duotone>
              <a:schemeClr val="phClr">
                <a:tint val="70000"/>
                <a:shade val="63000"/>
              </a:schemeClr>
              <a:schemeClr val="phClr">
                <a:tint val="10000"/>
                <a:satMod val="150000"/>
              </a:schemeClr>
            </a:duotone>
          </a:blip>
          <a:tile tx="0" ty="0" sx="60000" sy="59000" flip="none" algn="tl"/>
        </a:blipFill>
        <a:blipFill rotWithShape="1">
          <a:blip xmlns:r="http://schemas.openxmlformats.org/officeDocument/2006/relationships" r:embed="rId1">
            <a:duotone>
              <a:schemeClr val="phClr">
                <a:shade val="36000"/>
                <a:satMod val="120000"/>
              </a:schemeClr>
              <a:schemeClr val="phClr">
                <a:tint val="40000"/>
              </a:schemeClr>
            </a:duotone>
          </a:blip>
          <a:tile tx="0" ty="0" sx="60000" sy="59000" flip="none" algn="tl"/>
        </a:blip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oftEdge rad="12700"/>
          </a:effectLst>
        </a:effectStyle>
        <a:effectStyle>
          <a:effectLst>
            <a:outerShdw blurRad="50800" dist="19050" dir="5400000" algn="tl" rotWithShape="0">
              <a:srgbClr val="000000">
                <a:alpha val="60000"/>
              </a:srgbClr>
            </a:outerShdw>
            <a:softEdge rad="12700"/>
          </a:effectLst>
        </a:effectStyle>
      </a:effectStyleLst>
      <a:bgFillStyleLst>
        <a:solidFill>
          <a:schemeClr val="phClr"/>
        </a:solidFill>
        <a:solidFill>
          <a:schemeClr val="phClr">
            <a:shade val="97000"/>
            <a:satMod val="150000"/>
          </a:schemeClr>
        </a:solidFill>
        <a:blipFill rotWithShape="1">
          <a:blip xmlns:r="http://schemas.openxmlformats.org/officeDocument/2006/relationships" r:embed="rId1">
            <a:duotone>
              <a:schemeClr val="phClr">
                <a:tint val="75000"/>
                <a:shade val="58000"/>
                <a:satMod val="120000"/>
              </a:schemeClr>
              <a:schemeClr val="phClr">
                <a:tint val="50000"/>
                <a:shade val="96000"/>
              </a:schemeClr>
            </a:duotone>
          </a:blip>
          <a:tile tx="0" ty="0" sx="100000" sy="100000" flip="none" algn="tl"/>
        </a:blipFill>
      </a:bgFillStyleLst>
    </a:fmtScheme>
  </a:themeElements>
  <a:objectDefaults/>
  <a:extraClrSchemeLst/>
  <a:extLst>
    <a:ext uri="{05A4C25C-085E-4340-85A3-A5531E510DB2}">
      <thm15:themeFamily xmlns:thm15="http://schemas.microsoft.com/office/thememl/2012/main" name="Wood Type" id="{7ACABC62-BF99-48CF-A9DC-4DB89C7B13DC}" vid="{142A1326-48AB-42A9-8428-CB14AA30176D}"/>
    </a:ext>
  </a:extLst>
</a:theme>
</file>

<file path=docProps/app.xml><?xml version="1.0" encoding="utf-8"?>
<Properties xmlns="http://schemas.openxmlformats.org/officeDocument/2006/extended-properties" xmlns:vt="http://schemas.openxmlformats.org/officeDocument/2006/docPropsVTypes">
  <Template>Wood Type</Template>
  <TotalTime>1152</TotalTime>
  <Words>1291</Words>
  <Application>Microsoft Macintosh PowerPoint</Application>
  <PresentationFormat>Widescreen</PresentationFormat>
  <Paragraphs>151</Paragraphs>
  <Slides>27</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27</vt:i4>
      </vt:variant>
    </vt:vector>
  </HeadingPairs>
  <TitlesOfParts>
    <vt:vector size="33" baseType="lpstr">
      <vt:lpstr>Calibri</vt:lpstr>
      <vt:lpstr>Rockwell</vt:lpstr>
      <vt:lpstr>Rockwell Condensed</vt:lpstr>
      <vt:lpstr>Rockwell Extra Bold</vt:lpstr>
      <vt:lpstr>Wingdings</vt:lpstr>
      <vt:lpstr>Wood Type</vt:lpstr>
      <vt:lpstr> BarS to AdjusTment of status </vt:lpstr>
      <vt:lpstr>Unlawful immigration status at time of filing</vt:lpstr>
      <vt:lpstr>exceptionS to the “unlawful immigration status” bar</vt:lpstr>
      <vt:lpstr>What’s an “unlawful immigration status”?</vt:lpstr>
      <vt:lpstr>What’s a “LAWFUL IMMIGrATIon STATUS”?</vt:lpstr>
      <vt:lpstr>Are periods of authorized stay “lawful immigration status”?</vt:lpstr>
      <vt:lpstr>Nonimmigrant visa AND STATUS violations</vt:lpstr>
      <vt:lpstr>Exceptions to the visa/status violation bar</vt:lpstr>
      <vt:lpstr>What is a visa or status violation?</vt:lpstr>
      <vt:lpstr>Visa/status violation periods that can be excused</vt:lpstr>
      <vt:lpstr>Reinstatement to F, M, or J Status </vt:lpstr>
      <vt:lpstr>No FAULT/TECHNICAL REASONS</vt:lpstr>
      <vt:lpstr>Inaction of Designated Official or Organization </vt:lpstr>
      <vt:lpstr>Technical Violation Resulting from Inaction of USCIS</vt:lpstr>
      <vt:lpstr>Technical Violation Caused by the Physical Inability of the Applicant</vt:lpstr>
      <vt:lpstr>Pending application to extend or change status</vt:lpstr>
      <vt:lpstr>Employment-Based Applicant Not in Lawful Nonimmigrant Status</vt:lpstr>
      <vt:lpstr>Exceptions to “Not in Lawful nonimmigrant status” bar</vt:lpstr>
      <vt:lpstr>WHAT IS “Not in lawful nonimmigrant status”?</vt:lpstr>
      <vt:lpstr>When must the employment-based applicant be in “lawful nonimmigrant status”</vt:lpstr>
      <vt:lpstr>Unauthorized employment</vt:lpstr>
      <vt:lpstr>Exceptions to the unauthorized employment bar</vt:lpstr>
      <vt:lpstr>What is unauthorized employment?</vt:lpstr>
      <vt:lpstr>INA §245(k) safe harbor for employment-based applicants</vt:lpstr>
      <vt:lpstr>Ina §245(i): None of the bars apply</vt:lpstr>
      <vt:lpstr>Other bars to ina §245(a) adjustment</vt:lpstr>
      <vt:lpstr>Other roadblocks to ina §245(a) adjustment</vt:lpstr>
    </vt:vector>
  </TitlesOfParts>
  <Company/>
  <LinksUpToDate>false</LinksUpToDate>
  <SharedDoc>false</SharedDoc>
  <HyperlinksChanged>false</HyperlinksChanged>
  <AppVersion>16.0012</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BarS to AdjusTment of status </dc:title>
  <dc:creator/>
  <cp:lastModifiedBy/>
  <cp:revision>32</cp:revision>
  <dcterms:created xsi:type="dcterms:W3CDTF">2018-05-30T19:33:07Z</dcterms:created>
  <dcterms:modified xsi:type="dcterms:W3CDTF">2018-05-31T14:45:35Z</dcterms:modified>
</cp:coreProperties>
</file>