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emf" ContentType="image/x-emf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7.3-->
<p:presentation xmlns:r="http://schemas.openxmlformats.org/officeDocument/2006/relationships" xmlns:a="http://schemas.openxmlformats.org/drawingml/2006/main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256" r:id="rId5"/>
    <p:sldId id="330" r:id="rId6"/>
    <p:sldId id="308" r:id="rId7"/>
    <p:sldId id="309" r:id="rId8"/>
    <p:sldId id="331" r:id="rId9"/>
    <p:sldId id="311" r:id="rId10"/>
    <p:sldId id="342" r:id="rId11"/>
    <p:sldId id="343" r:id="rId12"/>
    <p:sldId id="316" r:id="rId13"/>
    <p:sldId id="344" r:id="rId14"/>
    <p:sldId id="346" r:id="rId15"/>
    <p:sldId id="315" r:id="rId16"/>
    <p:sldId id="347" r:id="rId17"/>
    <p:sldId id="348" r:id="rId18"/>
    <p:sldId id="334" r:id="rId19"/>
    <p:sldId id="345" r:id="rId20"/>
    <p:sldId id="313" r:id="rId21"/>
    <p:sldId id="338" r:id="rId22"/>
    <p:sldId id="317" r:id="rId23"/>
    <p:sldId id="339" r:id="rId24"/>
    <p:sldId id="340" r:id="rId25"/>
    <p:sldId id="281" r:id="rId26"/>
  </p:sldIdLst>
  <p:sldSz cx="9144000" cy="6858000" type="screen4x3"/>
  <p:notesSz cx="7010400" cy="92964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76923AD-C88A-4477-B7A7-6D1F5272263C}">
          <p14:sldIdLst>
            <p14:sldId id="256"/>
            <p14:sldId id="330"/>
            <p14:sldId id="308"/>
            <p14:sldId id="309"/>
            <p14:sldId id="331"/>
            <p14:sldId id="311"/>
            <p14:sldId id="342"/>
            <p14:sldId id="343"/>
            <p14:sldId id="316"/>
            <p14:sldId id="344"/>
            <p14:sldId id="346"/>
            <p14:sldId id="315"/>
            <p14:sldId id="347"/>
            <p14:sldId id="348"/>
            <p14:sldId id="334"/>
            <p14:sldId id="345"/>
            <p14:sldId id="313"/>
            <p14:sldId id="338"/>
            <p14:sldId id="317"/>
            <p14:sldId id="339"/>
            <p14:sldId id="340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B9"/>
    <a:srgbClr val="FFFF99"/>
    <a:srgbClr val="FFFFCC"/>
    <a:srgbClr val="98103A"/>
    <a:srgbClr val="17991D"/>
    <a:srgbClr val="63A709"/>
    <a:srgbClr val="32AC7E"/>
    <a:srgbClr val="288863"/>
    <a:srgbClr val="257604"/>
    <a:srgbClr val="B9E5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fill>
          <a:solidFill>
            <a:schemeClr val="accent2">
              <a:tint val="40000"/>
            </a:schemeClr>
          </a:solidFill>
        </a:fill>
      </a:tcStyle>
    </a:band1H>
    <a:band1V>
      <a:tcStyle>
        <a:fill>
          <a:solidFill>
            <a:schemeClr val="accent2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4687" autoAdjust="0"/>
  </p:normalViewPr>
  <p:slideViewPr>
    <p:cSldViewPr showGuides="1">
      <p:cViewPr varScale="1">
        <p:scale>
          <a:sx n="109" d="100"/>
          <a:sy n="109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" Type="http://schemas.openxmlformats.org/officeDocument/2006/relationships/slideMaster" Target="slideMasters/slideMaster1.xml" /><Relationship Id="rId20" Type="http://schemas.openxmlformats.org/officeDocument/2006/relationships/slide" Target="slides/slide16.xml" /><Relationship Id="rId21" Type="http://schemas.openxmlformats.org/officeDocument/2006/relationships/slide" Target="slides/slide17.xml" /><Relationship Id="rId22" Type="http://schemas.openxmlformats.org/officeDocument/2006/relationships/slide" Target="slides/slide18.xml" /><Relationship Id="rId23" Type="http://schemas.openxmlformats.org/officeDocument/2006/relationships/slide" Target="slides/slide19.xml" /><Relationship Id="rId24" Type="http://schemas.openxmlformats.org/officeDocument/2006/relationships/slide" Target="slides/slide20.xml" /><Relationship Id="rId25" Type="http://schemas.openxmlformats.org/officeDocument/2006/relationships/slide" Target="slides/slide21.xml" /><Relationship Id="rId26" Type="http://schemas.openxmlformats.org/officeDocument/2006/relationships/slide" Target="slides/slide22.xml" /><Relationship Id="rId27" Type="http://schemas.openxmlformats.org/officeDocument/2006/relationships/tags" Target="tags/tag1.xml" /><Relationship Id="rId28" Type="http://schemas.openxmlformats.org/officeDocument/2006/relationships/presProps" Target="presProps.xml" /><Relationship Id="rId29" Type="http://schemas.openxmlformats.org/officeDocument/2006/relationships/viewProps" Target="viewProps.xml" /><Relationship Id="rId3" Type="http://schemas.openxmlformats.org/officeDocument/2006/relationships/notesMaster" Target="notesMasters/notesMaster1.xml" /><Relationship Id="rId30" Type="http://schemas.openxmlformats.org/officeDocument/2006/relationships/theme" Target="theme/theme1.xml" /><Relationship Id="rId31" Type="http://schemas.openxmlformats.org/officeDocument/2006/relationships/tableStyles" Target="tableStyles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32492F-2794-4DB5-9E92-B61E01D4EEB5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9A822-B4D2-4446-92E3-91E726BC9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11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71B0C68-25F6-4ED4-8CE3-6CC66874E84E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12C2CA9-E62B-465E-8833-E85A3A118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98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1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/Relationships>
</file>

<file path=ppt/notesSlides/_rels/notesSlide1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_rels/notesSlide1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2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0.xml" /><Relationship Id="rId2" Type="http://schemas.openxmlformats.org/officeDocument/2006/relationships/notesMaster" Target="../notesMasters/notesMaster1.xml" /></Relationships>
</file>

<file path=ppt/notesSlides/_rels/notesSlide2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1.xml" /><Relationship Id="rId2" Type="http://schemas.openxmlformats.org/officeDocument/2006/relationships/notesMaster" Target="../notesMasters/notesMaster1.xml" /></Relationships>
</file>

<file path=ppt/notesSlides/_rels/notesSlide2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021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95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40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936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374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932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858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665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221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54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05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002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75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566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fld id="{A8E6651F-CA34-4EEA-BF38-AD26FF44245D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5188" cy="3506788"/>
          </a:xfrm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625" y="4419018"/>
            <a:ext cx="5183152" cy="419145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58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83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94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45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7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61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C2CA9-E62B-465E-8833-E85A3A118B6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18199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Relationship Id="rId3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079" name="Picture 12" descr="title4.jp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87313" y="2328863"/>
            <a:ext cx="8969375" cy="4457700"/>
          </a:xfrm>
          <a:prstGeom prst="rect">
            <a:avLst/>
          </a:prstGeom>
          <a:solidFill>
            <a:srgbClr val="DDD9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1352550" y="3417888"/>
            <a:ext cx="6435725" cy="10509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145088"/>
            <a:ext cx="6400800" cy="6953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>
              <a:buFont typeface="Wingdings" pitchFamily="2" charset="2"/>
              <a:buNone/>
              <a:defRPr sz="16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630488" y="1592263"/>
            <a:ext cx="3883025" cy="1411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  <a:effectLst>
            <a:outerShdw blurRad="203200" dist="38100" dir="6000000" sx="102000" sy="102000" algn="ctr" rotWithShape="0">
              <a:prstClr val="black">
                <a:alpha val="6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pic>
        <p:nvPicPr>
          <p:cNvPr id="7" name="Picture 17" descr="HSElogo_3c_HiRes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73375" y="1741488"/>
            <a:ext cx="339725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 thruBlk="1"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F1A31A-5C0A-43FC-B18A-FB81FDD7D4D0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255410688"/>
      </p:ext>
    </p:extLst>
  </p:cSld>
  <p:clrMapOvr>
    <a:masterClrMapping/>
  </p:clrMapOvr>
  <p:transition>
    <p:cut thruBlk="1"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3525" y="138113"/>
            <a:ext cx="2073275" cy="59578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3700" y="138113"/>
            <a:ext cx="6067425" cy="59578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648A9B-9900-46A9-A370-B3D902D204EF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4003302914"/>
      </p:ext>
    </p:extLst>
  </p:cSld>
  <p:clrMapOvr>
    <a:masterClrMapping/>
  </p:clrMapOvr>
  <p:transition>
    <p:cut thruBlk="1"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91E1AA-7BB3-456A-9008-66636D802FF0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1461384547"/>
      </p:ext>
    </p:extLst>
  </p:cSld>
  <p:clrMapOvr>
    <a:masterClrMapping/>
  </p:clrMapOvr>
  <p:transition>
    <p:cut thruBlk="1"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ABC8BB-9DF3-48B2-9F3E-73A6F1AE4476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3294771533"/>
      </p:ext>
    </p:extLst>
  </p:cSld>
  <p:clrMapOvr>
    <a:masterClrMapping/>
  </p:clrMapOvr>
  <p:transition>
    <p:cut thruBlk="1"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638" y="1673225"/>
            <a:ext cx="4065587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25" y="1673225"/>
            <a:ext cx="4067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865072-1E9E-4B50-9633-FD36032E634D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2850297374"/>
      </p:ext>
    </p:extLst>
  </p:cSld>
  <p:clrMapOvr>
    <a:masterClrMapping/>
  </p:clrMapOvr>
  <p:transition>
    <p:cut thruBlk="1"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708E45-7951-4480-B039-8106FDC60BBE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1323243446"/>
      </p:ext>
    </p:extLst>
  </p:cSld>
  <p:clrMapOvr>
    <a:masterClrMapping/>
  </p:clrMapOvr>
  <p:transition>
    <p:cut thruBlk="1"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5668A3-4D11-42B1-8F16-91466C760CF4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1837795397"/>
      </p:ext>
    </p:extLst>
  </p:cSld>
  <p:clrMapOvr>
    <a:masterClrMapping/>
  </p:clrMapOvr>
  <p:transition>
    <p:cut thruBlk="1"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7BE373-A1E2-45B5-9E13-0BEE2111B097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2539445930"/>
      </p:ext>
    </p:extLst>
  </p:cSld>
  <p:clrMapOvr>
    <a:masterClrMapping/>
  </p:clrMapOvr>
  <p:transition>
    <p:cut thruBlk="1"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43D043-9458-47D5-B485-00BCC880E343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289778212"/>
      </p:ext>
    </p:extLst>
  </p:cSld>
  <p:clrMapOvr>
    <a:masterClrMapping/>
  </p:clrMapOvr>
  <p:transition>
    <p:cut thruBlk="1"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B45341-C12E-47EE-93F8-11B4900BFC70}" type="slidenum">
              <a:rPr lang="en-US" altLang="en-US"/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1713442299"/>
      </p:ext>
    </p:extLst>
  </p:cSld>
  <p:clrMapOvr>
    <a:masterClrMapping/>
  </p:clrMapOvr>
  <p:transition>
    <p:cut thruBlk="1"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3.emf" /><Relationship Id="rId13" Type="http://schemas.openxmlformats.org/officeDocument/2006/relationships/image" Target="../media/image4.jpe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33" name="Picture 9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175" y="0"/>
            <a:ext cx="9150350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393700" y="138113"/>
            <a:ext cx="6357938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 alt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EB7B5383-D277-45E8-8AC0-DD7640B819E8}" type="slidenum">
              <a:rPr lang="en-US" altLang="en-US" smtClean="0"/>
              <a:t>‹#›</a:t>
            </a:fld>
            <a:endParaRPr lang="en-US" altLang="en-US"/>
          </a:p>
        </p:txBody>
      </p:sp>
      <p:sp>
        <p:nvSpPr>
          <p:cNvPr id="10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1638" y="1673225"/>
            <a:ext cx="8285162" cy="442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16038"/>
            <a:ext cx="1283861" cy="6444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ut thruBlk="1"/>
  </p:transition>
  <p:timing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fontAlgn="base">
        <a:lnSpc>
          <a:spcPct val="93000"/>
        </a:lnSpc>
        <a:spcBef>
          <a:spcPts val="1200"/>
        </a:spcBef>
        <a:spcAft>
          <a:spcPct val="0"/>
        </a:spcAft>
        <a:buClr>
          <a:srgbClr val="98103A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3000"/>
        </a:lnSpc>
        <a:spcBef>
          <a:spcPts val="1200"/>
        </a:spcBef>
        <a:spcAft>
          <a:spcPct val="0"/>
        </a:spcAft>
        <a:buClr>
          <a:srgbClr val="98103A"/>
        </a:buClr>
        <a:buFont typeface="Arial"/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3000"/>
        </a:lnSpc>
        <a:spcBef>
          <a:spcPts val="1200"/>
        </a:spcBef>
        <a:spcAft>
          <a:spcPct val="0"/>
        </a:spcAft>
        <a:buClr>
          <a:srgbClr val="98103A"/>
        </a:buClr>
        <a:buFont typeface="Calibri" pitchFamily="34" charset="0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3000"/>
        </a:lnSpc>
        <a:spcBef>
          <a:spcPts val="1200"/>
        </a:spcBef>
        <a:spcAft>
          <a:spcPct val="0"/>
        </a:spcAft>
        <a:buClr>
          <a:srgbClr val="98103A"/>
        </a:buClr>
        <a:buFont typeface="Arial"/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3000"/>
        </a:lnSpc>
        <a:spcBef>
          <a:spcPts val="1200"/>
        </a:spcBef>
        <a:spcAft>
          <a:spcPct val="0"/>
        </a:spcAft>
        <a:buClr>
          <a:srgbClr val="98103A"/>
        </a:buClr>
        <a:buFont typeface="Arial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3000"/>
        </a:lnSpc>
        <a:spcBef>
          <a:spcPts val="1200"/>
        </a:spcBef>
        <a:spcAft>
          <a:spcPct val="0"/>
        </a:spcAft>
        <a:buClr>
          <a:srgbClr val="98103A"/>
        </a:buClr>
        <a:buFont typeface="Arial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3000"/>
        </a:lnSpc>
        <a:spcBef>
          <a:spcPts val="1200"/>
        </a:spcBef>
        <a:spcAft>
          <a:spcPct val="0"/>
        </a:spcAft>
        <a:buClr>
          <a:srgbClr val="98103A"/>
        </a:buClr>
        <a:buFont typeface="Arial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3000"/>
        </a:lnSpc>
        <a:spcBef>
          <a:spcPts val="1200"/>
        </a:spcBef>
        <a:spcAft>
          <a:spcPct val="0"/>
        </a:spcAft>
        <a:buClr>
          <a:srgbClr val="98103A"/>
        </a:buClr>
        <a:buFont typeface="Arial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3000"/>
        </a:lnSpc>
        <a:spcBef>
          <a:spcPts val="1200"/>
        </a:spcBef>
        <a:spcAft>
          <a:spcPct val="0"/>
        </a:spcAft>
        <a:buClr>
          <a:srgbClr val="98103A"/>
        </a:buClr>
        <a:buFont typeface="Arial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0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5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6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8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9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0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22.xml" /><Relationship Id="rId3" Type="http://schemas.openxmlformats.org/officeDocument/2006/relationships/image" Target="../media/image5.wm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notesSlide" Target="../notesSlides/notesSlide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6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8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2971800"/>
            <a:ext cx="8077200" cy="1752600"/>
          </a:xfrm>
        </p:spPr>
        <p:txBody>
          <a:bodyPr/>
          <a:lstStyle/>
          <a:p>
            <a:pPr algn="ctr"/>
            <a:r>
              <a:rPr lang="en-US" altLang="en-US" sz="3600" b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38100">
                    <a:schemeClr val="accent4">
                      <a:satMod val="175000"/>
                      <a:alpha val="40000"/>
                    </a:schemeClr>
                  </a:glow>
                  <a:outerShdw blurRad="63500" dist="50800" dir="3600000" algn="tl" rotWithShape="0">
                    <a:srgbClr val="000000"/>
                  </a:outerShdw>
                </a:effectLst>
              </a:rPr>
              <a:t>Employment-Based Immigration Fundamentals for the U.S. 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876800"/>
            <a:ext cx="6400800" cy="6953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altLang="en-US" b="1">
                <a:solidFill>
                  <a:srgbClr val="98103A"/>
                </a:solidFill>
              </a:rPr>
              <a:t>Lucrecia Z. Knapp (Harter Secrest &amp; Emery LLP)</a:t>
            </a:r>
          </a:p>
          <a:p>
            <a:r>
              <a:rPr lang="en-US" altLang="en-US" sz="2800" b="1">
                <a:solidFill>
                  <a:srgbClr val="98103A"/>
                </a:solidFill>
              </a:rPr>
              <a:t>June 2018</a:t>
            </a:r>
          </a:p>
        </p:txBody>
      </p:sp>
    </p:spTree>
  </p:cSld>
  <p:clrMapOvr>
    <a:masterClrMapping/>
  </p:clrMapOvr>
  <p:transition>
    <p:cut thruBlk="1"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H-1B  – Lottery Years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20000"/>
              <a:buFont typeface="Wingdings" pitchFamily="2" charset="2"/>
              <a:buChar char="§"/>
            </a:pPr>
            <a:r>
              <a:rPr lang="en-US" altLang="en-US"/>
              <a:t>Occurs when more petitions are filed than the available quota in the first 5 days of “open season” beginning April of each year</a:t>
            </a:r>
          </a:p>
          <a:p>
            <a:pPr>
              <a:buSzPct val="120000"/>
              <a:buFont typeface="Wingdings" pitchFamily="2" charset="2"/>
              <a:buChar char="§"/>
            </a:pPr>
            <a:r>
              <a:rPr lang="en-US" altLang="en-US"/>
              <a:t>First step – Random lottery of 20,000 Master’s cases</a:t>
            </a:r>
          </a:p>
          <a:p>
            <a:pPr>
              <a:buSzPct val="120000"/>
              <a:buFont typeface="Wingdings" pitchFamily="2" charset="2"/>
              <a:buChar char="§"/>
            </a:pPr>
            <a:r>
              <a:rPr lang="en-US" altLang="en-US"/>
              <a:t>Second step – random lottery of leftovers of above + all others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011864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1E8A8-1E52-4328-B81E-266157895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H-1B Requests for Evidence (RFEs)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A88A-B309-43E2-96B2-3D7E0474D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H-1B Level 1 RFEs</a:t>
            </a:r>
          </a:p>
          <a:p>
            <a:pPr lvl="1"/>
            <a:r>
              <a:rPr lang="en-US"/>
              <a:t>Level 1 wage is not appropriate</a:t>
            </a:r>
          </a:p>
          <a:p>
            <a:pPr lvl="1"/>
            <a:r>
              <a:rPr lang="en-US"/>
              <a:t>Position is not a specialty occupation </a:t>
            </a:r>
          </a:p>
          <a:p>
            <a:r>
              <a:rPr lang="en-US"/>
              <a:t>Highlights and Trends from H-1B Level 1 RFEs</a:t>
            </a:r>
          </a:p>
          <a:p>
            <a:pPr lvl="1"/>
            <a:r>
              <a:rPr lang="en-US"/>
              <a:t>Duties beyond Level 1</a:t>
            </a:r>
          </a:p>
          <a:p>
            <a:pPr lvl="1"/>
            <a:r>
              <a:rPr lang="en-US"/>
              <a:t>Level 1 is not a specialty occupation</a:t>
            </a:r>
          </a:p>
          <a:p>
            <a:pPr lvl="1"/>
            <a:r>
              <a:rPr lang="en-US"/>
              <a:t>Duties beyond Level 1 and not specialty occupation</a:t>
            </a:r>
          </a:p>
          <a:p>
            <a:pPr lvl="2"/>
            <a:r>
              <a:rPr lang="en-US" i="1"/>
              <a:t>See</a:t>
            </a:r>
            <a:r>
              <a:rPr lang="en-US"/>
              <a:t> “Responding to H-1B Requests for Evidence (RFEs) Raising Level 1 or Level 2 Wage Issues,” AILA Doc. No. 17090132. 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24317"/>
      </p:ext>
    </p:extLst>
  </p:cSld>
  <p:clrMapOvr>
    <a:masterClrMapping/>
  </p:clrMapOvr>
  <p:transition>
    <p:cut thruBlk="1"/>
  </p:transition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Common H Visas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Other Common H Visas:</a:t>
            </a:r>
          </a:p>
          <a:p>
            <a:pPr lvl="1"/>
            <a:r>
              <a:rPr lang="en-US" altLang="en-US"/>
              <a:t>H-2B – Temporary seasonal workers</a:t>
            </a:r>
          </a:p>
          <a:p>
            <a:pPr lvl="1"/>
            <a:r>
              <a:rPr lang="en-US" altLang="en-US"/>
              <a:t>H-1B1 – Chile and Singapore, similar to H-1B</a:t>
            </a:r>
          </a:p>
          <a:p>
            <a:pPr lvl="1"/>
            <a:r>
              <a:rPr lang="en-US" altLang="en-US"/>
              <a:t>E-3 – Australians only, similar to H-1B</a:t>
            </a:r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302720"/>
      </p:ext>
    </p:extLst>
  </p:cSld>
  <p:clrMapOvr>
    <a:masterClrMapping/>
  </p:clrMapOvr>
  <p:transition>
    <p:cut thruBlk="1"/>
  </p:transition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en-US"/>
              <a:t>J-1 Visas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20000"/>
              <a:buFont typeface="Wingdings" pitchFamily="2" charset="2"/>
              <a:buChar char="§"/>
            </a:pPr>
            <a:r>
              <a:rPr lang="en-US" altLang="en-US"/>
              <a:t>Exchange Visitors – several categories</a:t>
            </a:r>
          </a:p>
          <a:p>
            <a:pPr lvl="1">
              <a:buSzPct val="120000"/>
              <a:buFont typeface="Wingdings" pitchFamily="2" charset="2"/>
              <a:buChar char="§"/>
            </a:pPr>
            <a:r>
              <a:rPr lang="en-US" altLang="en-US"/>
              <a:t>Including students, research scholars, trainees, professors</a:t>
            </a:r>
          </a:p>
          <a:p>
            <a:pPr>
              <a:buSzPct val="120000"/>
              <a:buFont typeface="Wingdings" pitchFamily="2" charset="2"/>
              <a:buChar char="§"/>
            </a:pPr>
            <a:r>
              <a:rPr lang="en-US" altLang="en-US"/>
              <a:t>The two year foreign residence requirement</a:t>
            </a:r>
          </a:p>
          <a:p>
            <a:pPr lvl="1">
              <a:buSzPct val="120000"/>
              <a:buFont typeface="Wingdings" pitchFamily="2" charset="2"/>
              <a:buChar char="§"/>
            </a:pPr>
            <a:r>
              <a:rPr lang="en-US" altLang="en-US"/>
              <a:t>Home Government Funding</a:t>
            </a:r>
          </a:p>
          <a:p>
            <a:pPr lvl="1">
              <a:buSzPct val="120000"/>
              <a:buFont typeface="Wingdings" pitchFamily="2" charset="2"/>
              <a:buChar char="§"/>
            </a:pPr>
            <a:r>
              <a:rPr lang="en-US" altLang="en-US"/>
              <a:t>U.S. Government Funding</a:t>
            </a:r>
          </a:p>
          <a:p>
            <a:pPr lvl="1">
              <a:buSzPct val="120000"/>
              <a:buFont typeface="Wingdings" pitchFamily="2" charset="2"/>
              <a:buChar char="§"/>
            </a:pPr>
            <a:r>
              <a:rPr lang="en-US" altLang="en-US"/>
              <a:t>Skills List</a:t>
            </a:r>
          </a:p>
          <a:p>
            <a:pPr lvl="1">
              <a:buSzPct val="120000"/>
              <a:buFont typeface="Wingdings" pitchFamily="2" charset="2"/>
              <a:buChar char="§"/>
            </a:pPr>
            <a:r>
              <a:rPr lang="en-US" altLang="en-US"/>
              <a:t>Foreign Medical Graduates seeking post-graduate training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65436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L-1 Intracompany Transferees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130000"/>
              <a:buFont typeface="Wingdings" pitchFamily="2" charset="2"/>
              <a:buChar char="§"/>
            </a:pPr>
            <a:r>
              <a:rPr lang="en-US" altLang="en-US"/>
              <a:t>L-1A – Managers/Executives</a:t>
            </a:r>
          </a:p>
          <a:p>
            <a:pPr lvl="1">
              <a:buSzPct val="130000"/>
              <a:buFont typeface="Wingdings" pitchFamily="2" charset="2"/>
              <a:buChar char="§"/>
            </a:pPr>
            <a:r>
              <a:rPr lang="en-US" altLang="en-US" i="1"/>
              <a:t>See</a:t>
            </a:r>
            <a:r>
              <a:rPr lang="en-US" altLang="en-US"/>
              <a:t> Functional Manager Memo, </a:t>
            </a:r>
            <a:r>
              <a:rPr lang="en-US"/>
              <a:t>AILA Doc. No. 16042135. </a:t>
            </a:r>
            <a:endParaRPr lang="en-US" altLang="en-US"/>
          </a:p>
          <a:p>
            <a:pPr>
              <a:buSzPct val="130000"/>
              <a:buFont typeface="Wingdings" pitchFamily="2" charset="2"/>
              <a:buChar char="§"/>
            </a:pPr>
            <a:r>
              <a:rPr lang="en-US" altLang="en-US"/>
              <a:t>L-1B – Specialized Knowledge</a:t>
            </a:r>
          </a:p>
          <a:p>
            <a:pPr lvl="1">
              <a:buSzPct val="130000"/>
              <a:buFont typeface="Wingdings" pitchFamily="2" charset="2"/>
              <a:buChar char="§"/>
            </a:pPr>
            <a:r>
              <a:rPr lang="en-US" altLang="en-US" i="1"/>
              <a:t>See </a:t>
            </a:r>
            <a:r>
              <a:rPr lang="en-US" altLang="en-US"/>
              <a:t>Specialized Knowledge Memo, </a:t>
            </a:r>
            <a:r>
              <a:rPr lang="en-US"/>
              <a:t>AILA Doc. No. 15081801. </a:t>
            </a:r>
            <a:endParaRPr lang="en-US" altLang="en-US"/>
          </a:p>
          <a:p>
            <a:pPr>
              <a:buSzPct val="130000"/>
              <a:buFont typeface="Wingdings" pitchFamily="2" charset="2"/>
              <a:buChar char="§"/>
            </a:pPr>
            <a:r>
              <a:rPr lang="en-US" altLang="en-US"/>
              <a:t>At least one year of work experience abroad with a parent, subsidiary, branch, or affiliate</a:t>
            </a:r>
          </a:p>
          <a:p>
            <a:pPr>
              <a:buSzPct val="130000"/>
              <a:buFont typeface="Wingdings" pitchFamily="2" charset="2"/>
              <a:buChar char="§"/>
            </a:pPr>
            <a:r>
              <a:rPr lang="en-US" altLang="en-US"/>
              <a:t>L-2 spouses can obtain U.S. work authorization</a:t>
            </a:r>
          </a:p>
          <a:p>
            <a:pPr>
              <a:buSzPct val="130000"/>
              <a:buFont typeface="Wingdings" pitchFamily="2" charset="2"/>
              <a:buChar char="§"/>
            </a:pPr>
            <a:r>
              <a:rPr lang="en-US" altLang="en-US"/>
              <a:t>5 years maximum for L-1B; 7 years for L-1A</a:t>
            </a:r>
          </a:p>
          <a:p>
            <a:pPr>
              <a:buSzPct val="130000"/>
              <a:buFont typeface="Wingdings" pitchFamily="2" charset="2"/>
              <a:buChar char="§"/>
            </a:pPr>
            <a:r>
              <a:rPr lang="en-US" altLang="en-US"/>
              <a:t>Dual Intent authorized</a:t>
            </a:r>
          </a:p>
          <a:p>
            <a:pPr marL="0" indent="0">
              <a:buSzPct val="150000"/>
              <a:buNone/>
            </a:pPr>
            <a:endParaRPr lang="en-US" altLang="en-US"/>
          </a:p>
          <a:p>
            <a:pPr>
              <a:buSzPct val="150000"/>
              <a:buFont typeface="Wingdings" pitchFamily="2" charset="2"/>
              <a:buChar char="§"/>
            </a:pPr>
            <a:endParaRPr lang="en-US" altLang="en-US"/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429240"/>
      </p:ext>
    </p:extLst>
  </p:cSld>
  <p:clrMapOvr>
    <a:masterClrMapping/>
  </p:clrMapOvr>
  <p:transition>
    <p:cut thruBlk="1"/>
  </p:transition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en-US"/>
              <a:t>O-1 Extraordinary 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SzPct val="150000"/>
              <a:buFont typeface="Wingdings" pitchFamily="2" charset="2"/>
              <a:buChar char="§"/>
            </a:pPr>
            <a:r>
              <a:rPr lang="en-US" altLang="en-US"/>
              <a:t>Demonstrated Extraordinary Ability</a:t>
            </a:r>
          </a:p>
          <a:p>
            <a:pPr eaLnBrk="1" hangingPunct="1">
              <a:buSzPct val="150000"/>
              <a:buFont typeface="Wingdings" pitchFamily="2" charset="2"/>
              <a:buChar char="§"/>
            </a:pPr>
            <a:r>
              <a:rPr lang="en-US" altLang="en-US"/>
              <a:t>3 years, then 1 to 3 year extensions, indefinitely</a:t>
            </a:r>
          </a:p>
          <a:p>
            <a:pPr eaLnBrk="1" hangingPunct="1">
              <a:buSzPct val="150000"/>
              <a:buFont typeface="Wingdings" pitchFamily="2" charset="2"/>
              <a:buChar char="§"/>
            </a:pPr>
            <a:r>
              <a:rPr lang="en-US" altLang="en-US"/>
              <a:t>Evidenced by objective standards</a:t>
            </a:r>
          </a:p>
          <a:p>
            <a:pPr lvl="1" eaLnBrk="1" hangingPunct="1">
              <a:buSzPct val="150000"/>
              <a:buFont typeface="Wingdings" pitchFamily="2" charset="2"/>
              <a:buChar char="§"/>
            </a:pPr>
            <a:r>
              <a:rPr lang="en-US" altLang="en-US"/>
              <a:t>Scholarly articles</a:t>
            </a:r>
          </a:p>
          <a:p>
            <a:pPr lvl="1" eaLnBrk="1" hangingPunct="1">
              <a:buSzPct val="150000"/>
              <a:buFont typeface="Wingdings" pitchFamily="2" charset="2"/>
              <a:buChar char="§"/>
            </a:pPr>
            <a:r>
              <a:rPr lang="en-US" altLang="en-US"/>
              <a:t>Presentations</a:t>
            </a:r>
          </a:p>
          <a:p>
            <a:pPr lvl="1" eaLnBrk="1" hangingPunct="1">
              <a:buSzPct val="150000"/>
              <a:buFont typeface="Wingdings" pitchFamily="2" charset="2"/>
              <a:buChar char="§"/>
            </a:pPr>
            <a:r>
              <a:rPr lang="en-US" altLang="en-US"/>
              <a:t>Elite memberships</a:t>
            </a:r>
          </a:p>
          <a:p>
            <a:pPr lvl="1" eaLnBrk="1" hangingPunct="1">
              <a:buSzPct val="150000"/>
              <a:buFont typeface="Wingdings" pitchFamily="2" charset="2"/>
              <a:buChar char="§"/>
            </a:pPr>
            <a:r>
              <a:rPr lang="en-US" altLang="en-US"/>
              <a:t>Judge of the work of others</a:t>
            </a:r>
          </a:p>
          <a:p>
            <a:pPr lvl="1" eaLnBrk="1" hangingPunct="1">
              <a:buSzPct val="150000"/>
              <a:buFont typeface="Wingdings" pitchFamily="2" charset="2"/>
              <a:buChar char="§"/>
            </a:pPr>
            <a:r>
              <a:rPr lang="en-US" altLang="en-US"/>
              <a:t>Original contributions to the field</a:t>
            </a:r>
          </a:p>
          <a:p>
            <a:pPr lvl="1" eaLnBrk="1" hangingPunct="1">
              <a:buSzPct val="150000"/>
              <a:buFont typeface="Wingdings" pitchFamily="2" charset="2"/>
              <a:buChar char="§"/>
            </a:pPr>
            <a:r>
              <a:rPr lang="en-US" altLang="en-US"/>
              <a:t>Articles written about the individual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496549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E-1 Treaty Trader/</a:t>
            </a:r>
            <a:br>
              <a:rPr lang="en-US" altLang="en-US"/>
            </a:br>
            <a:r>
              <a:rPr lang="en-US" altLang="en-US"/>
              <a:t>E-2 Treaty Investor	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01638" y="1673225"/>
            <a:ext cx="8285162" cy="472757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/>
              <a:t>Treaty must exist between U.S. and Country in question (the Treaty Country)</a:t>
            </a:r>
          </a:p>
          <a:p>
            <a:pPr>
              <a:defRPr/>
            </a:pPr>
            <a:r>
              <a:rPr lang="en-US"/>
              <a:t>Majority of ownership or control of the investing or trading company must be held by nationals of the Treaty Country</a:t>
            </a:r>
          </a:p>
          <a:p>
            <a:pPr>
              <a:defRPr/>
            </a:pPr>
            <a:r>
              <a:rPr lang="en-US"/>
              <a:t>The employee must be a citizen of the Treaty Country</a:t>
            </a:r>
          </a:p>
          <a:p>
            <a:pPr>
              <a:defRPr/>
            </a:pPr>
            <a:r>
              <a:rPr lang="en-US"/>
              <a:t>E-1: trade of the company must be “substantial”, principally between the U.S. and the Treaty Country (more than 50%), and employee must be supervisor, executive or have essential skills</a:t>
            </a:r>
          </a:p>
          <a:p>
            <a:pPr>
              <a:defRPr/>
            </a:pPr>
            <a:r>
              <a:rPr lang="en-US"/>
              <a:t>E-2: investment must be active, substantial, create jobs, and employee must be filling a key role (essential skills/managerial)</a:t>
            </a:r>
          </a:p>
          <a:p>
            <a:pPr>
              <a:defRPr/>
            </a:pPr>
            <a:r>
              <a:rPr lang="en-US"/>
              <a:t>Spouse can work</a:t>
            </a:r>
          </a:p>
          <a:p>
            <a:pPr lvl="1">
              <a:defRPr/>
            </a:pPr>
            <a:r>
              <a:rPr lang="en-US" i="1"/>
              <a:t>Practice Pointer </a:t>
            </a:r>
            <a:r>
              <a:rPr lang="en-US"/>
              <a:t>– every consulate has own preferences, check their websites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64890"/>
      </p:ext>
    </p:extLst>
  </p:cSld>
  <p:clrMapOvr>
    <a:masterClrMapping/>
  </p:clrMapOvr>
  <p:transition>
    <p:cut thruBlk="1"/>
  </p:transition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TN Status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01638" y="1673225"/>
            <a:ext cx="8285162" cy="487997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/>
              <a:t>NAFTA </a:t>
            </a:r>
          </a:p>
          <a:p>
            <a:pPr eaLnBrk="1" hangingPunct="1"/>
            <a:r>
              <a:rPr lang="en-US" altLang="en-US"/>
              <a:t>Canadians/Mexicans</a:t>
            </a:r>
          </a:p>
          <a:p>
            <a:pPr eaLnBrk="1" hangingPunct="1"/>
            <a:r>
              <a:rPr lang="en-US" altLang="en-US"/>
              <a:t>Limited number of occupations</a:t>
            </a:r>
          </a:p>
          <a:p>
            <a:pPr lvl="1" eaLnBrk="1" hangingPunct="1"/>
            <a:r>
              <a:rPr lang="en-US" altLang="en-US"/>
              <a:t>Including but not limited to: Computer Systems Analysts, Engineers, Graphic Designers, Mathematicians, Statisticians, Research Assistants, numerous scientific disciplines, lawyers, etc.</a:t>
            </a:r>
          </a:p>
          <a:p>
            <a:pPr lvl="1" eaLnBrk="1" hangingPunct="1"/>
            <a:r>
              <a:rPr lang="en-US" altLang="en-US" i="1"/>
              <a:t>See</a:t>
            </a:r>
            <a:r>
              <a:rPr lang="en-US" altLang="en-US"/>
              <a:t> The Economist/Financial Analyst Memo, AILA Doc. No. 17121961.</a:t>
            </a:r>
          </a:p>
          <a:p>
            <a:r>
              <a:rPr lang="en-US" altLang="en-US"/>
              <a:t>3 year periods</a:t>
            </a:r>
          </a:p>
          <a:p>
            <a:r>
              <a:rPr lang="en-US" altLang="en-US"/>
              <a:t>Benefits – speed and expense</a:t>
            </a:r>
          </a:p>
          <a:p>
            <a:pPr eaLnBrk="1" hangingPunct="1"/>
            <a:r>
              <a:rPr lang="en-US" altLang="en-US"/>
              <a:t>Detriment – Temporary Intent</a:t>
            </a:r>
          </a:p>
          <a:p>
            <a:pPr eaLnBrk="1" hangingPunct="1"/>
            <a:r>
              <a:rPr lang="en-US" altLang="en-US"/>
              <a:t>Spouse cannot work</a:t>
            </a:r>
          </a:p>
          <a:p>
            <a:pPr eaLnBrk="1" hangingPunct="1"/>
            <a:r>
              <a:rPr lang="en-US" altLang="en-US"/>
              <a:t>Canadians can apply for TN status at the border</a:t>
            </a:r>
          </a:p>
        </p:txBody>
      </p:sp>
    </p:spTree>
    <p:extLst>
      <p:ext uri="{BB962C8B-B14F-4D97-AF65-F5344CB8AC3E}">
        <p14:creationId xmlns:p14="http://schemas.microsoft.com/office/powerpoint/2010/main" val="1297133742"/>
      </p:ext>
    </p:extLst>
  </p:cSld>
  <p:clrMapOvr>
    <a:masterClrMapping/>
  </p:clrMapOvr>
  <p:transition>
    <p:cut thruBlk="1"/>
  </p:transition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Common U.S. Temporary Work Visa Options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659668"/>
              </p:ext>
            </p:extLst>
          </p:nvPr>
        </p:nvGraphicFramePr>
        <p:xfrm>
          <a:off x="401638" y="1673225"/>
          <a:ext cx="8285160" cy="39090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4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15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01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/>
                        <a:t>Visa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Eligibility</a:t>
                      </a:r>
                      <a:r>
                        <a:rPr lang="en-US" sz="1050" baseline="0"/>
                        <a:t> </a:t>
                      </a:r>
                      <a:r>
                        <a:rPr lang="en-US" sz="1050"/>
                        <a:t>Basis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Initial</a:t>
                      </a:r>
                      <a:r>
                        <a:rPr lang="en-US" sz="1050" baseline="0"/>
                        <a:t> Time Limit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Extension</a:t>
                      </a:r>
                      <a:r>
                        <a:rPr lang="en-US" sz="1050" baseline="0"/>
                        <a:t> Policy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Canadian</a:t>
                      </a:r>
                      <a:r>
                        <a:rPr lang="en-US" sz="1050" baseline="0"/>
                        <a:t> Border Adjudication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Spouse</a:t>
                      </a:r>
                      <a:r>
                        <a:rPr lang="en-US" sz="1050" baseline="0"/>
                        <a:t> Work Authorization</a:t>
                      </a:r>
                      <a:endParaRPr 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L-1A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Manager, </a:t>
                      </a:r>
                      <a:r>
                        <a:rPr lang="en-US" sz="1050" baseline="0"/>
                        <a:t>one year employment abroad, transfer to U.S. office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3</a:t>
                      </a:r>
                      <a:r>
                        <a:rPr lang="en-US" sz="1050" baseline="0"/>
                        <a:t> Years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2 year</a:t>
                      </a:r>
                      <a:r>
                        <a:rPr lang="en-US" sz="1050" baseline="0"/>
                        <a:t> increments, 7 year maximum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L-1B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Specialized Knowledge</a:t>
                      </a:r>
                      <a:r>
                        <a:rPr lang="en-US" sz="1050" baseline="0"/>
                        <a:t>, one year employment abroad, transfer to U.S. office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3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2 year increments,</a:t>
                      </a:r>
                      <a:r>
                        <a:rPr lang="en-US" sz="1050" baseline="0"/>
                        <a:t> 5 year maximum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E-1</a:t>
                      </a:r>
                      <a:r>
                        <a:rPr lang="en-US" sz="1050" baseline="0"/>
                        <a:t>/E-2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Carry out substantial</a:t>
                      </a:r>
                      <a:r>
                        <a:rPr lang="en-US" sz="1050" baseline="0"/>
                        <a:t> trade between U.S. and treaty country, or invest substantial capital in U.S. entity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2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2 year increments,</a:t>
                      </a:r>
                      <a:r>
                        <a:rPr lang="en-US" sz="1050" baseline="0"/>
                        <a:t> no maximum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No </a:t>
                      </a:r>
                    </a:p>
                    <a:p>
                      <a:pPr algn="ctr"/>
                      <a:r>
                        <a:rPr lang="en-US" sz="1050"/>
                        <a:t>(Visa Required)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TN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Canadians</a:t>
                      </a:r>
                      <a:r>
                        <a:rPr lang="en-US" sz="1050" baseline="0"/>
                        <a:t>/Mexicans only, professional in specific job category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3 Years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3 year increments</a:t>
                      </a:r>
                      <a:r>
                        <a:rPr lang="en-US" sz="1050" baseline="0"/>
                        <a:t>, no maximum 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No </a:t>
                      </a:r>
                    </a:p>
                    <a:p>
                      <a:pPr algn="ctr"/>
                      <a:r>
                        <a:rPr lang="en-US" sz="1050"/>
                        <a:t>(but allows for study)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H-1B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/>
                        <a:t>Specialty</a:t>
                      </a:r>
                      <a:r>
                        <a:rPr lang="en-US" sz="1050" baseline="0"/>
                        <a:t> </a:t>
                      </a:r>
                      <a:r>
                        <a:rPr lang="en-US" sz="1050"/>
                        <a:t>Occupation</a:t>
                      </a:r>
                      <a:r>
                        <a:rPr lang="en-US" sz="1050" baseline="0"/>
                        <a:t> requiring bachelor’s or advanced degree</a:t>
                      </a:r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3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3 year</a:t>
                      </a:r>
                      <a:r>
                        <a:rPr lang="en-US" sz="1050" baseline="0"/>
                        <a:t> increments, </a:t>
                      </a:r>
                    </a:p>
                    <a:p>
                      <a:pPr algn="ctr"/>
                      <a:r>
                        <a:rPr lang="en-US" sz="1050" baseline="0"/>
                        <a:t>6 year maximum </a:t>
                      </a:r>
                    </a:p>
                    <a:p>
                      <a:pPr algn="ctr"/>
                      <a:r>
                        <a:rPr lang="en-US" sz="1050" baseline="0"/>
                        <a:t>(with exceptions)</a:t>
                      </a:r>
                    </a:p>
                    <a:p>
                      <a:pPr algn="ctr"/>
                      <a:endParaRPr lang="en-US" sz="10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/>
                        <a:t>No </a:t>
                      </a:r>
                    </a:p>
                    <a:p>
                      <a:pPr algn="ctr"/>
                      <a:r>
                        <a:rPr lang="en-US" sz="1050"/>
                        <a:t>(unless</a:t>
                      </a:r>
                      <a:r>
                        <a:rPr lang="en-US" sz="1050" baseline="0"/>
                        <a:t> progress made toward PR)</a:t>
                      </a:r>
                      <a:endParaRPr 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153336"/>
      </p:ext>
    </p:extLst>
  </p:cSld>
  <p:clrMapOvr>
    <a:masterClrMapping/>
  </p:clrMapOvr>
  <p:transition>
    <p:cut thruBlk="1"/>
  </p:transition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Transition to Permanence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Temporary Work Visas are “temporary”</a:t>
            </a:r>
          </a:p>
          <a:p>
            <a:pPr eaLnBrk="1" hangingPunct="1"/>
            <a:r>
              <a:rPr lang="en-US" altLang="en-US"/>
              <a:t>Though many are long term, disadvantages abound:</a:t>
            </a:r>
          </a:p>
          <a:p>
            <a:pPr lvl="1" eaLnBrk="1" hangingPunct="1"/>
            <a:r>
              <a:rPr lang="en-US" altLang="en-US"/>
              <a:t>Lack of stability</a:t>
            </a:r>
          </a:p>
          <a:p>
            <a:pPr lvl="1" eaLnBrk="1" hangingPunct="1"/>
            <a:r>
              <a:rPr lang="en-US" altLang="en-US"/>
              <a:t>Spousal/children work authorization</a:t>
            </a:r>
          </a:p>
          <a:p>
            <a:pPr lvl="1" eaLnBrk="1" hangingPunct="1"/>
            <a:r>
              <a:rPr lang="en-US" altLang="en-US"/>
              <a:t>21 and out for children</a:t>
            </a:r>
          </a:p>
          <a:p>
            <a:r>
              <a:rPr lang="en-US" altLang="en-US"/>
              <a:t>Many reasons to transition from temporary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permanent</a:t>
            </a:r>
          </a:p>
        </p:txBody>
      </p:sp>
    </p:spTree>
    <p:extLst>
      <p:ext uri="{BB962C8B-B14F-4D97-AF65-F5344CB8AC3E}">
        <p14:creationId xmlns:p14="http://schemas.microsoft.com/office/powerpoint/2010/main" val="1864489025"/>
      </p:ext>
    </p:extLst>
  </p:cSld>
  <p:clrMapOvr>
    <a:masterClrMapping/>
  </p:clrMapOvr>
  <p:transition>
    <p:cut thruBlk="1"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Overview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Employment-Based Immigration in the U.S. </a:t>
            </a:r>
          </a:p>
          <a:p>
            <a:pPr marL="0" indent="0" eaLnBrk="1" hangingPunct="1">
              <a:buNone/>
            </a:pPr>
            <a:endParaRPr lang="en-US" altLang="en-US"/>
          </a:p>
          <a:p>
            <a:pPr eaLnBrk="1" hangingPunct="1"/>
            <a:r>
              <a:rPr lang="en-US" altLang="en-US"/>
              <a:t>Temporary Work Visa Categories in the U.S. </a:t>
            </a:r>
          </a:p>
          <a:p>
            <a:pPr marL="0" indent="0" eaLnBrk="1" hangingPunct="1">
              <a:buNone/>
            </a:pPr>
            <a:endParaRPr lang="en-US" altLang="en-US"/>
          </a:p>
          <a:p>
            <a:pPr eaLnBrk="1" hangingPunct="1"/>
            <a:r>
              <a:rPr lang="en-US" altLang="en-US"/>
              <a:t>Brief Overview of Permanent Residence in the U.S.</a:t>
            </a:r>
          </a:p>
          <a:p>
            <a:pPr marL="0" indent="0" eaLnBrk="1" hangingPunct="1">
              <a:buNone/>
            </a:pPr>
            <a:endParaRPr lang="en-US" altLang="en-US"/>
          </a:p>
          <a:p>
            <a:pPr marL="0" indent="0" eaLnBrk="1" hangingPunct="1"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80499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U.S. Employment-Based Permanent Residence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/>
              <a:t>I-140 Immigrant Petition</a:t>
            </a:r>
            <a:r>
              <a:rPr lang="en-US"/>
              <a:t>: Employer sponsors employee for permanent residence</a:t>
            </a:r>
          </a:p>
          <a:p>
            <a:r>
              <a:rPr lang="en-US"/>
              <a:t>Several bases available to sponsor: </a:t>
            </a:r>
          </a:p>
          <a:p>
            <a:pPr lvl="1"/>
            <a:r>
              <a:rPr lang="en-US"/>
              <a:t>Outstanding Researcher: Internationally recognized as outstanding in a particular academic area, and has 3 years teaching/research (O-1) </a:t>
            </a:r>
          </a:p>
          <a:p>
            <a:pPr lvl="1"/>
            <a:r>
              <a:rPr lang="en-US"/>
              <a:t>Extraordinary Ability: Sciences, arts, education, business, or athletics, sustained international acclaim (O-1)</a:t>
            </a:r>
          </a:p>
          <a:p>
            <a:pPr lvl="1"/>
            <a:r>
              <a:rPr lang="en-US"/>
              <a:t>Multinational Manager: Similar to L-1A manager category</a:t>
            </a:r>
          </a:p>
          <a:p>
            <a:pPr lvl="1"/>
            <a:r>
              <a:rPr lang="en-US"/>
              <a:t>National Interest Waiver: Area of substantial intrinsic merit, benefit is national in scope, adversely affected if labor certification required</a:t>
            </a:r>
          </a:p>
          <a:p>
            <a:pPr lvl="1"/>
            <a:r>
              <a:rPr lang="en-US"/>
              <a:t>Approved Labor Certification</a:t>
            </a:r>
          </a:p>
        </p:txBody>
      </p:sp>
    </p:spTree>
    <p:extLst>
      <p:ext uri="{BB962C8B-B14F-4D97-AF65-F5344CB8AC3E}">
        <p14:creationId xmlns:p14="http://schemas.microsoft.com/office/powerpoint/2010/main" val="287079371"/>
      </p:ext>
    </p:extLst>
  </p:cSld>
  <p:clrMapOvr>
    <a:masterClrMapping/>
  </p:clrMapOvr>
  <p:transition>
    <p:cut thruBlk="1"/>
  </p:transition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U.S. Employment-Based Permanent Residence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/>
              <a:t>I-485 Green Card Application: </a:t>
            </a:r>
            <a:r>
              <a:rPr lang="en-US"/>
              <a:t>Requires approved I-140 and available immigrant visa</a:t>
            </a:r>
          </a:p>
          <a:p>
            <a:r>
              <a:rPr lang="en-US"/>
              <a:t>Immigrant Visa Availability:</a:t>
            </a:r>
          </a:p>
          <a:p>
            <a:pPr lvl="1"/>
            <a:r>
              <a:rPr lang="en-US"/>
              <a:t>Per-Country Limitations</a:t>
            </a:r>
          </a:p>
          <a:p>
            <a:pPr lvl="1"/>
            <a:r>
              <a:rPr lang="en-US"/>
              <a:t> Employment-Based Categories:	</a:t>
            </a:r>
          </a:p>
          <a:p>
            <a:pPr lvl="2"/>
            <a:r>
              <a:rPr lang="en-US"/>
              <a:t>EB-1: Outstanding Researcher, Extraordinary Ability, Multinational Manager</a:t>
            </a:r>
          </a:p>
          <a:p>
            <a:pPr lvl="2"/>
            <a:r>
              <a:rPr lang="en-US"/>
              <a:t>EB-2: Advanced Degree or Exceptional Ability (Labor Certification and National Interest Waiver)</a:t>
            </a:r>
          </a:p>
          <a:p>
            <a:pPr lvl="2"/>
            <a:r>
              <a:rPr lang="en-US"/>
              <a:t>EB-3: Skilled workers, professionals, and others (Labor Certification)</a:t>
            </a:r>
          </a:p>
          <a:p>
            <a:r>
              <a:rPr lang="en-US"/>
              <a:t>Filing application provides work and travel authorization</a:t>
            </a:r>
          </a:p>
        </p:txBody>
      </p:sp>
    </p:spTree>
    <p:extLst>
      <p:ext uri="{BB962C8B-B14F-4D97-AF65-F5344CB8AC3E}">
        <p14:creationId xmlns:p14="http://schemas.microsoft.com/office/powerpoint/2010/main" val="917944066"/>
      </p:ext>
    </p:extLst>
  </p:cSld>
  <p:clrMapOvr>
    <a:masterClrMapping/>
  </p:clrMapOvr>
  <p:transition>
    <p:cut thruBlk="1"/>
  </p:transition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990600" y="2057400"/>
            <a:ext cx="72104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lnSpc>
                <a:spcPct val="93000"/>
              </a:lnSpc>
              <a:spcBef>
                <a:spcPts val="1200"/>
              </a:spcBef>
              <a:buClr>
                <a:srgbClr val="98103A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3000"/>
              </a:lnSpc>
              <a:spcBef>
                <a:spcPts val="1200"/>
              </a:spcBef>
              <a:buClr>
                <a:srgbClr val="98103A"/>
              </a:buClr>
              <a:buFont typeface="Arial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3000"/>
              </a:lnSpc>
              <a:spcBef>
                <a:spcPts val="1200"/>
              </a:spcBef>
              <a:buClr>
                <a:srgbClr val="98103A"/>
              </a:buClr>
              <a:buFont typeface="Calibri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3000"/>
              </a:lnSpc>
              <a:spcBef>
                <a:spcPts val="1200"/>
              </a:spcBef>
              <a:buClr>
                <a:srgbClr val="98103A"/>
              </a:buClr>
              <a:buFont typeface="Arial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3000"/>
              </a:lnSpc>
              <a:spcBef>
                <a:spcPts val="1200"/>
              </a:spcBef>
              <a:buClr>
                <a:srgbClr val="98103A"/>
              </a:buClr>
              <a:buFont typeface="Arial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1200"/>
              </a:spcBef>
              <a:spcAft>
                <a:spcPct val="0"/>
              </a:spcAft>
              <a:buClr>
                <a:srgbClr val="98103A"/>
              </a:buClr>
              <a:buFont typeface="Arial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1200"/>
              </a:spcBef>
              <a:spcAft>
                <a:spcPct val="0"/>
              </a:spcAft>
              <a:buClr>
                <a:srgbClr val="98103A"/>
              </a:buClr>
              <a:buFont typeface="Arial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1200"/>
              </a:spcBef>
              <a:spcAft>
                <a:spcPct val="0"/>
              </a:spcAft>
              <a:buClr>
                <a:srgbClr val="98103A"/>
              </a:buClr>
              <a:buFont typeface="Arial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1200"/>
              </a:spcBef>
              <a:spcAft>
                <a:spcPct val="0"/>
              </a:spcAft>
              <a:buClr>
                <a:srgbClr val="98103A"/>
              </a:buClr>
              <a:buFont typeface="Arial"/>
              <a:buChar char="»"/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Questions?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1C93-5785-4646-AF76-855CFA9C2E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539" y="3943351"/>
            <a:ext cx="5455147" cy="323850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Right Arrow 19"/>
          <p:cNvSpPr/>
          <p:nvPr/>
        </p:nvSpPr>
        <p:spPr>
          <a:xfrm>
            <a:off x="2209800" y="2057579"/>
            <a:ext cx="4876818" cy="3911600"/>
          </a:xfrm>
          <a:prstGeom prst="rightArrow">
            <a:avLst/>
          </a:prstGeom>
          <a:solidFill>
            <a:schemeClr val="bg2">
              <a:lumMod val="75000"/>
              <a:alpha val="0"/>
            </a:schemeClr>
          </a:solidFill>
          <a:ln w="3175"/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300000" prstMaterial="plastic"/>
        </p:spPr>
        <p:style>
          <a:lnRef idx="1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/>
            <a:r>
              <a:rPr lang="en-US" altLang="en-US"/>
              <a:t>Overview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05855" y="1600200"/>
            <a:ext cx="8229600" cy="4525963"/>
          </a:xfrm>
        </p:spPr>
        <p:txBody>
          <a:bodyPr/>
          <a:lstStyle/>
          <a:p>
            <a:pPr marL="0" indent="0" eaLnBrk="1" hangingPunct="1">
              <a:buClrTx/>
              <a:buNone/>
            </a:pPr>
            <a:r>
              <a:rPr lang="en-US" altLang="en-US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Generally Four Types of People in the U.S.: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28600" y="5105400"/>
            <a:ext cx="1846736" cy="1564640"/>
            <a:chOff x="4075547" y="1249679"/>
            <a:chExt cx="1846736" cy="1564640"/>
          </a:xfrm>
          <a:solidFill>
            <a:schemeClr val="accent3">
              <a:lumMod val="5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Rounded Rectangle 8"/>
            <p:cNvSpPr/>
            <p:nvPr/>
          </p:nvSpPr>
          <p:spPr>
            <a:xfrm>
              <a:off x="4075547" y="1249679"/>
              <a:ext cx="1846736" cy="1564640"/>
            </a:xfrm>
            <a:prstGeom prst="roundRect">
              <a:avLst/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10" name="Rounded Rectangle 4"/>
            <p:cNvSpPr/>
            <p:nvPr/>
          </p:nvSpPr>
          <p:spPr>
            <a:xfrm>
              <a:off x="4151926" y="1326058"/>
              <a:ext cx="1693978" cy="141188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/>
                <a:t>“Others”</a:t>
              </a:r>
              <a:endParaRPr lang="en-US" sz="1900" kern="12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00200" y="3231059"/>
            <a:ext cx="1846736" cy="1564640"/>
            <a:chOff x="173715" y="1249679"/>
            <a:chExt cx="1846736" cy="156464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Rounded Rectangle 11"/>
            <p:cNvSpPr/>
            <p:nvPr/>
          </p:nvSpPr>
          <p:spPr>
            <a:xfrm>
              <a:off x="173715" y="1249679"/>
              <a:ext cx="1846736" cy="1564640"/>
            </a:xfrm>
            <a:prstGeom prst="roundRect">
              <a:avLst/>
            </a:prstGeom>
            <a:solidFill>
              <a:srgbClr val="98103A">
                <a:alpha val="90000"/>
              </a:srgb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13" name="Rounded Rectangle 4"/>
            <p:cNvSpPr/>
            <p:nvPr/>
          </p:nvSpPr>
          <p:spPr>
            <a:xfrm>
              <a:off x="250094" y="1326058"/>
              <a:ext cx="1693978" cy="14118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/>
                <a:t>Nonimmigrants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657600" y="3231059"/>
            <a:ext cx="1846736" cy="1564640"/>
            <a:chOff x="2124631" y="1249679"/>
            <a:chExt cx="1846736" cy="156464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5" name="Rounded Rectangle 14"/>
            <p:cNvSpPr/>
            <p:nvPr/>
          </p:nvSpPr>
          <p:spPr>
            <a:xfrm>
              <a:off x="2124631" y="1249679"/>
              <a:ext cx="1846736" cy="1564640"/>
            </a:xfrm>
            <a:prstGeom prst="roundRect">
              <a:avLst/>
            </a:prstGeom>
            <a:solidFill>
              <a:srgbClr val="00B050">
                <a:alpha val="70000"/>
              </a:srgb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-20000"/>
              </a:schemeClr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16" name="Rounded Rectangle 4"/>
            <p:cNvSpPr/>
            <p:nvPr/>
          </p:nvSpPr>
          <p:spPr>
            <a:xfrm>
              <a:off x="2201010" y="1326058"/>
              <a:ext cx="1693978" cy="14118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/>
                <a:t>Permanent Residents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676579" y="2119269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9810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Employment options may be limited.</a:t>
            </a:r>
          </a:p>
          <a:p>
            <a:r>
              <a:rPr lang="en-US" sz="1600">
                <a:solidFill>
                  <a:srgbClr val="9810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Duration of stay limited.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33979" y="5029200"/>
            <a:ext cx="3071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Can live in the U.S. indefinitely.</a:t>
            </a:r>
          </a:p>
          <a:p>
            <a:r>
              <a:rPr lang="en-US" sz="160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Can work for any employer.</a:t>
            </a:r>
          </a:p>
          <a:p>
            <a:r>
              <a:rPr lang="en-US" sz="160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Slang: “Green Card.”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97243" y="2140803"/>
            <a:ext cx="3071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live in the U.S. indefinitely and work for any employer.</a:t>
            </a:r>
          </a:p>
          <a:p>
            <a:r>
              <a:rPr lang="en-US" sz="1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vote in U.S. elections.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02829" y="5399782"/>
            <a:ext cx="16311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TPS</a:t>
            </a:r>
          </a:p>
          <a:p>
            <a:r>
              <a:rPr lang="en-US" sz="16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DACA</a:t>
            </a:r>
          </a:p>
          <a:p>
            <a:r>
              <a:rPr lang="en-US" sz="16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Asylum</a:t>
            </a:r>
          </a:p>
          <a:p>
            <a:r>
              <a:rPr lang="en-US" sz="160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Undocumented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717617" y="5553680"/>
            <a:ext cx="3071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9810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will need to obtain nonimmigrant status after graduation.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5715000" y="3235960"/>
            <a:ext cx="1846736" cy="1564640"/>
            <a:chOff x="4151747" y="1249679"/>
            <a:chExt cx="1846736" cy="156464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8" name="Rounded Rectangle 27"/>
            <p:cNvSpPr/>
            <p:nvPr/>
          </p:nvSpPr>
          <p:spPr>
            <a:xfrm>
              <a:off x="4151747" y="1249679"/>
              <a:ext cx="1846736" cy="1564640"/>
            </a:xfrm>
            <a:prstGeom prst="roundRect">
              <a:avLst/>
            </a:prstGeom>
            <a:solidFill>
              <a:srgbClr val="002060">
                <a:alpha val="50000"/>
              </a:srgb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29" name="Rounded Rectangle 4"/>
            <p:cNvSpPr/>
            <p:nvPr/>
          </p:nvSpPr>
          <p:spPr>
            <a:xfrm>
              <a:off x="4151926" y="1326058"/>
              <a:ext cx="1693978" cy="14118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900" kern="1200"/>
                <a:t>Citizens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96886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3" nodeType="with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4" nodeType="with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2" nodeType="withEffect"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5" nodeType="clickEffect"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6" nodeType="withEffect"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7" nodeType="clickEffect"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8" nodeType="withEffect"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nodeType="withEffect"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23" grpId="2"/>
      <p:bldP spid="23" grpId="3"/>
      <p:bldP spid="24" grpId="4"/>
      <p:bldP spid="24" grpId="5"/>
      <p:bldP spid="25" grpId="6"/>
      <p:bldP spid="25" grpId="7"/>
      <p:bldP spid="26" grpId="8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Overview of Employment-Based Immigration in U.S.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Temporary Work Visas (Nonimmigrant):</a:t>
            </a:r>
          </a:p>
          <a:p>
            <a:pPr lvl="1"/>
            <a:r>
              <a:rPr lang="en-US" altLang="en-US"/>
              <a:t>Specific time limitations </a:t>
            </a:r>
          </a:p>
          <a:p>
            <a:pPr lvl="1"/>
            <a:r>
              <a:rPr lang="en-US" altLang="en-US"/>
              <a:t>Specific authorized activities (job, employer, location specific)</a:t>
            </a:r>
          </a:p>
          <a:p>
            <a:pPr lvl="1"/>
            <a:r>
              <a:rPr lang="en-US" altLang="en-US"/>
              <a:t>Options depend upon nationality/activity/availability of visas</a:t>
            </a:r>
          </a:p>
          <a:p>
            <a:pPr eaLnBrk="1" hangingPunct="1"/>
            <a:r>
              <a:rPr lang="en-US" altLang="en-US"/>
              <a:t>Permanent Residence (Immigrant): </a:t>
            </a:r>
          </a:p>
          <a:p>
            <a:pPr lvl="1"/>
            <a:r>
              <a:rPr lang="en-US" altLang="en-US"/>
              <a:t>Unlimited duration</a:t>
            </a:r>
          </a:p>
          <a:p>
            <a:pPr lvl="1"/>
            <a:r>
              <a:rPr lang="en-US" altLang="en-US"/>
              <a:t>Work authorized for any employer</a:t>
            </a:r>
          </a:p>
          <a:p>
            <a:pPr lvl="1"/>
            <a:r>
              <a:rPr lang="en-US" altLang="en-US"/>
              <a:t>Path to citizenship</a:t>
            </a:r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178133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en-US" altLang="en-US"/>
              <a:t>U.S. Nonimmigrant Menu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	Ambassador, public minister or 	diplomatic or consular office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B-1	Visitor for business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B-2	Visitor for pleasure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	Alien in transit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	Crewman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E-1	Treaty trader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E-2	Treaty investor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E-3	Specialty Occupation (Professional) - 	Australia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F-1	Student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F-2	Spouse or child of student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	Representative to international 	organization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H-1B	Specialty Occupation (Professional)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H-1B1	Specialty Occupation (Professional) – 	Singapore or Chile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H-2A	Temporary/seasonal worker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H-3	Trainee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H-4	Spouse or child of H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	Foreign media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J-1	Exchange visitor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J-2	Spouse or child of J-1</a:t>
            </a:r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K-1	Fiancé(e) of U.S. Citizen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K-2	Derivative unmarried child of K-1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K-3	Spouse of U.S. Citizen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K-4	Unmarried child of K-3</a:t>
            </a:r>
          </a:p>
          <a:p>
            <a:pPr>
              <a:spcBef>
                <a:spcPct val="0"/>
              </a:spcBef>
            </a:pPr>
            <a:endParaRPr lang="en-US" altLang="en-US" sz="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L-1A	Intracompany transferee – manager or 	executive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L-1B	Intracompany transferee – specialized 	knowledge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L-2	Spouse or child of L-1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	Vocational or nonacademic students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O-1	Aliens of extraordinary ability 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O-2	Aliens providing essential support to O-1 	artist or athlete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O-3	Spouse or child of O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P-1	Athletes and entertainers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P-2	Artist or entertainer, individual or part 	of group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P-3	Performer, teacher or coach of culturally 	unique program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P-4	Spouse or child of P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	International Cultural Exchange Program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	Religious Workers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	Critical Witness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TN	Treaty NAFTA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	Victim of abuse who will be a witness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V-1	Spouse of legal permanent resident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V-2	Unmarried child of V-1 (petitioned for)</a:t>
            </a:r>
          </a:p>
          <a:p>
            <a:pPr lvl="0">
              <a:spcBef>
                <a:spcPct val="0"/>
              </a:spcBef>
              <a:buClr>
                <a:srgbClr val="A80817"/>
              </a:buClr>
              <a:buFont typeface="Wingdings" pitchFamily="2" charset="2"/>
              <a:buChar char="§"/>
            </a:pPr>
            <a:r>
              <a:rPr lang="en-US" altLang="en-US" sz="15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V-3	Derivative unmarried child of V-1 or V-2</a:t>
            </a:r>
          </a:p>
          <a:p>
            <a:pPr marL="0" indent="0">
              <a:buNone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6959725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>
                  <a:outerShdw blurRad="63500" dist="38100" dir="3600000" algn="tl" rotWithShape="0">
                    <a:srgbClr val="000000"/>
                  </a:outerShdw>
                </a:effectLst>
              </a:rPr>
              <a:t>B-1 Business Visitor</a:t>
            </a:r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285162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/>
              <a:t>B-1 Business Visitor</a:t>
            </a:r>
          </a:p>
          <a:p>
            <a:pPr lvl="1"/>
            <a:r>
              <a:rPr lang="en-US" altLang="en-US"/>
              <a:t>Three questions:</a:t>
            </a:r>
          </a:p>
          <a:p>
            <a:pPr lvl="2"/>
            <a:r>
              <a:rPr lang="en-US" altLang="en-US"/>
              <a:t>U.S. compensation source?</a:t>
            </a:r>
          </a:p>
          <a:p>
            <a:pPr lvl="2"/>
            <a:r>
              <a:rPr lang="en-US" altLang="en-US"/>
              <a:t>Perform services for which a U.S. worker would have to be hired or are the services inherently part of U.S. labor market?</a:t>
            </a:r>
          </a:p>
          <a:p>
            <a:pPr lvl="2"/>
            <a:r>
              <a:rPr lang="en-US" altLang="en-US"/>
              <a:t>Services primarily benefiting U.S. entity as local work for hire?</a:t>
            </a:r>
          </a:p>
          <a:p>
            <a:pPr lvl="2"/>
            <a:r>
              <a:rPr lang="en-US" i="1"/>
              <a:t>See </a:t>
            </a:r>
            <a:r>
              <a:rPr lang="en-US"/>
              <a:t>Johnny N. Williams Memo,</a:t>
            </a:r>
            <a:r>
              <a:rPr lang="en-US" i="1"/>
              <a:t> </a:t>
            </a:r>
            <a:r>
              <a:rPr lang="en-US"/>
              <a:t>AILA Doc. No. 03040190. </a:t>
            </a:r>
            <a:endParaRPr lang="en-US" altLang="en-US" i="1"/>
          </a:p>
          <a:p>
            <a:pPr lvl="1" eaLnBrk="1" hangingPunct="1"/>
            <a:r>
              <a:rPr lang="en-US" altLang="en-US"/>
              <a:t>If YES to any of the above need a different visa status</a:t>
            </a:r>
          </a:p>
          <a:p>
            <a:pPr lvl="1"/>
            <a:r>
              <a:rPr lang="en-US" altLang="en-US"/>
              <a:t>Some nationalities will use the visa waiver program to obtain visitor status – has limitations</a:t>
            </a:r>
          </a:p>
          <a:p>
            <a:pPr lvl="1"/>
            <a:r>
              <a:rPr lang="en-US" altLang="en-US"/>
              <a:t>Canadians can seek admission in B-1 status at the border</a:t>
            </a:r>
          </a:p>
        </p:txBody>
      </p:sp>
    </p:spTree>
    <p:extLst>
      <p:ext uri="{BB962C8B-B14F-4D97-AF65-F5344CB8AC3E}">
        <p14:creationId xmlns:p14="http://schemas.microsoft.com/office/powerpoint/2010/main" val="920225016"/>
      </p:ext>
    </p:extLst>
  </p:cSld>
  <p:clrMapOvr>
    <a:masterClrMapping/>
  </p:clrMapOvr>
  <p:transition>
    <p:cut thruBlk="1"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>
                <a:effectLst>
                  <a:outerShdw blurRad="63500" dist="38100" dir="3600000" algn="tl" rotWithShape="0">
                    <a:srgbClr val="000000"/>
                  </a:outerShdw>
                </a:effectLst>
              </a:rPr>
              <a:t>F-1 Students and OPT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SzPct val="120000"/>
              <a:buFont typeface="Wingdings" pitchFamily="2" charset="2"/>
              <a:buChar char="§"/>
            </a:pPr>
            <a:r>
              <a:rPr lang="en-US" altLang="en-US"/>
              <a:t>OPT - Optional Practical Training</a:t>
            </a:r>
          </a:p>
          <a:p>
            <a:pPr lvl="1" eaLnBrk="1" hangingPunct="1">
              <a:buSzPct val="120000"/>
              <a:buFont typeface="Wingdings" pitchFamily="2" charset="2"/>
              <a:buChar char="§"/>
            </a:pPr>
            <a:r>
              <a:rPr lang="en-US" altLang="en-US"/>
              <a:t>Generally available to those who have completed a U.S. degree</a:t>
            </a:r>
          </a:p>
          <a:p>
            <a:pPr lvl="1">
              <a:buSzPct val="120000"/>
              <a:buFont typeface="Wingdings" pitchFamily="2" charset="2"/>
              <a:buChar char="§"/>
            </a:pPr>
            <a:r>
              <a:rPr lang="en-US" altLang="en-US"/>
              <a:t>Available at times during the academic program</a:t>
            </a:r>
          </a:p>
          <a:p>
            <a:pPr lvl="2">
              <a:buSzPct val="120000"/>
              <a:buFont typeface="Wingdings" pitchFamily="2" charset="2"/>
              <a:buChar char="§"/>
            </a:pPr>
            <a:r>
              <a:rPr lang="en-US" altLang="en-US"/>
              <a:t>Curricular Practical Training</a:t>
            </a:r>
          </a:p>
          <a:p>
            <a:pPr lvl="2">
              <a:buSzPct val="120000"/>
              <a:buFont typeface="Wingdings" pitchFamily="2" charset="2"/>
              <a:buChar char="§"/>
            </a:pPr>
            <a:r>
              <a:rPr lang="en-US" altLang="en-US"/>
              <a:t>Optional Practical Training</a:t>
            </a:r>
          </a:p>
          <a:p>
            <a:pPr lvl="2">
              <a:buSzPct val="120000"/>
              <a:buFont typeface="Wingdings" pitchFamily="2" charset="2"/>
              <a:buChar char="§"/>
            </a:pPr>
            <a:r>
              <a:rPr lang="en-US" altLang="en-US"/>
              <a:t>Generally, only for a one year period</a:t>
            </a:r>
          </a:p>
          <a:p>
            <a:pPr lvl="1" eaLnBrk="1" hangingPunct="1">
              <a:buSzPct val="120000"/>
              <a:buFont typeface="Wingdings" pitchFamily="2" charset="2"/>
              <a:buChar char="§"/>
            </a:pPr>
            <a:r>
              <a:rPr lang="en-US" altLang="en-US"/>
              <a:t>Can be extended for STEM, if employer registered for E-Verify</a:t>
            </a:r>
          </a:p>
          <a:p>
            <a:pPr lvl="2">
              <a:buSzPct val="120000"/>
              <a:buFont typeface="Wingdings" pitchFamily="2" charset="2"/>
              <a:buChar char="§"/>
            </a:pPr>
            <a:r>
              <a:rPr lang="en-US" altLang="en-US"/>
              <a:t>New STEM Regulations</a:t>
            </a:r>
          </a:p>
          <a:p>
            <a:pPr>
              <a:buFont typeface="Wingdings" pitchFamily="2" charset="2"/>
              <a:buChar char="Ø"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9887031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H-1B Visas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Specialty Occupations – Professionals</a:t>
            </a:r>
          </a:p>
          <a:p>
            <a:pPr eaLnBrk="1" hangingPunct="1"/>
            <a:r>
              <a:rPr lang="en-US" altLang="en-US"/>
              <a:t>Bachelor’s degree minimum</a:t>
            </a:r>
          </a:p>
          <a:p>
            <a:pPr eaLnBrk="1" hangingPunct="1"/>
            <a:r>
              <a:rPr lang="en-US" altLang="en-US"/>
              <a:t>Right type of degree</a:t>
            </a:r>
          </a:p>
          <a:p>
            <a:pPr eaLnBrk="1" hangingPunct="1"/>
            <a:r>
              <a:rPr lang="en-US" altLang="en-US"/>
              <a:t>Must pay at least prevailing wage or actual wage – whichever is higher</a:t>
            </a:r>
          </a:p>
          <a:p>
            <a:pPr eaLnBrk="1" hangingPunct="1"/>
            <a:r>
              <a:rPr lang="en-US" altLang="en-US"/>
              <a:t>6 year limit, but possible to extend beyond if permanent residence process pending</a:t>
            </a:r>
          </a:p>
          <a:p>
            <a:pPr eaLnBrk="1" hangingPunct="1"/>
            <a:r>
              <a:rPr lang="en-US" altLang="en-US"/>
              <a:t>Spouse generally cannot work until certain steps taken toward permanent residence</a:t>
            </a:r>
          </a:p>
        </p:txBody>
      </p:sp>
    </p:spTree>
    <p:extLst>
      <p:ext uri="{BB962C8B-B14F-4D97-AF65-F5344CB8AC3E}">
        <p14:creationId xmlns:p14="http://schemas.microsoft.com/office/powerpoint/2010/main" val="467144258"/>
      </p:ext>
    </p:extLst>
  </p:cSld>
  <p:clrMapOvr>
    <a:masterClrMapping/>
  </p:clrMapOvr>
  <p:transition>
    <p:cut thruBlk="1"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H-1B Quota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65,000 base</a:t>
            </a:r>
          </a:p>
          <a:p>
            <a:pPr eaLnBrk="1" hangingPunct="1"/>
            <a:r>
              <a:rPr lang="en-US" altLang="en-US"/>
              <a:t>6,800 for H-1B1 (Singapore &amp; Chile)</a:t>
            </a:r>
          </a:p>
          <a:p>
            <a:pPr eaLnBrk="1" hangingPunct="1"/>
            <a:r>
              <a:rPr lang="en-US" altLang="en-US"/>
              <a:t>20,000 for U.S. Master’s degree or higher</a:t>
            </a:r>
          </a:p>
          <a:p>
            <a:pPr eaLnBrk="1" hangingPunct="1"/>
            <a:r>
              <a:rPr lang="en-US" altLang="en-US"/>
              <a:t>Some employers exempt from the quota – including post-secondary educational institutions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750412540"/>
      </p:ext>
    </p:extLst>
  </p:cSld>
  <p:clrMapOvr>
    <a:masterClrMapping/>
  </p:clrMapOvr>
  <p:transition>
    <p:cut thruBlk="1"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7.03.22"/>
  <p:tag name="AS_TITLE" val="Aspose.Slides for .NET 4.0"/>
  <p:tag name="AS_VERSION" val="17.3"/>
</p:tagLst>
</file>

<file path=ppt/theme/theme1.xml><?xml version="1.0" encoding="utf-8"?>
<a:theme xmlns:r="http://schemas.openxmlformats.org/officeDocument/2006/relationships"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0</Slides>
  <Notes>0</Notes>
  <TotalTime>0</TotalTime>
  <HiddenSlides>0</HiddenSlides>
  <MMClips>0</MMClips>
  <ScaleCrop>0</ScaleCrop>
  <LinksUpToDate>0</LinksUpToDate>
  <SharedDoc>0</SharedDoc>
  <HyperlinksChanged>0</HyperlinksChanged>
  <Application>Aspose.Slides for .NET</Application>
  <AppVersion>17.0300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1601-01-01T00:00:00.000</cp:lastPrinted>
  <dcterms:created xsi:type="dcterms:W3CDTF">1601-01-01T00:00:00Z</dcterms:created>
  <dcterms:modified xsi:type="dcterms:W3CDTF">1601-01-01T00:00:00Z</dcterms:modified>
</cp:coreProperties>
</file>